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1" r:id="rId4"/>
    <p:sldId id="260" r:id="rId5"/>
    <p:sldId id="259" r:id="rId6"/>
    <p:sldId id="258" r:id="rId7"/>
    <p:sldId id="266" r:id="rId8"/>
    <p:sldId id="261" r:id="rId9"/>
    <p:sldId id="268" r:id="rId10"/>
    <p:sldId id="262" r:id="rId11"/>
    <p:sldId id="269" r:id="rId12"/>
    <p:sldId id="953" r:id="rId13"/>
    <p:sldId id="263" r:id="rId14"/>
    <p:sldId id="264" r:id="rId15"/>
    <p:sldId id="265" r:id="rId16"/>
    <p:sldId id="273" r:id="rId17"/>
    <p:sldId id="954" r:id="rId18"/>
    <p:sldId id="274" r:id="rId19"/>
    <p:sldId id="267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n" initials="L" lastIdx="1" clrIdx="0">
    <p:extLst>
      <p:ext uri="{19B8F6BF-5375-455C-9EA6-DF929625EA0E}">
        <p15:presenceInfo xmlns:p15="http://schemas.microsoft.com/office/powerpoint/2012/main" userId="Laur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A83D"/>
    <a:srgbClr val="FFC000"/>
    <a:srgbClr val="5B9BD5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49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53C03-6585-41B7-9DFA-F3454735206E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E0CD7-C1A8-4BD7-B4B1-9F7AFED45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96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E0CD7-C1A8-4BD7-B4B1-9F7AFED453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74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process does not change TA, but importance of decreasing carbonate ion conc &amp; </a:t>
            </a:r>
            <a:r>
              <a:rPr lang="en-US" dirty="0" err="1"/>
              <a:t>pH.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E0CD7-C1A8-4BD7-B4B1-9F7AFED453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31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Wequetequock</a:t>
            </a:r>
            <a:r>
              <a:rPr lang="en-US" dirty="0"/>
              <a:t> Cove values below instrument DL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E0CD7-C1A8-4BD7-B4B1-9F7AFED453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83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4145280" y="9122452"/>
            <a:ext cx="3169920" cy="47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329" tIns="48663" rIns="97329" bIns="48663" anchor="b"/>
          <a:lstStyle>
            <a:lvl1pPr defTabSz="9286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CCAB0C1B-A5F4-4C32-968B-9F42A763FB73}" type="slidenum">
              <a:rPr lang="en-US" sz="1300"/>
              <a:pPr algn="r"/>
              <a:t>12</a:t>
            </a:fld>
            <a:endParaRPr lang="en-US" sz="13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4708" y="4561226"/>
            <a:ext cx="6505787" cy="4320213"/>
          </a:xfrm>
          <a:noFill/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500" dirty="0"/>
              <a:t>For another project, Steve and I have tagged each river with a separate model tracer.  This allows us to isolate each river’s contributions.  We can look at some of these results.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500" dirty="0"/>
              <a:t>Here we see the percent of freshwater due to the Housatonic – the plume covers a large area and varies over time.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500" dirty="0"/>
              <a:t>Now here’s the Connecticut River – it’s waters reach the Housatonic area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500" dirty="0"/>
              <a:t>Now here are all other rivers – at times they significantly contribute to the freshwater in the area.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500" dirty="0"/>
              <a:t>This analysis suggests half the freshwater near the Housatonic is from other sources.  These likely contribute to the observed contaminant concentrations.</a:t>
            </a:r>
          </a:p>
        </p:txBody>
      </p:sp>
    </p:spTree>
    <p:extLst>
      <p:ext uri="{BB962C8B-B14F-4D97-AF65-F5344CB8AC3E}">
        <p14:creationId xmlns:p14="http://schemas.microsoft.com/office/powerpoint/2010/main" val="3539701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988A6-00EF-4397-B000-FCB9A1B66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BD160B-04B7-4D61-818D-3F3AF9F05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42807-204E-4E8A-BAA8-3D423AB4F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36D7-080A-4CFC-A902-FE10BED084A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0D939-DD73-4A3C-8B6E-B2FA4CB8F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EF69B-9627-4140-BB48-BE1A372F4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830A-C3B8-47A2-9374-1219A69E3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82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87AC-7408-4386-BAC9-C29B91F9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6E2239-1BFA-4A73-852E-FED906C25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7E934-289B-48C4-B4C3-3569804B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36D7-080A-4CFC-A902-FE10BED084A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6182B-2AAF-4306-8D86-99B6569E5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A38E-FCCD-4F96-8BD8-BCDCB6B4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830A-C3B8-47A2-9374-1219A69E3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8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DDCE39-C75B-452D-AC66-DFF344CFF0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BEB82-43F2-4662-AB29-0F7055DB21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219CE-DF39-496E-838A-CBBC0734C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36D7-080A-4CFC-A902-FE10BED084A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DE2F8-C379-495B-89DA-1A45211EB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C5B56-7E60-40F2-821E-8EA8A10AE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830A-C3B8-47A2-9374-1219A69E3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54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B30DF-35D1-41FF-8F5A-EF85B2603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F47BE-E7A3-4C21-B8E1-5073C2E0E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8FF3F-E2B9-436F-9A0D-E50A7673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36D7-080A-4CFC-A902-FE10BED084A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AF0C6-CABA-48BA-857F-9FE00CD1F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009C3-44EE-422A-816D-B41DE8DE3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830A-C3B8-47A2-9374-1219A69E3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1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FDF91-FBA8-4894-B7B1-D3F9043C8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2D11F-8CC4-4D34-ABE2-80C9CF505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B47F8-3660-4BE3-AFB8-FD372D2AC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36D7-080A-4CFC-A902-FE10BED084A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38AB7-0891-4B27-8366-3D71077B6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870F0-03AD-4B2A-A2F4-295EDC8C5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830A-C3B8-47A2-9374-1219A69E3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0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0DEC-E82A-474F-9D3F-5B3E7B975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8F50F-15A9-4D22-9444-B1C9B60AB2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2AF6D1-6AE0-438F-922D-6212514BD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BAF1CD-3761-4715-BDAD-AF24A9F36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36D7-080A-4CFC-A902-FE10BED084A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334B9-721B-4C83-9974-1B92CC280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83FB3F-B7B7-4A78-9854-38930948F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830A-C3B8-47A2-9374-1219A69E3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77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1DC8-3D41-431A-A048-3BD8B1C68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B4076-D948-4B2D-B41C-4DAAE2F21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4E7A1-86F1-4427-A88D-7E4733938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8FDE9-0B12-47B8-9D5E-6BC600DEEE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BF8CE6-A050-4E48-8A8E-3E4ABDD80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DA4E0B-F9B0-444D-AC8C-274D48EC4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36D7-080A-4CFC-A902-FE10BED084A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D12F4F-1A70-438D-B897-690ABCE08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AA8A51-CA38-4816-B8B9-1D02A83FC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830A-C3B8-47A2-9374-1219A69E3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86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6404D-8FD7-4B69-BED1-0806248BD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8EA4CB-3C47-4091-9E16-0D4A94A23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36D7-080A-4CFC-A902-FE10BED084A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4E3042-9210-456A-BF99-548AE6D1A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F593E-27CB-440B-A2D8-30153C955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830A-C3B8-47A2-9374-1219A69E3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2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CCFDD4-9C0C-49B1-9232-7731E26EB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36D7-080A-4CFC-A902-FE10BED084A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302A4E-4FBC-4973-B598-1B4307183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98B02-6C41-480B-B74C-3B750F80E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830A-C3B8-47A2-9374-1219A69E3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46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5E96E-32DE-4DF4-8EE0-9AFAF63D3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30015-577B-41A6-99AD-D7675B711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C81D23-E5BE-4414-8467-4B40CDE1B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6242F-5AE0-41D9-A7B9-5217A30F0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36D7-080A-4CFC-A902-FE10BED084A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84920-9BB5-425D-A149-6B5FC261C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461D0-9E03-49A8-A01B-B8EA4CB45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830A-C3B8-47A2-9374-1219A69E3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26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8D316-0010-40EF-91A9-07C8E59E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E38952-B0F7-4825-BFA1-F32CDF9218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3AA1A-A0F4-4C14-BCD0-28818F9D9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BB6D90-0D29-4648-AF99-C9DA877C9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436D7-080A-4CFC-A902-FE10BED084A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C328E7-B217-4B9C-9F8A-B6C0B2686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76B7CD-E1C2-4C6A-9179-30733190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830A-C3B8-47A2-9374-1219A69E3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14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E6F5F0-6C6B-4BFD-8B39-388A8E548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1AAD7-1F14-479C-906F-4B7443B3D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98418-D1D7-441C-A88F-48B3987E1A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436D7-080A-4CFC-A902-FE10BED084A9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938BF-5A9D-42B7-BA20-C985EC0F6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2ABEB-B2D6-4AD2-9EBF-3777F3DAE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5830A-C3B8-47A2-9374-1219A69E3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2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251E3-022F-46BB-A5F0-7528EFE5E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92586"/>
            <a:ext cx="9144000" cy="1057395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</a:rPr>
              <a:t>Northeast Shell Day 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3A9216-D27B-459E-8398-D0BD83385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2057"/>
            <a:ext cx="9144000" cy="1467122"/>
          </a:xfrm>
        </p:spPr>
        <p:txBody>
          <a:bodyPr>
            <a:norm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Lauren Barrett, Penny Vlahos, &amp; Katie O’Brien-Clayton</a:t>
            </a:r>
            <a:endParaRPr lang="en-US" baseline="30000" dirty="0">
              <a:latin typeface="Corbel" panose="020B0503020204020204" pitchFamily="34" charset="0"/>
            </a:endParaRPr>
          </a:p>
          <a:p>
            <a:r>
              <a:rPr lang="en-US" dirty="0">
                <a:latin typeface="Corbel" panose="020B0503020204020204" pitchFamily="34" charset="0"/>
              </a:rPr>
              <a:t>Presented to the 16</a:t>
            </a:r>
            <a:r>
              <a:rPr lang="en-US" baseline="30000" dirty="0">
                <a:latin typeface="Corbel" panose="020B0503020204020204" pitchFamily="34" charset="0"/>
              </a:rPr>
              <a:t>th</a:t>
            </a:r>
            <a:r>
              <a:rPr lang="en-US" dirty="0">
                <a:latin typeface="Corbel" panose="020B0503020204020204" pitchFamily="34" charset="0"/>
              </a:rPr>
              <a:t> Annual  Gathering of Shellfish Commissions</a:t>
            </a:r>
          </a:p>
          <a:p>
            <a:r>
              <a:rPr lang="en-US" dirty="0">
                <a:latin typeface="Corbel" panose="020B0503020204020204" pitchFamily="34" charset="0"/>
              </a:rPr>
              <a:t>11 January 2020</a:t>
            </a:r>
          </a:p>
          <a:p>
            <a:endParaRPr lang="en-US" sz="2000" dirty="0">
              <a:latin typeface="Corbel" panose="020B0503020204020204" pitchFamily="34" charset="0"/>
            </a:endParaRPr>
          </a:p>
          <a:p>
            <a:endParaRPr lang="en-US" sz="2000" dirty="0">
              <a:latin typeface="Corbel" panose="020B05030202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E35FA3-839A-488B-8D30-E4CD5DF16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2" y="4836716"/>
            <a:ext cx="2574095" cy="1930571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86E2CE-070F-4DAE-8744-EFA1A8484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2" y="5022893"/>
            <a:ext cx="2574095" cy="1558218"/>
          </a:xfrm>
          <a:prstGeom prst="rect">
            <a:avLst/>
          </a:prstGeom>
        </p:spPr>
      </p:pic>
      <p:pic>
        <p:nvPicPr>
          <p:cNvPr id="3074" name="Picture 2" descr="Image result for ct deep logo&quot;">
            <a:extLst>
              <a:ext uri="{FF2B5EF4-FFF2-40B4-BE49-F238E27FC236}">
                <a16:creationId xmlns:a16="http://schemas.microsoft.com/office/drawing/2014/main" id="{630D36F3-10EE-44BA-87ED-06B57266F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141" y="4773537"/>
            <a:ext cx="1963972" cy="196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561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40D8B3D-2706-411D-892E-F7410A0B7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16" y="1142013"/>
            <a:ext cx="5474801" cy="2686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A61A7C-347E-4ACE-B5ED-4837E998E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30" y="125975"/>
            <a:ext cx="10515600" cy="858764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</a:rPr>
              <a:t>Shell Day LIS Results - Salinity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924EF8-FB18-4BD2-9A16-5810998DCB81}"/>
              </a:ext>
            </a:extLst>
          </p:cNvPr>
          <p:cNvSpPr txBox="1"/>
          <p:nvPr/>
        </p:nvSpPr>
        <p:spPr>
          <a:xfrm>
            <a:off x="3474719" y="1477107"/>
            <a:ext cx="205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Stonington Harbor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24AD42-7BCC-4467-8DF9-8AEE5FECF8C7}"/>
              </a:ext>
            </a:extLst>
          </p:cNvPr>
          <p:cNvSpPr txBox="1"/>
          <p:nvPr/>
        </p:nvSpPr>
        <p:spPr>
          <a:xfrm>
            <a:off x="2290689" y="3120682"/>
            <a:ext cx="205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Port Jefferson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3D062-3464-4A6C-BCBA-C0E538A18564}"/>
              </a:ext>
            </a:extLst>
          </p:cNvPr>
          <p:cNvSpPr txBox="1"/>
          <p:nvPr/>
        </p:nvSpPr>
        <p:spPr>
          <a:xfrm>
            <a:off x="1767840" y="2429020"/>
            <a:ext cx="205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Norwalk Harbor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B5D8DA-8EC7-48A2-8097-0883A0023419}"/>
              </a:ext>
            </a:extLst>
          </p:cNvPr>
          <p:cNvSpPr txBox="1"/>
          <p:nvPr/>
        </p:nvSpPr>
        <p:spPr>
          <a:xfrm>
            <a:off x="1132450" y="2018712"/>
            <a:ext cx="205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Milton Harbor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83EB6E-3275-4194-B37F-DFC34AC3F359}"/>
              </a:ext>
            </a:extLst>
          </p:cNvPr>
          <p:cNvSpPr txBox="1"/>
          <p:nvPr/>
        </p:nvSpPr>
        <p:spPr>
          <a:xfrm>
            <a:off x="679939" y="1791284"/>
            <a:ext cx="205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Mamaroneck River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FA3DEE-D5E4-402B-AB70-077E360CBE31}"/>
              </a:ext>
            </a:extLst>
          </p:cNvPr>
          <p:cNvCxnSpPr>
            <a:cxnSpLocks/>
          </p:cNvCxnSpPr>
          <p:nvPr/>
        </p:nvCxnSpPr>
        <p:spPr>
          <a:xfrm flipH="1">
            <a:off x="998806" y="2335237"/>
            <a:ext cx="393897" cy="6049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805D6E7-057C-4E48-B22B-96BFD70D38E3}"/>
              </a:ext>
            </a:extLst>
          </p:cNvPr>
          <p:cNvCxnSpPr>
            <a:cxnSpLocks/>
          </p:cNvCxnSpPr>
          <p:nvPr/>
        </p:nvCxnSpPr>
        <p:spPr>
          <a:xfrm flipH="1">
            <a:off x="872197" y="2152357"/>
            <a:ext cx="140678" cy="815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37664E4-E2FE-4630-9707-A01554D03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481" y="1117738"/>
            <a:ext cx="5385634" cy="2685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38EE2B-5BD7-4F09-991E-F1BEADDCF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244" y="3881232"/>
            <a:ext cx="6594819" cy="284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61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6D7F79-8A46-4DBA-9AE7-7572BE699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49" y="984739"/>
            <a:ext cx="7619391" cy="44510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A61A7C-347E-4ACE-B5ED-4837E998E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29" y="125975"/>
            <a:ext cx="11393805" cy="8587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</a:rPr>
              <a:t>Shell Day LIS Results – Salinity and Tidal Cycle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E2F499-F88B-4A39-B002-32BF3A6CD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455" y="4036895"/>
            <a:ext cx="5273915" cy="278302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7156BF7-9B7C-49DA-9D76-FC20B33DD383}"/>
              </a:ext>
            </a:extLst>
          </p:cNvPr>
          <p:cNvSpPr/>
          <p:nvPr/>
        </p:nvSpPr>
        <p:spPr>
          <a:xfrm>
            <a:off x="7746385" y="5105039"/>
            <a:ext cx="124340" cy="12071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65ADCF-7D7D-47D0-81CF-4C0D5012944F}"/>
              </a:ext>
            </a:extLst>
          </p:cNvPr>
          <p:cNvSpPr/>
          <p:nvPr/>
        </p:nvSpPr>
        <p:spPr>
          <a:xfrm>
            <a:off x="8404931" y="5494438"/>
            <a:ext cx="124340" cy="120710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245267-B95C-4ECF-8FD7-60F276BBB8C9}"/>
              </a:ext>
            </a:extLst>
          </p:cNvPr>
          <p:cNvSpPr/>
          <p:nvPr/>
        </p:nvSpPr>
        <p:spPr>
          <a:xfrm>
            <a:off x="7076875" y="5502811"/>
            <a:ext cx="124340" cy="120710"/>
          </a:xfrm>
          <a:prstGeom prst="ellipse">
            <a:avLst/>
          </a:prstGeom>
          <a:solidFill>
            <a:srgbClr val="5B9B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AA61D20-BB29-4B29-AD57-F3CD34A8E57F}"/>
              </a:ext>
            </a:extLst>
          </p:cNvPr>
          <p:cNvSpPr/>
          <p:nvPr/>
        </p:nvSpPr>
        <p:spPr>
          <a:xfrm>
            <a:off x="7163961" y="5469317"/>
            <a:ext cx="124340" cy="1207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6CD8719-3739-4776-918C-A9CBA4B91510}"/>
              </a:ext>
            </a:extLst>
          </p:cNvPr>
          <p:cNvSpPr/>
          <p:nvPr/>
        </p:nvSpPr>
        <p:spPr>
          <a:xfrm>
            <a:off x="10793089" y="4466156"/>
            <a:ext cx="124340" cy="120710"/>
          </a:xfrm>
          <a:prstGeom prst="ellipse">
            <a:avLst/>
          </a:prstGeom>
          <a:solidFill>
            <a:srgbClr val="68A83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30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urf_freshfrac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2438400"/>
            <a:ext cx="9144000" cy="4337050"/>
          </a:xfrm>
          <a:prstGeom prst="rect">
            <a:avLst/>
          </a:prstGeom>
        </p:spPr>
      </p:pic>
      <p:sp>
        <p:nvSpPr>
          <p:cNvPr id="1361923" name="Rectangle 3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430696" y="159026"/>
            <a:ext cx="9296400" cy="762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</a:rPr>
              <a:t>  Tracking rivers</a:t>
            </a:r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692426" y="974035"/>
            <a:ext cx="8763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70000"/>
              </a:spcBef>
              <a:buFontTx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Models water currents, temperatures, and salinities</a:t>
            </a:r>
          </a:p>
          <a:p>
            <a:pPr marL="342900" indent="-342900">
              <a:spcBef>
                <a:spcPct val="70000"/>
              </a:spcBef>
              <a:buFontTx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Passive tracers added to each river to track their plumes</a:t>
            </a:r>
          </a:p>
          <a:p>
            <a:pPr marL="342900" indent="-342900">
              <a:spcBef>
                <a:spcPct val="70000"/>
              </a:spcBef>
              <a:buFontTx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CT and Housatonic are largest freshwater sources in WLIS</a:t>
            </a:r>
          </a:p>
          <a:p>
            <a:pPr marL="342900" indent="-342900">
              <a:spcBef>
                <a:spcPct val="70000"/>
              </a:spcBef>
              <a:buFontTx/>
              <a:buChar char="•"/>
            </a:pPr>
            <a:endParaRPr lang="en-US" b="1" dirty="0">
              <a:latin typeface="Trebuchet MS" pitchFamily="34" charset="0"/>
            </a:endParaRPr>
          </a:p>
        </p:txBody>
      </p:sp>
      <p:pic>
        <p:nvPicPr>
          <p:cNvPr id="15" name="Picture 10" descr="nsf_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188" y="6140188"/>
            <a:ext cx="717812" cy="7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ew_pie_charts.jpg"/>
          <p:cNvPicPr>
            <a:picLocks noChangeAspect="1"/>
          </p:cNvPicPr>
          <p:nvPr/>
        </p:nvPicPr>
        <p:blipFill rotWithShape="1">
          <a:blip r:embed="rId7" cstate="print"/>
          <a:srcRect l="17339" t="10131" r="70298" b="59802"/>
          <a:stretch/>
        </p:blipFill>
        <p:spPr>
          <a:xfrm>
            <a:off x="10040711" y="733431"/>
            <a:ext cx="1282818" cy="1245529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6233592"/>
            <a:ext cx="609600" cy="6244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6626209">
            <a:off x="9838733" y="1124919"/>
            <a:ext cx="110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Connecticut</a:t>
            </a:r>
          </a:p>
        </p:txBody>
      </p:sp>
      <p:sp>
        <p:nvSpPr>
          <p:cNvPr id="12" name="TextBox 11"/>
          <p:cNvSpPr txBox="1"/>
          <p:nvPr/>
        </p:nvSpPr>
        <p:spPr>
          <a:xfrm rot="18051149">
            <a:off x="10469225" y="1396037"/>
            <a:ext cx="1019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Housatonic</a:t>
            </a:r>
          </a:p>
        </p:txBody>
      </p:sp>
      <p:sp>
        <p:nvSpPr>
          <p:cNvPr id="16" name="TextBox 15"/>
          <p:cNvSpPr txBox="1"/>
          <p:nvPr/>
        </p:nvSpPr>
        <p:spPr>
          <a:xfrm rot="19037991">
            <a:off x="10614304" y="861966"/>
            <a:ext cx="930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Southwest</a:t>
            </a:r>
          </a:p>
        </p:txBody>
      </p:sp>
      <p:sp>
        <p:nvSpPr>
          <p:cNvPr id="17" name="TextBox 16"/>
          <p:cNvSpPr txBox="1"/>
          <p:nvPr/>
        </p:nvSpPr>
        <p:spPr>
          <a:xfrm rot="17673406">
            <a:off x="10519677" y="834196"/>
            <a:ext cx="601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Other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31694" y="1674573"/>
            <a:ext cx="513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WLIS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683894" y="1674573"/>
            <a:ext cx="513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WLIS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24610" y="6498452"/>
            <a:ext cx="2959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Deignan-Schmidt and Whitney (2018)</a:t>
            </a:r>
          </a:p>
        </p:txBody>
      </p:sp>
    </p:spTree>
    <p:extLst>
      <p:ext uri="{BB962C8B-B14F-4D97-AF65-F5344CB8AC3E}">
        <p14:creationId xmlns:p14="http://schemas.microsoft.com/office/powerpoint/2010/main" val="90226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61A7C-347E-4ACE-B5ED-4837E998E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30" y="125975"/>
            <a:ext cx="10515600" cy="858764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</a:rPr>
              <a:t>LIS Results – Salinity vs. Alkalinity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CD8B1-334F-4AF8-A799-8F64A559D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887" y="1166269"/>
            <a:ext cx="7529085" cy="4525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BCE79F-421E-407E-B554-423401084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469" y="1064298"/>
            <a:ext cx="7755626" cy="459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23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61A7C-347E-4ACE-B5ED-4837E998E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30" y="125975"/>
            <a:ext cx="10515600" cy="858764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</a:rPr>
              <a:t>Shell Day LIS Results – Salinity vs. Alkalinity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CD8B1-334F-4AF8-A799-8F64A559D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887" y="1166269"/>
            <a:ext cx="7529085" cy="4525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ECC324-D7A7-4301-8BFD-5BDF1C56B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887" y="1166269"/>
            <a:ext cx="7529085" cy="452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44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61A7C-347E-4ACE-B5ED-4837E998E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30" y="125975"/>
            <a:ext cx="10515600" cy="858764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</a:rPr>
              <a:t>Shell Day LIS Results – Salinity vs. Alkalinity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CD8B1-334F-4AF8-A799-8F64A559D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887" y="1166269"/>
            <a:ext cx="7529085" cy="4525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ECC324-D7A7-4301-8BFD-5BDF1C56B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887" y="1166269"/>
            <a:ext cx="7529085" cy="45254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0EC7BF-FB1A-4644-9D94-4B0F045C5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887" y="1166269"/>
            <a:ext cx="7529085" cy="452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60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E8C88-3C99-48F0-9A14-B76F0A0A8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29" y="206099"/>
            <a:ext cx="11141765" cy="158294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accent1"/>
                </a:solidFill>
                <a:latin typeface="Corbel" panose="020B0503020204020204" pitchFamily="34" charset="0"/>
              </a:rPr>
              <a:t>The Long Island Sound Respire Program</a:t>
            </a:r>
            <a:br>
              <a:rPr lang="en-US" dirty="0">
                <a:solidFill>
                  <a:schemeClr val="accent1"/>
                </a:solidFill>
                <a:latin typeface="Corbel" panose="020B0503020204020204" pitchFamily="34" charset="0"/>
              </a:rPr>
            </a:br>
            <a:r>
              <a:rPr lang="en-US" dirty="0">
                <a:solidFill>
                  <a:schemeClr val="accent1"/>
                </a:solidFill>
                <a:latin typeface="Corbel" panose="020B0503020204020204" pitchFamily="34" charset="0"/>
              </a:rPr>
              <a:t>R/CMC-15-CTNY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24E011-94D5-43D8-9C68-64D66E10A251}"/>
              </a:ext>
            </a:extLst>
          </p:cNvPr>
          <p:cNvSpPr txBox="1">
            <a:spLocks/>
          </p:cNvSpPr>
          <p:nvPr/>
        </p:nvSpPr>
        <p:spPr>
          <a:xfrm>
            <a:off x="962908" y="2201118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orbel" panose="020B0503020204020204" pitchFamily="34" charset="0"/>
              </a:rPr>
              <a:t>Research Team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310FE0-A1FF-4A3F-8E88-BB26173B8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288" y="3530469"/>
            <a:ext cx="1812093" cy="1477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80CC08-E54B-41C2-8BA4-C0757616A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29" y="3530470"/>
            <a:ext cx="1477329" cy="1477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85D725-97D2-4284-BA79-6F1DEEDB9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311" y="3563197"/>
            <a:ext cx="1469908" cy="14542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11BB22-0FBD-4EA2-A707-89A830CCB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6966" y="3563197"/>
            <a:ext cx="1941527" cy="14542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DC63A7-CB30-498D-BF0B-1DD4C4556D13}"/>
              </a:ext>
            </a:extLst>
          </p:cNvPr>
          <p:cNvSpPr txBox="1"/>
          <p:nvPr/>
        </p:nvSpPr>
        <p:spPr>
          <a:xfrm>
            <a:off x="1026029" y="5248125"/>
            <a:ext cx="1463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Penny Vlahos</a:t>
            </a:r>
          </a:p>
          <a:p>
            <a:pPr algn="ctr"/>
            <a:r>
              <a:rPr lang="en-US" dirty="0">
                <a:latin typeface="Corbel" panose="020B0503020204020204" pitchFamily="34" charset="0"/>
              </a:rPr>
              <a:t>Chemical Oc.</a:t>
            </a:r>
          </a:p>
          <a:p>
            <a:pPr algn="ctr"/>
            <a:r>
              <a:rPr lang="en-US" dirty="0">
                <a:latin typeface="Corbel" panose="020B0503020204020204" pitchFamily="34" charset="0"/>
              </a:rPr>
              <a:t>UConn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ED62C6-A974-4D30-9257-042D7D23E13A}"/>
              </a:ext>
            </a:extLst>
          </p:cNvPr>
          <p:cNvSpPr txBox="1"/>
          <p:nvPr/>
        </p:nvSpPr>
        <p:spPr>
          <a:xfrm>
            <a:off x="2979084" y="5248125"/>
            <a:ext cx="1542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Jamie Vaudrey</a:t>
            </a:r>
          </a:p>
          <a:p>
            <a:pPr algn="ctr"/>
            <a:r>
              <a:rPr lang="en-US" dirty="0">
                <a:latin typeface="Corbel" panose="020B0503020204020204" pitchFamily="34" charset="0"/>
              </a:rPr>
              <a:t>Biological Oc.</a:t>
            </a:r>
          </a:p>
          <a:p>
            <a:pPr algn="ctr"/>
            <a:r>
              <a:rPr lang="en-US" dirty="0">
                <a:latin typeface="Corbel" panose="020B0503020204020204" pitchFamily="34" charset="0"/>
              </a:rPr>
              <a:t>UConn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FA3A19-284C-4179-B350-AB253EB1ED33}"/>
              </a:ext>
            </a:extLst>
          </p:cNvPr>
          <p:cNvSpPr txBox="1"/>
          <p:nvPr/>
        </p:nvSpPr>
        <p:spPr>
          <a:xfrm>
            <a:off x="4848770" y="5263419"/>
            <a:ext cx="1782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Michael Whitney</a:t>
            </a:r>
          </a:p>
          <a:p>
            <a:pPr algn="ctr"/>
            <a:r>
              <a:rPr lang="en-US" dirty="0">
                <a:latin typeface="Corbel" panose="020B0503020204020204" pitchFamily="34" charset="0"/>
              </a:rPr>
              <a:t>Physical Oc.</a:t>
            </a:r>
          </a:p>
          <a:p>
            <a:pPr algn="ctr"/>
            <a:r>
              <a:rPr lang="en-US" dirty="0">
                <a:latin typeface="Corbel" panose="020B0503020204020204" pitchFamily="34" charset="0"/>
              </a:rPr>
              <a:t>UConn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B3CF6-D38D-4257-98A0-5B8F6B9B9E16}"/>
              </a:ext>
            </a:extLst>
          </p:cNvPr>
          <p:cNvSpPr txBox="1"/>
          <p:nvPr/>
        </p:nvSpPr>
        <p:spPr>
          <a:xfrm>
            <a:off x="9475284" y="5293931"/>
            <a:ext cx="1704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Matthew Lyman</a:t>
            </a:r>
          </a:p>
          <a:p>
            <a:pPr algn="ctr"/>
            <a:r>
              <a:rPr lang="en-US" dirty="0">
                <a:latin typeface="Corbel" panose="020B0503020204020204" pitchFamily="34" charset="0"/>
              </a:rPr>
              <a:t>All Oc.</a:t>
            </a:r>
          </a:p>
          <a:p>
            <a:pPr algn="ctr"/>
            <a:r>
              <a:rPr lang="en-US" dirty="0">
                <a:latin typeface="Corbel" panose="020B0503020204020204" pitchFamily="34" charset="0"/>
              </a:rPr>
              <a:t>CT DEEP - LISS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F4BCC0-88A2-43FF-BFA1-3D53FE5E6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8455" y="3430780"/>
            <a:ext cx="1463541" cy="17919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42B296-12CC-4A0E-ADAF-88A7A9E6B22D}"/>
              </a:ext>
            </a:extLst>
          </p:cNvPr>
          <p:cNvSpPr txBox="1"/>
          <p:nvPr/>
        </p:nvSpPr>
        <p:spPr>
          <a:xfrm>
            <a:off x="6839413" y="5315395"/>
            <a:ext cx="1782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Lauren Barrett</a:t>
            </a:r>
          </a:p>
          <a:p>
            <a:pPr algn="ctr"/>
            <a:r>
              <a:rPr lang="en-US" dirty="0">
                <a:latin typeface="Corbel" panose="020B0503020204020204" pitchFamily="34" charset="0"/>
              </a:rPr>
              <a:t>Doctoral candidate</a:t>
            </a:r>
          </a:p>
          <a:p>
            <a:pPr algn="ctr"/>
            <a:r>
              <a:rPr lang="en-US" dirty="0">
                <a:latin typeface="Corbel" panose="020B0503020204020204" pitchFamily="34" charset="0"/>
              </a:rPr>
              <a:t>UConn</a:t>
            </a:r>
          </a:p>
        </p:txBody>
      </p:sp>
    </p:spTree>
    <p:extLst>
      <p:ext uri="{BB962C8B-B14F-4D97-AF65-F5344CB8AC3E}">
        <p14:creationId xmlns:p14="http://schemas.microsoft.com/office/powerpoint/2010/main" val="2076055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E8C88-3C99-48F0-9A14-B76F0A0A8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48" y="0"/>
            <a:ext cx="10515600" cy="13255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accent1"/>
                </a:solidFill>
                <a:latin typeface="Corbel" panose="020B0503020204020204" pitchFamily="34" charset="0"/>
              </a:rPr>
              <a:t>The Long Island Sound Respire Program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124B351-96DE-45A1-891D-7D80FF5008DE}"/>
              </a:ext>
            </a:extLst>
          </p:cNvPr>
          <p:cNvSpPr txBox="1">
            <a:spLocks/>
          </p:cNvSpPr>
          <p:nvPr/>
        </p:nvSpPr>
        <p:spPr>
          <a:xfrm>
            <a:off x="459325" y="968666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Objectives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3851DE-5973-4FDB-840B-9C5176976071}"/>
              </a:ext>
            </a:extLst>
          </p:cNvPr>
          <p:cNvSpPr txBox="1"/>
          <p:nvPr/>
        </p:nvSpPr>
        <p:spPr>
          <a:xfrm>
            <a:off x="572698" y="2084426"/>
            <a:ext cx="99599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000" dirty="0"/>
              <a:t>To </a:t>
            </a:r>
            <a:r>
              <a:rPr lang="en-US" sz="2000" b="1" dirty="0"/>
              <a:t>measure respiration rates </a:t>
            </a:r>
            <a:r>
              <a:rPr lang="en-US" sz="2000" dirty="0"/>
              <a:t>and biological oxygen demand (BOD) at 10 Long Island Sound (LIS) water quality stations over the project period.</a:t>
            </a:r>
          </a:p>
          <a:p>
            <a:pPr marL="457200" indent="-457200">
              <a:buAutoNum type="arabicParenR" startAt="2"/>
            </a:pPr>
            <a:r>
              <a:rPr lang="en-US" sz="2000" dirty="0"/>
              <a:t>To measure </a:t>
            </a:r>
            <a:r>
              <a:rPr lang="en-US" sz="2000" b="1" dirty="0"/>
              <a:t>key biogeochemical parameters </a:t>
            </a:r>
            <a:r>
              <a:rPr lang="en-US" sz="2000" dirty="0"/>
              <a:t>at these stations (pCO</a:t>
            </a:r>
            <a:r>
              <a:rPr lang="en-US" sz="2000" baseline="-25000" dirty="0"/>
              <a:t>2</a:t>
            </a:r>
            <a:r>
              <a:rPr lang="en-US" sz="2000" dirty="0"/>
              <a:t> and </a:t>
            </a:r>
            <a:r>
              <a:rPr lang="en-US" sz="2000" dirty="0">
                <a:solidFill>
                  <a:schemeClr val="accent1"/>
                </a:solidFill>
              </a:rPr>
              <a:t>total alkalinity (TA)</a:t>
            </a:r>
            <a:r>
              <a:rPr lang="en-US" sz="2000" dirty="0"/>
              <a:t>),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/>
              <a:t>in addition to those already measured in the LIS surveys (pH, nutrients, dissolved oxygen (DO), chlorophyll a and organic carbon).</a:t>
            </a:r>
          </a:p>
          <a:p>
            <a:pPr marL="457200" indent="-457200">
              <a:buAutoNum type="arabicParenR" startAt="2"/>
            </a:pPr>
            <a:r>
              <a:rPr lang="en-US" sz="2000" dirty="0"/>
              <a:t>To conduct incubations on dissolved and particulate organic carbon (DOC, POC) that measure </a:t>
            </a:r>
            <a:r>
              <a:rPr lang="en-US" sz="2000" b="1" dirty="0"/>
              <a:t>degradation rates </a:t>
            </a:r>
            <a:r>
              <a:rPr lang="en-US" sz="2000" dirty="0"/>
              <a:t>at 10 sites across LIS to complement respiration studies.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281B1B-97B8-4410-87A4-52AD38A78F53}"/>
              </a:ext>
            </a:extLst>
          </p:cNvPr>
          <p:cNvSpPr txBox="1"/>
          <p:nvPr/>
        </p:nvSpPr>
        <p:spPr>
          <a:xfrm>
            <a:off x="572698" y="4218026"/>
            <a:ext cx="99599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 startAt="4"/>
            </a:pPr>
            <a:r>
              <a:rPr lang="en-US" sz="2000" dirty="0"/>
              <a:t>To evaluate the above values across LIS spatially and temporally to begin the foundational work for a </a:t>
            </a:r>
            <a:r>
              <a:rPr lang="en-US" sz="2000" b="1" dirty="0"/>
              <a:t>combined LIS biogeochemical model </a:t>
            </a:r>
            <a:r>
              <a:rPr lang="en-US" sz="2000" dirty="0"/>
              <a:t>that considers respiration in terms of season (i.e. temperature (T), salinity (S), stratification), location, depth, DOC and POC lability and important biogeochemical parameters.</a:t>
            </a:r>
          </a:p>
          <a:p>
            <a:pPr marL="457200" indent="-457200">
              <a:buAutoNum type="arabicParenR" startAt="5"/>
            </a:pPr>
            <a:r>
              <a:rPr lang="en-US" sz="2000" dirty="0"/>
              <a:t>To conduct a LIS </a:t>
            </a:r>
            <a:r>
              <a:rPr lang="en-US" sz="2000" b="1" dirty="0"/>
              <a:t>DO balance for LIS from 1991 to present</a:t>
            </a:r>
            <a:r>
              <a:rPr lang="en-US" sz="2000" dirty="0"/>
              <a:t>.</a:t>
            </a:r>
          </a:p>
          <a:p>
            <a:pPr marL="457200" indent="-457200">
              <a:buAutoNum type="arabicParenR" startAt="5"/>
            </a:pPr>
            <a:r>
              <a:rPr lang="en-US" sz="2000" dirty="0"/>
              <a:t>To ascertain the utility of adding respiration and/or inorganic carbon components to the Long Island Sound Water Quality Monitoring Program.</a:t>
            </a:r>
          </a:p>
        </p:txBody>
      </p:sp>
    </p:spTree>
    <p:extLst>
      <p:ext uri="{BB962C8B-B14F-4D97-AF65-F5344CB8AC3E}">
        <p14:creationId xmlns:p14="http://schemas.microsoft.com/office/powerpoint/2010/main" val="2004871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D96019-5A5C-4130-A730-3FFD9B5ACFF9}"/>
              </a:ext>
            </a:extLst>
          </p:cNvPr>
          <p:cNvSpPr txBox="1"/>
          <p:nvPr/>
        </p:nvSpPr>
        <p:spPr>
          <a:xfrm>
            <a:off x="758687" y="1251725"/>
            <a:ext cx="8875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8 cruises completed since June 2019 on CT DEEP R/V Dempsey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963009-B68B-49CA-AF1D-33A11DB65095}"/>
              </a:ext>
            </a:extLst>
          </p:cNvPr>
          <p:cNvSpPr txBox="1">
            <a:spLocks/>
          </p:cNvSpPr>
          <p:nvPr/>
        </p:nvSpPr>
        <p:spPr>
          <a:xfrm>
            <a:off x="400630" y="125975"/>
            <a:ext cx="10515600" cy="858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Corbel" panose="020B0503020204020204" pitchFamily="34" charset="0"/>
              </a:rPr>
              <a:t>LISS Respire Program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AD041F-EB88-4D14-9940-AA468905B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185" y="1983063"/>
            <a:ext cx="8810902" cy="44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53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61A7C-347E-4ACE-B5ED-4837E998E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</a:rPr>
              <a:t>Conclusions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9D4F1-B0B3-4A60-AE92-0E3FD2537046}"/>
              </a:ext>
            </a:extLst>
          </p:cNvPr>
          <p:cNvSpPr txBox="1"/>
          <p:nvPr/>
        </p:nvSpPr>
        <p:spPr>
          <a:xfrm>
            <a:off x="838200" y="1490008"/>
            <a:ext cx="10161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Alkalinity generally decreased from the mouth to the head of LIS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Alkalinity decreased from low to high tide except at Port Jefferson &amp; Stonington Harbor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Salinity generally increased from low to high tide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Need further data to assess relationship between salinity and alkalinity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Hydrodynamics will complicate Shell Day interpretation (</a:t>
            </a:r>
            <a:r>
              <a:rPr lang="en-US" sz="2400" dirty="0" err="1">
                <a:latin typeface="Corbel" panose="020B0503020204020204" pitchFamily="34" charset="0"/>
              </a:rPr>
              <a:t>Copps</a:t>
            </a:r>
            <a:r>
              <a:rPr lang="en-US" sz="2400" dirty="0">
                <a:latin typeface="Corbel" panose="020B0503020204020204" pitchFamily="34" charset="0"/>
              </a:rPr>
              <a:t> Island)</a:t>
            </a:r>
          </a:p>
        </p:txBody>
      </p:sp>
    </p:spTree>
    <p:extLst>
      <p:ext uri="{BB962C8B-B14F-4D97-AF65-F5344CB8AC3E}">
        <p14:creationId xmlns:p14="http://schemas.microsoft.com/office/powerpoint/2010/main" val="3634051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61A7C-347E-4ACE-B5ED-4837E998E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</a:rPr>
              <a:t>Shell 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9D4F1-B0B3-4A60-AE92-0E3FD2537046}"/>
              </a:ext>
            </a:extLst>
          </p:cNvPr>
          <p:cNvSpPr txBox="1"/>
          <p:nvPr/>
        </p:nvSpPr>
        <p:spPr>
          <a:xfrm>
            <a:off x="838201" y="1690688"/>
            <a:ext cx="73676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“Blitz” of ocean acidification monitoring in the northeast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Over 50 citizen science groups across New England simultaneously collected total alkalinity samples across a tidal cycle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7 participating groups from CT &amp; 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Answering the question: “What is the relationship between salinity and alkalinity?”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E046944-DC4D-423F-AA9C-9393B89D4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375" y="1287358"/>
            <a:ext cx="3442835" cy="4499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A7A203-E5B1-4BBB-BC7C-EA2540925A46}"/>
              </a:ext>
            </a:extLst>
          </p:cNvPr>
          <p:cNvSpPr txBox="1"/>
          <p:nvPr/>
        </p:nvSpPr>
        <p:spPr>
          <a:xfrm>
            <a:off x="9239716" y="5786471"/>
            <a:ext cx="254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Source: NECAN</a:t>
            </a:r>
          </a:p>
        </p:txBody>
      </p:sp>
    </p:spTree>
    <p:extLst>
      <p:ext uri="{BB962C8B-B14F-4D97-AF65-F5344CB8AC3E}">
        <p14:creationId xmlns:p14="http://schemas.microsoft.com/office/powerpoint/2010/main" val="788440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61A7C-347E-4ACE-B5ED-4837E998E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</a:rPr>
              <a:t>Future LIS Alkalinity Research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9D4F1-B0B3-4A60-AE92-0E3FD2537046}"/>
              </a:ext>
            </a:extLst>
          </p:cNvPr>
          <p:cNvSpPr txBox="1"/>
          <p:nvPr/>
        </p:nvSpPr>
        <p:spPr>
          <a:xfrm>
            <a:off x="838200" y="1534396"/>
            <a:ext cx="104722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Continue LISS Respire program – PI Penny Vlahos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Measuring TA, pCO</a:t>
            </a:r>
            <a:r>
              <a:rPr lang="en-US" sz="2400" baseline="-25000" dirty="0">
                <a:latin typeface="Corbel" panose="020B0503020204020204" pitchFamily="34" charset="0"/>
              </a:rPr>
              <a:t>2</a:t>
            </a:r>
            <a:r>
              <a:rPr lang="en-US" sz="2400" dirty="0">
                <a:latin typeface="Corbel" panose="020B0503020204020204" pitchFamily="34" charset="0"/>
              </a:rPr>
              <a:t>, and pH monthly from 2019-2021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Corbel" panose="020B05030202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Alkalinity of LIS </a:t>
            </a:r>
            <a:r>
              <a:rPr lang="en-US" sz="2400" dirty="0" err="1">
                <a:latin typeface="Corbel" panose="020B0503020204020204" pitchFamily="34" charset="0"/>
              </a:rPr>
              <a:t>embayments</a:t>
            </a:r>
            <a:r>
              <a:rPr lang="en-US" sz="2400" dirty="0">
                <a:latin typeface="Corbel" panose="020B0503020204020204" pitchFamily="34" charset="0"/>
              </a:rPr>
              <a:t> (internal UConn seed proposal PI Vlahos pending)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Shell Day 2020 TBD</a:t>
            </a:r>
          </a:p>
        </p:txBody>
      </p:sp>
    </p:spTree>
    <p:extLst>
      <p:ext uri="{BB962C8B-B14F-4D97-AF65-F5344CB8AC3E}">
        <p14:creationId xmlns:p14="http://schemas.microsoft.com/office/powerpoint/2010/main" val="1229766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031C86B6-9453-4624-8DC4-21E6820C7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559" y="931963"/>
            <a:ext cx="6479059" cy="5759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4F37E8-8FC9-4B9C-A9B2-910FB7DF7841}"/>
              </a:ext>
            </a:extLst>
          </p:cNvPr>
          <p:cNvSpPr txBox="1"/>
          <p:nvPr/>
        </p:nvSpPr>
        <p:spPr>
          <a:xfrm>
            <a:off x="6400091" y="6537239"/>
            <a:ext cx="254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Source: NECAN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0628977-6436-47CA-91CA-5647F6EF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74" y="-10792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</a:rPr>
              <a:t>Shell Day 2019 Sampling Locations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FCB136-8F24-4B18-BC26-2C950B86E425}"/>
              </a:ext>
            </a:extLst>
          </p:cNvPr>
          <p:cNvSpPr/>
          <p:nvPr/>
        </p:nvSpPr>
        <p:spPr>
          <a:xfrm>
            <a:off x="3062796" y="5193437"/>
            <a:ext cx="1819922" cy="732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8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61A7C-347E-4ACE-B5ED-4837E998E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</a:rPr>
              <a:t>CT &amp; NY Shell Day Participants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9D4F1-B0B3-4A60-AE92-0E3FD2537046}"/>
              </a:ext>
            </a:extLst>
          </p:cNvPr>
          <p:cNvSpPr txBox="1"/>
          <p:nvPr/>
        </p:nvSpPr>
        <p:spPr>
          <a:xfrm>
            <a:off x="838201" y="1690688"/>
            <a:ext cx="73676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Save the Sound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New England Science &amp; Sailing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orbel" panose="020B0503020204020204" pitchFamily="34" charset="0"/>
              </a:rPr>
              <a:t>Derecktor</a:t>
            </a:r>
            <a:endParaRPr lang="en-US" sz="24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Harbor Watch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Setauket Harbor Task Force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Clean Up Sounds and Harbors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Interstate Environmental Commission</a:t>
            </a:r>
          </a:p>
        </p:txBody>
      </p:sp>
      <p:pic>
        <p:nvPicPr>
          <p:cNvPr id="5122" name="Picture 2" descr="Image result for save the sound logo&quot;">
            <a:extLst>
              <a:ext uri="{FF2B5EF4-FFF2-40B4-BE49-F238E27FC236}">
                <a16:creationId xmlns:a16="http://schemas.microsoft.com/office/drawing/2014/main" id="{DB43C075-53C8-4ACD-9A60-6B589916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56" y="86269"/>
            <a:ext cx="3060894" cy="160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new england science and sailing logo&quot;">
            <a:extLst>
              <a:ext uri="{FF2B5EF4-FFF2-40B4-BE49-F238E27FC236}">
                <a16:creationId xmlns:a16="http://schemas.microsoft.com/office/drawing/2014/main" id="{9765F52E-BF1A-4E5F-9DD4-1F1CF942F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553" y="1602765"/>
            <a:ext cx="28575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derecktor logo&quot;">
            <a:extLst>
              <a:ext uri="{FF2B5EF4-FFF2-40B4-BE49-F238E27FC236}">
                <a16:creationId xmlns:a16="http://schemas.microsoft.com/office/drawing/2014/main" id="{F99C630A-8E75-4118-AF6A-4FEEDD97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478" y="2412390"/>
            <a:ext cx="26955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ct harbor watch logo&quot;">
            <a:extLst>
              <a:ext uri="{FF2B5EF4-FFF2-40B4-BE49-F238E27FC236}">
                <a16:creationId xmlns:a16="http://schemas.microsoft.com/office/drawing/2014/main" id="{26BA4E10-459D-490A-92C6-FC1B903F7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790" y="3650030"/>
            <a:ext cx="260032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73746C-05F0-4EC4-9EFA-5460C7ACD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2824" y="5605984"/>
            <a:ext cx="4226535" cy="772784"/>
          </a:xfrm>
          <a:prstGeom prst="rect">
            <a:avLst/>
          </a:prstGeom>
        </p:spPr>
      </p:pic>
      <p:pic>
        <p:nvPicPr>
          <p:cNvPr id="5130" name="Picture 10" descr="Image result for cush connecticut logo&quot;">
            <a:extLst>
              <a:ext uri="{FF2B5EF4-FFF2-40B4-BE49-F238E27FC236}">
                <a16:creationId xmlns:a16="http://schemas.microsoft.com/office/drawing/2014/main" id="{BAB1AEDA-7494-4F22-8C6B-BEEC143EE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22" y="449775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result for interstate environmental commission logo&quot;">
            <a:extLst>
              <a:ext uri="{FF2B5EF4-FFF2-40B4-BE49-F238E27FC236}">
                <a16:creationId xmlns:a16="http://schemas.microsoft.com/office/drawing/2014/main" id="{6004D6A0-58EE-49F7-9A2E-3B949C150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051" y="4924946"/>
            <a:ext cx="257175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167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61A7C-347E-4ACE-B5ED-4837E998E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</a:rPr>
              <a:t>Alkalinity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9D4F1-B0B3-4A60-AE92-0E3FD2537046}"/>
              </a:ext>
            </a:extLst>
          </p:cNvPr>
          <p:cNvSpPr txBox="1"/>
          <p:nvPr/>
        </p:nvSpPr>
        <p:spPr>
          <a:xfrm>
            <a:off x="838200" y="1124883"/>
            <a:ext cx="10161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The ability of a water body to neutralize acidity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Total alkalinity (TA) = [H</a:t>
            </a:r>
            <a:r>
              <a:rPr lang="en-US" sz="2400" baseline="30000" dirty="0">
                <a:latin typeface="Corbel" panose="020B0503020204020204" pitchFamily="34" charset="0"/>
              </a:rPr>
              <a:t>+</a:t>
            </a:r>
            <a:r>
              <a:rPr lang="en-US" sz="2400" dirty="0">
                <a:latin typeface="Corbel" panose="020B0503020204020204" pitchFamily="34" charset="0"/>
              </a:rPr>
              <a:t> acceptors] – [H</a:t>
            </a:r>
            <a:r>
              <a:rPr lang="en-US" sz="2400" baseline="30000" dirty="0">
                <a:latin typeface="Corbel" panose="020B0503020204020204" pitchFamily="34" charset="0"/>
              </a:rPr>
              <a:t>+</a:t>
            </a:r>
            <a:r>
              <a:rPr lang="en-US" sz="2400" dirty="0">
                <a:latin typeface="Corbel" panose="020B0503020204020204" pitchFamily="34" charset="0"/>
              </a:rPr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Average seawater TA ~ 1900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mol/kg (EPA, 2006)</a:t>
            </a:r>
            <a:endParaRPr lang="en-US" sz="2400" dirty="0">
              <a:latin typeface="Corbel" panose="020B0503020204020204" pitchFamily="34" charset="0"/>
            </a:endParaRPr>
          </a:p>
        </p:txBody>
      </p:sp>
      <p:pic>
        <p:nvPicPr>
          <p:cNvPr id="2050" name="Picture 2" descr="Alkalinity diagram">
            <a:extLst>
              <a:ext uri="{FF2B5EF4-FFF2-40B4-BE49-F238E27FC236}">
                <a16:creationId xmlns:a16="http://schemas.microsoft.com/office/drawing/2014/main" id="{C1DF17E2-49EE-4080-801C-67F3AC628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49958"/>
            <a:ext cx="5701471" cy="420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6BF863-8B26-4CA2-A5A3-00298859264A}"/>
              </a:ext>
            </a:extLst>
          </p:cNvPr>
          <p:cNvSpPr txBox="1"/>
          <p:nvPr/>
        </p:nvSpPr>
        <p:spPr>
          <a:xfrm>
            <a:off x="6512777" y="6550223"/>
            <a:ext cx="254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Source: WHOI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DDDA4B0-F701-4C5B-960E-2D07C9F60757}"/>
              </a:ext>
            </a:extLst>
          </p:cNvPr>
          <p:cNvSpPr/>
          <p:nvPr/>
        </p:nvSpPr>
        <p:spPr>
          <a:xfrm>
            <a:off x="6450633" y="5175682"/>
            <a:ext cx="2231728" cy="48827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4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61A7C-347E-4ACE-B5ED-4837E998E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</a:rPr>
              <a:t>Ocean Acidification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9D4F1-B0B3-4A60-AE92-0E3FD2537046}"/>
              </a:ext>
            </a:extLst>
          </p:cNvPr>
          <p:cNvSpPr txBox="1"/>
          <p:nvPr/>
        </p:nvSpPr>
        <p:spPr>
          <a:xfrm>
            <a:off x="838200" y="1490008"/>
            <a:ext cx="8875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Increase in CO</a:t>
            </a:r>
            <a:r>
              <a:rPr lang="en-US" sz="2400" baseline="-25000" dirty="0">
                <a:latin typeface="Corbel" panose="020B0503020204020204" pitchFamily="34" charset="0"/>
              </a:rPr>
              <a:t>2</a:t>
            </a:r>
            <a:r>
              <a:rPr lang="en-US" sz="2400" dirty="0">
                <a:latin typeface="Corbel" panose="020B0503020204020204" pitchFamily="34" charset="0"/>
              </a:rPr>
              <a:t> reduces ocean pH and carbonate ion concentration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Lower concentration of carbonate impedes calcification for organisms such as oysters and mussels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DFDE1A-1829-47A4-BD48-5E1320116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262" y="3622123"/>
            <a:ext cx="8051475" cy="263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A068D4-57C4-42F1-858D-2E615DA8AEEB}"/>
              </a:ext>
            </a:extLst>
          </p:cNvPr>
          <p:cNvSpPr txBox="1"/>
          <p:nvPr/>
        </p:nvSpPr>
        <p:spPr>
          <a:xfrm>
            <a:off x="7580243" y="6254336"/>
            <a:ext cx="254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Source: NOAA</a:t>
            </a:r>
          </a:p>
        </p:txBody>
      </p:sp>
    </p:spTree>
    <p:extLst>
      <p:ext uri="{BB962C8B-B14F-4D97-AF65-F5344CB8AC3E}">
        <p14:creationId xmlns:p14="http://schemas.microsoft.com/office/powerpoint/2010/main" val="3673844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61A7C-347E-4ACE-B5ED-4837E998E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</a:rPr>
              <a:t>Analysis – </a:t>
            </a:r>
            <a:r>
              <a:rPr lang="en-US" dirty="0" err="1">
                <a:solidFill>
                  <a:srgbClr val="7030A0"/>
                </a:solidFill>
                <a:latin typeface="Corbel" panose="020B0503020204020204" pitchFamily="34" charset="0"/>
              </a:rPr>
              <a:t>Contros</a:t>
            </a:r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Corbel" panose="020B0503020204020204" pitchFamily="34" charset="0"/>
              </a:rPr>
              <a:t>HydroFIA</a:t>
            </a:r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</a:rPr>
              <a:t> 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9D4F1-B0B3-4A60-AE92-0E3FD2537046}"/>
              </a:ext>
            </a:extLst>
          </p:cNvPr>
          <p:cNvSpPr txBox="1"/>
          <p:nvPr/>
        </p:nvSpPr>
        <p:spPr>
          <a:xfrm>
            <a:off x="838200" y="1490008"/>
            <a:ext cx="10161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Single point acid titration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Spectrophotometric pH determination using BCG indicator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Calibrated using Scripps CO2CRM’s &amp; validated every 5 samples</a:t>
            </a:r>
          </a:p>
        </p:txBody>
      </p:sp>
      <p:pic>
        <p:nvPicPr>
          <p:cNvPr id="1026" name="Picture 2" descr="Image result for contros hydrofia ta&quot;">
            <a:extLst>
              <a:ext uri="{FF2B5EF4-FFF2-40B4-BE49-F238E27FC236}">
                <a16:creationId xmlns:a16="http://schemas.microsoft.com/office/drawing/2014/main" id="{20A45D8F-0621-4C0B-9856-FF4FB2EA2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986" y="2815571"/>
            <a:ext cx="8667750" cy="378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264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61A7C-347E-4ACE-B5ED-4837E998E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30" y="125975"/>
            <a:ext cx="10515600" cy="858764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</a:rPr>
              <a:t>Shell Day LIS Results - Alkalinity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42EBD1-AB42-457E-B0DA-52146B070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65" y="984739"/>
            <a:ext cx="5451897" cy="2867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91DC2E-4C33-4EEF-B2BF-04835C10C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638" y="984739"/>
            <a:ext cx="5451897" cy="27999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417DE1-1BED-48AA-A9C3-817A14D6B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406" y="3852315"/>
            <a:ext cx="6816464" cy="30056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3EA8D5-A37B-4869-90EC-E1A3BBE1DB4B}"/>
              </a:ext>
            </a:extLst>
          </p:cNvPr>
          <p:cNvSpPr txBox="1"/>
          <p:nvPr/>
        </p:nvSpPr>
        <p:spPr>
          <a:xfrm>
            <a:off x="3474719" y="1477107"/>
            <a:ext cx="205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Stonington Harbor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2D6EB0-E387-4873-A7DE-66FF0E804758}"/>
              </a:ext>
            </a:extLst>
          </p:cNvPr>
          <p:cNvSpPr txBox="1"/>
          <p:nvPr/>
        </p:nvSpPr>
        <p:spPr>
          <a:xfrm>
            <a:off x="2290689" y="3120682"/>
            <a:ext cx="205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Port Jefferson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B3B8DB-830D-4CAD-BB24-B75FBCC9AD6A}"/>
              </a:ext>
            </a:extLst>
          </p:cNvPr>
          <p:cNvSpPr txBox="1"/>
          <p:nvPr/>
        </p:nvSpPr>
        <p:spPr>
          <a:xfrm>
            <a:off x="1767840" y="2429020"/>
            <a:ext cx="205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Norwalk Harbor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8A477F-263D-45BE-A795-0C74B9F4D2A7}"/>
              </a:ext>
            </a:extLst>
          </p:cNvPr>
          <p:cNvSpPr txBox="1"/>
          <p:nvPr/>
        </p:nvSpPr>
        <p:spPr>
          <a:xfrm>
            <a:off x="1132450" y="2018712"/>
            <a:ext cx="205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Milton Harbor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89F0F6-3C7C-4D56-91FF-2569960D85E1}"/>
              </a:ext>
            </a:extLst>
          </p:cNvPr>
          <p:cNvSpPr txBox="1"/>
          <p:nvPr/>
        </p:nvSpPr>
        <p:spPr>
          <a:xfrm>
            <a:off x="679939" y="1791284"/>
            <a:ext cx="205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Mamaroneck River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1CA8117-83DD-48C5-ACB8-5FE46D01119D}"/>
              </a:ext>
            </a:extLst>
          </p:cNvPr>
          <p:cNvCxnSpPr>
            <a:cxnSpLocks/>
          </p:cNvCxnSpPr>
          <p:nvPr/>
        </p:nvCxnSpPr>
        <p:spPr>
          <a:xfrm flipH="1">
            <a:off x="998806" y="2335237"/>
            <a:ext cx="393897" cy="6049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F688D86-3458-4CA7-9427-5C30FB240E60}"/>
              </a:ext>
            </a:extLst>
          </p:cNvPr>
          <p:cNvCxnSpPr>
            <a:cxnSpLocks/>
          </p:cNvCxnSpPr>
          <p:nvPr/>
        </p:nvCxnSpPr>
        <p:spPr>
          <a:xfrm flipH="1">
            <a:off x="872197" y="2152357"/>
            <a:ext cx="140678" cy="8159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120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61A7C-347E-4ACE-B5ED-4837E998E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29" y="125975"/>
            <a:ext cx="11526327" cy="8587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  <a:latin typeface="Corbel" panose="020B0503020204020204" pitchFamily="34" charset="0"/>
              </a:rPr>
              <a:t>Shell Day LIS Results – Alkalinity and Tidal Cycle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2BF52C-3AB2-45A7-B50F-BB2066D2C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30" y="1226882"/>
            <a:ext cx="7439759" cy="4348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E2F499-F88B-4A39-B002-32BF3A6CD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455" y="4036895"/>
            <a:ext cx="5273915" cy="278302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7156BF7-9B7C-49DA-9D76-FC20B33DD383}"/>
              </a:ext>
            </a:extLst>
          </p:cNvPr>
          <p:cNvSpPr/>
          <p:nvPr/>
        </p:nvSpPr>
        <p:spPr>
          <a:xfrm>
            <a:off x="7746385" y="5105039"/>
            <a:ext cx="124340" cy="12071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65ADCF-7D7D-47D0-81CF-4C0D5012944F}"/>
              </a:ext>
            </a:extLst>
          </p:cNvPr>
          <p:cNvSpPr/>
          <p:nvPr/>
        </p:nvSpPr>
        <p:spPr>
          <a:xfrm>
            <a:off x="8404931" y="5494438"/>
            <a:ext cx="124340" cy="120710"/>
          </a:xfrm>
          <a:prstGeom prst="ellipse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245267-B95C-4ECF-8FD7-60F276BBB8C9}"/>
              </a:ext>
            </a:extLst>
          </p:cNvPr>
          <p:cNvSpPr/>
          <p:nvPr/>
        </p:nvSpPr>
        <p:spPr>
          <a:xfrm>
            <a:off x="7076875" y="5502811"/>
            <a:ext cx="124340" cy="120710"/>
          </a:xfrm>
          <a:prstGeom prst="ellipse">
            <a:avLst/>
          </a:prstGeom>
          <a:solidFill>
            <a:srgbClr val="5B9B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AA61D20-BB29-4B29-AD57-F3CD34A8E57F}"/>
              </a:ext>
            </a:extLst>
          </p:cNvPr>
          <p:cNvSpPr/>
          <p:nvPr/>
        </p:nvSpPr>
        <p:spPr>
          <a:xfrm>
            <a:off x="7163961" y="5469317"/>
            <a:ext cx="124340" cy="12071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6CD8719-3739-4776-918C-A9CBA4B91510}"/>
              </a:ext>
            </a:extLst>
          </p:cNvPr>
          <p:cNvSpPr/>
          <p:nvPr/>
        </p:nvSpPr>
        <p:spPr>
          <a:xfrm>
            <a:off x="10793089" y="4466156"/>
            <a:ext cx="124340" cy="120710"/>
          </a:xfrm>
          <a:prstGeom prst="ellipse">
            <a:avLst/>
          </a:prstGeom>
          <a:solidFill>
            <a:srgbClr val="68A83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99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814</Words>
  <Application>Microsoft Office PowerPoint</Application>
  <PresentationFormat>Widescreen</PresentationFormat>
  <Paragraphs>114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Corbel</vt:lpstr>
      <vt:lpstr>Times New Roman</vt:lpstr>
      <vt:lpstr>Trebuchet MS</vt:lpstr>
      <vt:lpstr>Office Theme</vt:lpstr>
      <vt:lpstr>Northeast Shell Day 2019</vt:lpstr>
      <vt:lpstr>Shell Day</vt:lpstr>
      <vt:lpstr>Shell Day 2019 Sampling Locations </vt:lpstr>
      <vt:lpstr>CT &amp; NY Shell Day Participants</vt:lpstr>
      <vt:lpstr>Alkalinity</vt:lpstr>
      <vt:lpstr>Ocean Acidification</vt:lpstr>
      <vt:lpstr>Analysis – Contros HydroFIA TA</vt:lpstr>
      <vt:lpstr>Shell Day LIS Results - Alkalinity</vt:lpstr>
      <vt:lpstr>Shell Day LIS Results – Alkalinity and Tidal Cycle</vt:lpstr>
      <vt:lpstr>Shell Day LIS Results - Salinity</vt:lpstr>
      <vt:lpstr>Shell Day LIS Results – Salinity and Tidal Cycle</vt:lpstr>
      <vt:lpstr>  Tracking rivers</vt:lpstr>
      <vt:lpstr>LIS Results – Salinity vs. Alkalinity</vt:lpstr>
      <vt:lpstr>Shell Day LIS Results – Salinity vs. Alkalinity</vt:lpstr>
      <vt:lpstr>Shell Day LIS Results – Salinity vs. Alkalinity</vt:lpstr>
      <vt:lpstr>The Long Island Sound Respire Program R/CMC-15-CTNY</vt:lpstr>
      <vt:lpstr>The Long Island Sound Respire Program</vt:lpstr>
      <vt:lpstr>PowerPoint Presentation</vt:lpstr>
      <vt:lpstr>Conclusions</vt:lpstr>
      <vt:lpstr>Future LIS Alkalinity Research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Northeast Shell Day 2019</dc:title>
  <dc:creator>Lauren</dc:creator>
  <cp:lastModifiedBy>Lauren</cp:lastModifiedBy>
  <cp:revision>40</cp:revision>
  <dcterms:created xsi:type="dcterms:W3CDTF">2019-12-17T21:25:52Z</dcterms:created>
  <dcterms:modified xsi:type="dcterms:W3CDTF">2020-01-10T17:28:06Z</dcterms:modified>
</cp:coreProperties>
</file>