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Lst>
  <p:sldIdLst>
    <p:sldId id="256" r:id="rId2"/>
    <p:sldId id="264" r:id="rId3"/>
    <p:sldId id="265" r:id="rId4"/>
    <p:sldId id="260" r:id="rId5"/>
    <p:sldId id="258" r:id="rId6"/>
    <p:sldId id="263" r:id="rId7"/>
    <p:sldId id="261" r:id="rId8"/>
    <p:sldId id="257" r:id="rId9"/>
    <p:sldId id="269" r:id="rId10"/>
    <p:sldId id="267" r:id="rId11"/>
    <p:sldId id="270" r:id="rId12"/>
    <p:sldId id="272" r:id="rId13"/>
    <p:sldId id="273" r:id="rId14"/>
    <p:sldId id="274" r:id="rId15"/>
    <p:sldId id="275" r:id="rId16"/>
    <p:sldId id="276" r:id="rId17"/>
    <p:sldId id="279" r:id="rId18"/>
    <p:sldId id="280" r:id="rId19"/>
    <p:sldId id="278" r:id="rId20"/>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99"/>
    <p:restoredTop sz="94640"/>
  </p:normalViewPr>
  <p:slideViewPr>
    <p:cSldViewPr snapToGrid="0" snapToObjects="1">
      <p:cViewPr varScale="1">
        <p:scale>
          <a:sx n="88" d="100"/>
          <a:sy n="88" d="100"/>
        </p:scale>
        <p:origin x="161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D092FC-DD23-B54A-9BF4-BCC701863207}" type="datetimeFigureOut">
              <a:rPr lang="es-ES_tradnl" smtClean="0"/>
              <a:t>11/01/2020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565217F-A6CA-2645-BD38-0B0B68163DCD}" type="slidenum">
              <a:rPr lang="es-ES_tradnl" smtClean="0"/>
              <a:t>‹#›</a:t>
            </a:fld>
            <a:endParaRPr lang="es-ES_tradnl"/>
          </a:p>
        </p:txBody>
      </p:sp>
    </p:spTree>
    <p:extLst>
      <p:ext uri="{BB962C8B-B14F-4D97-AF65-F5344CB8AC3E}">
        <p14:creationId xmlns:p14="http://schemas.microsoft.com/office/powerpoint/2010/main" val="4294219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092FC-DD23-B54A-9BF4-BCC701863207}" type="datetimeFigureOut">
              <a:rPr lang="es-ES_tradnl" smtClean="0"/>
              <a:t>11/01/2020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565217F-A6CA-2645-BD38-0B0B68163DCD}" type="slidenum">
              <a:rPr lang="es-ES_tradnl" smtClean="0"/>
              <a:t>‹#›</a:t>
            </a:fld>
            <a:endParaRPr lang="es-ES_tradnl"/>
          </a:p>
        </p:txBody>
      </p:sp>
    </p:spTree>
    <p:extLst>
      <p:ext uri="{BB962C8B-B14F-4D97-AF65-F5344CB8AC3E}">
        <p14:creationId xmlns:p14="http://schemas.microsoft.com/office/powerpoint/2010/main" val="150107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092FC-DD23-B54A-9BF4-BCC701863207}" type="datetimeFigureOut">
              <a:rPr lang="es-ES_tradnl" smtClean="0"/>
              <a:t>11/01/2020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565217F-A6CA-2645-BD38-0B0B68163DCD}" type="slidenum">
              <a:rPr lang="es-ES_tradnl" smtClean="0"/>
              <a:t>‹#›</a:t>
            </a:fld>
            <a:endParaRPr lang="es-ES_tradnl"/>
          </a:p>
        </p:txBody>
      </p:sp>
    </p:spTree>
    <p:extLst>
      <p:ext uri="{BB962C8B-B14F-4D97-AF65-F5344CB8AC3E}">
        <p14:creationId xmlns:p14="http://schemas.microsoft.com/office/powerpoint/2010/main" val="346370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ug Title Right Image Lar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8334" y="406718"/>
            <a:ext cx="4462022" cy="588962"/>
          </a:xfrm>
          <a:prstGeom prst="rect">
            <a:avLst/>
          </a:prstGeom>
        </p:spPr>
        <p:txBody>
          <a:bodyPr vert="horz"/>
          <a:lstStyle>
            <a:lvl1pPr>
              <a:lnSpc>
                <a:spcPts val="2700"/>
              </a:lnSpc>
              <a:defRPr sz="2250">
                <a:solidFill>
                  <a:schemeClr val="tx1"/>
                </a:solidFill>
              </a:defRPr>
            </a:lvl1pPr>
          </a:lstStyle>
          <a:p>
            <a:r>
              <a:rPr lang="en-US" dirty="0"/>
              <a:t>Heading goes here on one line</a:t>
            </a:r>
          </a:p>
        </p:txBody>
      </p:sp>
      <p:sp>
        <p:nvSpPr>
          <p:cNvPr id="9" name="Picture Placeholder 7"/>
          <p:cNvSpPr>
            <a:spLocks noGrp="1"/>
          </p:cNvSpPr>
          <p:nvPr>
            <p:ph type="pic" sz="quarter" idx="10" hasCustomPrompt="1"/>
          </p:nvPr>
        </p:nvSpPr>
        <p:spPr>
          <a:xfrm>
            <a:off x="4630356" y="301752"/>
            <a:ext cx="4287367" cy="5943600"/>
          </a:xfrm>
          <a:prstGeom prst="rect">
            <a:avLst/>
          </a:prstGeom>
          <a:solidFill>
            <a:srgbClr val="FFFFFF"/>
          </a:solidFill>
        </p:spPr>
        <p:txBody>
          <a:bodyPr vert="horz" anchor="ctr"/>
          <a:lstStyle>
            <a:lvl1pPr marL="0" indent="0" algn="ctr">
              <a:buFont typeface="Arial"/>
              <a:buNone/>
              <a:defRPr>
                <a:solidFill>
                  <a:srgbClr val="000000"/>
                </a:solidFill>
              </a:defRPr>
            </a:lvl1pPr>
          </a:lstStyle>
          <a:p>
            <a:r>
              <a:rPr lang="en-US" dirty="0"/>
              <a:t>Picture here</a:t>
            </a:r>
          </a:p>
        </p:txBody>
      </p:sp>
      <p:sp>
        <p:nvSpPr>
          <p:cNvPr id="15" name="Text Placeholder 11"/>
          <p:cNvSpPr>
            <a:spLocks noGrp="1"/>
          </p:cNvSpPr>
          <p:nvPr>
            <p:ph type="body" sz="quarter" idx="11" hasCustomPrompt="1"/>
          </p:nvPr>
        </p:nvSpPr>
        <p:spPr>
          <a:xfrm>
            <a:off x="183129" y="213678"/>
            <a:ext cx="4447228" cy="193040"/>
          </a:xfrm>
          <a:prstGeom prst="rect">
            <a:avLst/>
          </a:prstGeom>
        </p:spPr>
        <p:txBody>
          <a:bodyPr vert="horz"/>
          <a:lstStyle>
            <a:lvl1pPr marL="0" indent="0">
              <a:lnSpc>
                <a:spcPts val="900"/>
              </a:lnSpc>
              <a:spcBef>
                <a:spcPct val="0"/>
              </a:spcBef>
              <a:buNone/>
              <a:defRPr lang="en-US" sz="750" dirty="0" smtClean="0">
                <a:latin typeface="Arial"/>
                <a:ea typeface="+mj-ea"/>
                <a:cs typeface="Arial"/>
              </a:defRPr>
            </a:lvl1pPr>
            <a:lvl2pPr>
              <a:defRPr lang="en-US" sz="1350" dirty="0" smtClean="0"/>
            </a:lvl2pPr>
            <a:lvl3pPr>
              <a:defRPr lang="en-US" sz="1350" dirty="0" smtClean="0"/>
            </a:lvl3pPr>
            <a:lvl4pPr>
              <a:defRPr lang="en-US" sz="1350" dirty="0" smtClean="0"/>
            </a:lvl4pPr>
            <a:lvl5pPr>
              <a:defRPr lang="en-US" sz="1350" dirty="0"/>
            </a:lvl5pPr>
          </a:lstStyle>
          <a:p>
            <a:pPr marL="0" lvl="0">
              <a:lnSpc>
                <a:spcPts val="900"/>
              </a:lnSpc>
              <a:spcBef>
                <a:spcPct val="0"/>
              </a:spcBef>
            </a:pPr>
            <a:r>
              <a:rPr lang="en-US" dirty="0"/>
              <a:t>Slug text goes here if needed</a:t>
            </a:r>
          </a:p>
        </p:txBody>
      </p:sp>
    </p:spTree>
    <p:extLst>
      <p:ext uri="{BB962C8B-B14F-4D97-AF65-F5344CB8AC3E}">
        <p14:creationId xmlns:p14="http://schemas.microsoft.com/office/powerpoint/2010/main" val="85954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092FC-DD23-B54A-9BF4-BCC701863207}" type="datetimeFigureOut">
              <a:rPr lang="es-ES_tradnl" smtClean="0"/>
              <a:t>11/01/2020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565217F-A6CA-2645-BD38-0B0B68163DCD}" type="slidenum">
              <a:rPr lang="es-ES_tradnl" smtClean="0"/>
              <a:t>‹#›</a:t>
            </a:fld>
            <a:endParaRPr lang="es-ES_tradnl"/>
          </a:p>
        </p:txBody>
      </p:sp>
    </p:spTree>
    <p:extLst>
      <p:ext uri="{BB962C8B-B14F-4D97-AF65-F5344CB8AC3E}">
        <p14:creationId xmlns:p14="http://schemas.microsoft.com/office/powerpoint/2010/main" val="281398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D092FC-DD23-B54A-9BF4-BCC701863207}" type="datetimeFigureOut">
              <a:rPr lang="es-ES_tradnl" smtClean="0"/>
              <a:t>11/01/2020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565217F-A6CA-2645-BD38-0B0B68163DCD}" type="slidenum">
              <a:rPr lang="es-ES_tradnl" smtClean="0"/>
              <a:t>‹#›</a:t>
            </a:fld>
            <a:endParaRPr lang="es-ES_tradnl"/>
          </a:p>
        </p:txBody>
      </p:sp>
    </p:spTree>
    <p:extLst>
      <p:ext uri="{BB962C8B-B14F-4D97-AF65-F5344CB8AC3E}">
        <p14:creationId xmlns:p14="http://schemas.microsoft.com/office/powerpoint/2010/main" val="83092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D092FC-DD23-B54A-9BF4-BCC701863207}" type="datetimeFigureOut">
              <a:rPr lang="es-ES_tradnl" smtClean="0"/>
              <a:t>11/01/2020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7565217F-A6CA-2645-BD38-0B0B68163DCD}" type="slidenum">
              <a:rPr lang="es-ES_tradnl" smtClean="0"/>
              <a:t>‹#›</a:t>
            </a:fld>
            <a:endParaRPr lang="es-ES_tradnl"/>
          </a:p>
        </p:txBody>
      </p:sp>
    </p:spTree>
    <p:extLst>
      <p:ext uri="{BB962C8B-B14F-4D97-AF65-F5344CB8AC3E}">
        <p14:creationId xmlns:p14="http://schemas.microsoft.com/office/powerpoint/2010/main" val="2507239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D092FC-DD23-B54A-9BF4-BCC701863207}" type="datetimeFigureOut">
              <a:rPr lang="es-ES_tradnl" smtClean="0"/>
              <a:t>11/01/2020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7565217F-A6CA-2645-BD38-0B0B68163DCD}" type="slidenum">
              <a:rPr lang="es-ES_tradnl" smtClean="0"/>
              <a:t>‹#›</a:t>
            </a:fld>
            <a:endParaRPr lang="es-ES_tradnl"/>
          </a:p>
        </p:txBody>
      </p:sp>
    </p:spTree>
    <p:extLst>
      <p:ext uri="{BB962C8B-B14F-4D97-AF65-F5344CB8AC3E}">
        <p14:creationId xmlns:p14="http://schemas.microsoft.com/office/powerpoint/2010/main" val="380934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D092FC-DD23-B54A-9BF4-BCC701863207}" type="datetimeFigureOut">
              <a:rPr lang="es-ES_tradnl" smtClean="0"/>
              <a:t>11/01/2020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7565217F-A6CA-2645-BD38-0B0B68163DCD}" type="slidenum">
              <a:rPr lang="es-ES_tradnl" smtClean="0"/>
              <a:t>‹#›</a:t>
            </a:fld>
            <a:endParaRPr lang="es-ES_tradnl"/>
          </a:p>
        </p:txBody>
      </p:sp>
    </p:spTree>
    <p:extLst>
      <p:ext uri="{BB962C8B-B14F-4D97-AF65-F5344CB8AC3E}">
        <p14:creationId xmlns:p14="http://schemas.microsoft.com/office/powerpoint/2010/main" val="247412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092FC-DD23-B54A-9BF4-BCC701863207}" type="datetimeFigureOut">
              <a:rPr lang="es-ES_tradnl" smtClean="0"/>
              <a:t>11/01/2020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7565217F-A6CA-2645-BD38-0B0B68163DCD}" type="slidenum">
              <a:rPr lang="es-ES_tradnl" smtClean="0"/>
              <a:t>‹#›</a:t>
            </a:fld>
            <a:endParaRPr lang="es-ES_tradnl"/>
          </a:p>
        </p:txBody>
      </p:sp>
    </p:spTree>
    <p:extLst>
      <p:ext uri="{BB962C8B-B14F-4D97-AF65-F5344CB8AC3E}">
        <p14:creationId xmlns:p14="http://schemas.microsoft.com/office/powerpoint/2010/main" val="39807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FD092FC-DD23-B54A-9BF4-BCC701863207}" type="datetimeFigureOut">
              <a:rPr lang="es-ES_tradnl" smtClean="0"/>
              <a:t>11/01/2020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7565217F-A6CA-2645-BD38-0B0B68163DCD}" type="slidenum">
              <a:rPr lang="es-ES_tradnl" smtClean="0"/>
              <a:t>‹#›</a:t>
            </a:fld>
            <a:endParaRPr lang="es-ES_tradnl"/>
          </a:p>
        </p:txBody>
      </p:sp>
    </p:spTree>
    <p:extLst>
      <p:ext uri="{BB962C8B-B14F-4D97-AF65-F5344CB8AC3E}">
        <p14:creationId xmlns:p14="http://schemas.microsoft.com/office/powerpoint/2010/main" val="381732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FD092FC-DD23-B54A-9BF4-BCC701863207}" type="datetimeFigureOut">
              <a:rPr lang="es-ES_tradnl" smtClean="0"/>
              <a:t>11/01/2020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7565217F-A6CA-2645-BD38-0B0B68163DCD}" type="slidenum">
              <a:rPr lang="es-ES_tradnl" smtClean="0"/>
              <a:t>‹#›</a:t>
            </a:fld>
            <a:endParaRPr lang="es-ES_tradnl"/>
          </a:p>
        </p:txBody>
      </p:sp>
    </p:spTree>
    <p:extLst>
      <p:ext uri="{BB962C8B-B14F-4D97-AF65-F5344CB8AC3E}">
        <p14:creationId xmlns:p14="http://schemas.microsoft.com/office/powerpoint/2010/main" val="251865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D092FC-DD23-B54A-9BF4-BCC701863207}" type="datetimeFigureOut">
              <a:rPr lang="es-ES_tradnl" smtClean="0"/>
              <a:t>11/01/2020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65217F-A6CA-2645-BD38-0B0B68163DCD}" type="slidenum">
              <a:rPr lang="es-ES_tradnl" smtClean="0"/>
              <a:t>‹#›</a:t>
            </a:fld>
            <a:endParaRPr lang="es-ES_tradnl"/>
          </a:p>
        </p:txBody>
      </p:sp>
    </p:spTree>
    <p:extLst>
      <p:ext uri="{BB962C8B-B14F-4D97-AF65-F5344CB8AC3E}">
        <p14:creationId xmlns:p14="http://schemas.microsoft.com/office/powerpoint/2010/main" val="19948103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mailto:shellfishcommission@fairfieldct.org" TargetMode="External"/><Relationship Id="rId3" Type="http://schemas.openxmlformats.org/officeDocument/2006/relationships/hyperlink" Target="mailto:kmoshersmith@nyharbor.org" TargetMode="External"/><Relationship Id="rId7" Type="http://schemas.openxmlformats.org/officeDocument/2006/relationships/hyperlink" Target="mailto:alison.verkade@noaa.gov" TargetMode="External"/><Relationship Id="rId2" Type="http://schemas.openxmlformats.org/officeDocument/2006/relationships/hyperlink" Target="mailto:bells.coastal@gmail.com" TargetMode="External"/><Relationship Id="rId1" Type="http://schemas.openxmlformats.org/officeDocument/2006/relationships/slideLayout" Target="../slideLayouts/slideLayout7.xml"/><Relationship Id="rId6" Type="http://schemas.openxmlformats.org/officeDocument/2006/relationships/hyperlink" Target="mailto:Elizabeth.hayes@noaa.gov" TargetMode="External"/><Relationship Id="rId5" Type="http://schemas.openxmlformats.org/officeDocument/2006/relationships/hyperlink" Target="mailto:James.Turek@noaa.gov" TargetMode="External"/><Relationship Id="rId10" Type="http://schemas.openxmlformats.org/officeDocument/2006/relationships/hyperlink" Target="mailto:s.crosby@earthplace.org" TargetMode="External"/><Relationship Id="rId4" Type="http://schemas.openxmlformats.org/officeDocument/2006/relationships/hyperlink" Target="mailto:bellucci@ct.gov" TargetMode="External"/><Relationship Id="rId9" Type="http://schemas.openxmlformats.org/officeDocument/2006/relationships/hyperlink" Target="mailto:blucey@savethesound.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DFE4-BDB9-744A-9614-3EF00F3134FD}"/>
              </a:ext>
            </a:extLst>
          </p:cNvPr>
          <p:cNvSpPr>
            <a:spLocks noGrp="1"/>
          </p:cNvSpPr>
          <p:nvPr>
            <p:ph type="ctrTitle"/>
          </p:nvPr>
        </p:nvSpPr>
        <p:spPr>
          <a:xfrm>
            <a:off x="894805" y="1166948"/>
            <a:ext cx="6620968" cy="2978331"/>
          </a:xfrm>
        </p:spPr>
        <p:txBody>
          <a:bodyPr>
            <a:normAutofit fontScale="90000"/>
          </a:bodyPr>
          <a:lstStyle/>
          <a:p>
            <a:pPr algn="l"/>
            <a:r>
              <a:rPr lang="es-ES_tradnl" sz="4800" dirty="0" err="1"/>
              <a:t>Shellfish</a:t>
            </a:r>
            <a:r>
              <a:rPr lang="es-ES_tradnl" sz="4800" dirty="0"/>
              <a:t> </a:t>
            </a:r>
            <a:r>
              <a:rPr lang="es-ES_tradnl" sz="4800" dirty="0" err="1"/>
              <a:t>Restoration</a:t>
            </a:r>
            <a:r>
              <a:rPr lang="es-ES_tradnl" sz="4800" dirty="0"/>
              <a:t> </a:t>
            </a:r>
            <a:r>
              <a:rPr lang="es-ES_tradnl" sz="4800" dirty="0" err="1"/>
              <a:t>Planning</a:t>
            </a:r>
            <a:r>
              <a:rPr lang="es-ES_tradnl" sz="4800" dirty="0"/>
              <a:t> in </a:t>
            </a:r>
            <a:r>
              <a:rPr lang="es-ES_tradnl" sz="4800" dirty="0" smtClean="0"/>
              <a:t>Connecticut</a:t>
            </a:r>
            <a:br>
              <a:rPr lang="es-ES_tradnl" sz="4800" dirty="0" smtClean="0"/>
            </a:br>
            <a:r>
              <a:rPr lang="es-ES_tradnl" sz="4800" dirty="0" smtClean="0"/>
              <a:t/>
            </a:r>
            <a:br>
              <a:rPr lang="es-ES_tradnl" sz="4800" dirty="0" smtClean="0"/>
            </a:br>
            <a:r>
              <a:rPr lang="es-ES_tradnl" sz="3600" dirty="0" err="1" smtClean="0"/>
              <a:t>Shellfish</a:t>
            </a:r>
            <a:r>
              <a:rPr lang="es-ES_tradnl" sz="3600" dirty="0" smtClean="0"/>
              <a:t> </a:t>
            </a:r>
            <a:r>
              <a:rPr lang="es-ES_tradnl" sz="3600" dirty="0" err="1" smtClean="0"/>
              <a:t>Gathering</a:t>
            </a:r>
            <a:r>
              <a:rPr lang="es-ES_tradnl" sz="3600" dirty="0" smtClean="0"/>
              <a:t> </a:t>
            </a:r>
            <a:r>
              <a:rPr lang="es-ES_tradnl" sz="3600" dirty="0" err="1" smtClean="0"/>
              <a:t>Update</a:t>
            </a:r>
            <a:r>
              <a:rPr lang="es-ES_tradnl" sz="3600" dirty="0" smtClean="0"/>
              <a:t> 1/10/2020 </a:t>
            </a:r>
            <a:endParaRPr lang="es-ES_tradnl" sz="36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685800" y="4807131"/>
            <a:ext cx="1595846" cy="1437005"/>
          </a:xfrm>
          <a:prstGeom prst="rect">
            <a:avLst/>
          </a:prstGeom>
        </p:spPr>
      </p:pic>
      <p:pic>
        <p:nvPicPr>
          <p:cNvPr id="1026" name="Picture 2" descr="https://seagrant.uconn.edu/wp-content/uploads/sites/1985/2019/12/tagli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181" y="4375557"/>
            <a:ext cx="3274745" cy="186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12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94A68FB2-FCB7-7945-8FB8-C4051B7D7474}"/>
              </a:ext>
            </a:extLst>
          </p:cNvPr>
          <p:cNvPicPr>
            <a:picLocks noChangeAspect="1"/>
          </p:cNvPicPr>
          <p:nvPr/>
        </p:nvPicPr>
        <p:blipFill>
          <a:blip r:embed="rId2"/>
          <a:stretch>
            <a:fillRect/>
          </a:stretch>
        </p:blipFill>
        <p:spPr>
          <a:xfrm>
            <a:off x="1092819" y="320208"/>
            <a:ext cx="4959657" cy="6418381"/>
          </a:xfrm>
          <a:prstGeom prst="rect">
            <a:avLst/>
          </a:prstGeom>
        </p:spPr>
      </p:pic>
      <p:sp>
        <p:nvSpPr>
          <p:cNvPr id="5" name="Rectangle 4">
            <a:extLst>
              <a:ext uri="{FF2B5EF4-FFF2-40B4-BE49-F238E27FC236}">
                <a16:creationId xmlns:a16="http://schemas.microsoft.com/office/drawing/2014/main" id="{D2A7559B-8676-DA4A-8607-0C65268D1689}"/>
              </a:ext>
            </a:extLst>
          </p:cNvPr>
          <p:cNvSpPr/>
          <p:nvPr/>
        </p:nvSpPr>
        <p:spPr>
          <a:xfrm>
            <a:off x="6052476" y="438454"/>
            <a:ext cx="2712383" cy="5324535"/>
          </a:xfrm>
          <a:prstGeom prst="rect">
            <a:avLst/>
          </a:prstGeom>
        </p:spPr>
        <p:txBody>
          <a:bodyPr wrap="square">
            <a:spAutoFit/>
          </a:bodyPr>
          <a:lstStyle/>
          <a:p>
            <a:pPr lvl="1" indent="1588"/>
            <a:r>
              <a:rPr lang="en-US" sz="2000" b="1" i="1" dirty="0">
                <a:solidFill>
                  <a:srgbClr val="212121"/>
                </a:solidFill>
                <a:latin typeface="Calibri" panose="020F0502020204030204" pitchFamily="34" charset="0"/>
                <a:ea typeface="Times New Roman" panose="02020603050405020304" pitchFamily="18" charset="0"/>
                <a:cs typeface="Times New Roman" panose="02020603050405020304" pitchFamily="18" charset="0"/>
              </a:rPr>
              <a:t>Example:</a:t>
            </a:r>
          </a:p>
          <a:p>
            <a:pPr lvl="1" indent="1588"/>
            <a:endPar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indent="1588"/>
            <a:r>
              <a:rPr lang="en-US" sz="2000" b="1"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Area 1: </a:t>
            </a:r>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HR, +++, 4 acres, eastern oyster</a:t>
            </a:r>
          </a:p>
          <a:p>
            <a:pPr lvl="1" indent="1588"/>
            <a:endParaRPr lang="en-US" sz="2000" dirty="0">
              <a:solidFill>
                <a:srgbClr val="212121"/>
              </a:solidFill>
              <a:latin typeface="Calibri" panose="020F0502020204030204" pitchFamily="34" charset="0"/>
              <a:ea typeface="Calibri" panose="020F0502020204030204" pitchFamily="34" charset="0"/>
              <a:cs typeface="Times New Roman" panose="02020603050405020304" pitchFamily="18" charset="0"/>
            </a:endParaRPr>
          </a:p>
          <a:p>
            <a:pPr lvl="1" indent="1588"/>
            <a:r>
              <a:rPr lang="en-US" sz="2000" b="1"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Context: </a:t>
            </a:r>
            <a:r>
              <a:rPr lang="en-US" sz="20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This is a natural oyster bed that has been silted over. Natural recruitment occurs annually and while silting isn’t a problem any more there isn’t sufficient hard substrate to support a large population.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5">
            <a:extLst>
              <a:ext uri="{FF2B5EF4-FFF2-40B4-BE49-F238E27FC236}">
                <a16:creationId xmlns:a16="http://schemas.microsoft.com/office/drawing/2014/main" id="{26C367BC-2F0B-014C-825D-088DA40A1316}"/>
              </a:ext>
            </a:extLst>
          </p:cNvPr>
          <p:cNvSpPr/>
          <p:nvPr/>
        </p:nvSpPr>
        <p:spPr>
          <a:xfrm>
            <a:off x="1906859" y="2531327"/>
            <a:ext cx="211873" cy="245638"/>
          </a:xfrm>
          <a:custGeom>
            <a:avLst/>
            <a:gdLst>
              <a:gd name="connsiteX0" fmla="*/ 111512 w 211873"/>
              <a:gd name="connsiteY0" fmla="*/ 245327 h 245638"/>
              <a:gd name="connsiteX1" fmla="*/ 33453 w 211873"/>
              <a:gd name="connsiteY1" fmla="*/ 189571 h 245638"/>
              <a:gd name="connsiteX2" fmla="*/ 22302 w 211873"/>
              <a:gd name="connsiteY2" fmla="*/ 156117 h 245638"/>
              <a:gd name="connsiteX3" fmla="*/ 0 w 211873"/>
              <a:gd name="connsiteY3" fmla="*/ 122663 h 245638"/>
              <a:gd name="connsiteX4" fmla="*/ 33453 w 211873"/>
              <a:gd name="connsiteY4" fmla="*/ 22302 h 245638"/>
              <a:gd name="connsiteX5" fmla="*/ 100361 w 211873"/>
              <a:gd name="connsiteY5" fmla="*/ 0 h 245638"/>
              <a:gd name="connsiteX6" fmla="*/ 167268 w 211873"/>
              <a:gd name="connsiteY6" fmla="*/ 11151 h 245638"/>
              <a:gd name="connsiteX7" fmla="*/ 211873 w 211873"/>
              <a:gd name="connsiteY7" fmla="*/ 55756 h 245638"/>
              <a:gd name="connsiteX8" fmla="*/ 200722 w 211873"/>
              <a:gd name="connsiteY8" fmla="*/ 156117 h 245638"/>
              <a:gd name="connsiteX9" fmla="*/ 189570 w 211873"/>
              <a:gd name="connsiteY9" fmla="*/ 189571 h 245638"/>
              <a:gd name="connsiteX10" fmla="*/ 156117 w 211873"/>
              <a:gd name="connsiteY10" fmla="*/ 211873 h 245638"/>
              <a:gd name="connsiteX11" fmla="*/ 111512 w 211873"/>
              <a:gd name="connsiteY11" fmla="*/ 245327 h 24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873" h="245638">
                <a:moveTo>
                  <a:pt x="111512" y="245327"/>
                </a:moveTo>
                <a:cubicBezTo>
                  <a:pt x="91068" y="241610"/>
                  <a:pt x="56063" y="212181"/>
                  <a:pt x="33453" y="189571"/>
                </a:cubicBezTo>
                <a:cubicBezTo>
                  <a:pt x="25141" y="181259"/>
                  <a:pt x="27559" y="166631"/>
                  <a:pt x="22302" y="156117"/>
                </a:cubicBezTo>
                <a:cubicBezTo>
                  <a:pt x="16309" y="144130"/>
                  <a:pt x="7434" y="133814"/>
                  <a:pt x="0" y="122663"/>
                </a:cubicBezTo>
                <a:cubicBezTo>
                  <a:pt x="4774" y="89241"/>
                  <a:pt x="-4288" y="41173"/>
                  <a:pt x="33453" y="22302"/>
                </a:cubicBezTo>
                <a:cubicBezTo>
                  <a:pt x="54480" y="11788"/>
                  <a:pt x="100361" y="0"/>
                  <a:pt x="100361" y="0"/>
                </a:cubicBezTo>
                <a:cubicBezTo>
                  <a:pt x="122663" y="3717"/>
                  <a:pt x="147045" y="1040"/>
                  <a:pt x="167268" y="11151"/>
                </a:cubicBezTo>
                <a:cubicBezTo>
                  <a:pt x="186075" y="20555"/>
                  <a:pt x="211873" y="55756"/>
                  <a:pt x="211873" y="55756"/>
                </a:cubicBezTo>
                <a:cubicBezTo>
                  <a:pt x="208156" y="89210"/>
                  <a:pt x="206256" y="122915"/>
                  <a:pt x="200722" y="156117"/>
                </a:cubicBezTo>
                <a:cubicBezTo>
                  <a:pt x="198790" y="167712"/>
                  <a:pt x="196913" y="180392"/>
                  <a:pt x="189570" y="189571"/>
                </a:cubicBezTo>
                <a:cubicBezTo>
                  <a:pt x="181198" y="200036"/>
                  <a:pt x="166582" y="203501"/>
                  <a:pt x="156117" y="211873"/>
                </a:cubicBezTo>
                <a:cubicBezTo>
                  <a:pt x="147907" y="218441"/>
                  <a:pt x="131956" y="249044"/>
                  <a:pt x="111512" y="245327"/>
                </a:cubicBezTo>
                <a:close/>
              </a:path>
            </a:pathLst>
          </a:custGeom>
          <a:solidFill>
            <a:schemeClr val="accent1">
              <a:alpha val="27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0C9224FD-74D2-544E-A7D5-224F64A20F10}"/>
              </a:ext>
            </a:extLst>
          </p:cNvPr>
          <p:cNvSpPr/>
          <p:nvPr/>
        </p:nvSpPr>
        <p:spPr>
          <a:xfrm>
            <a:off x="1408981" y="1746943"/>
            <a:ext cx="872675" cy="400110"/>
          </a:xfrm>
          <a:prstGeom prst="rect">
            <a:avLst/>
          </a:prstGeom>
        </p:spPr>
        <p:txBody>
          <a:bodyPr wrap="none">
            <a:spAutoFit/>
          </a:bodyPr>
          <a:lstStyle/>
          <a:p>
            <a:r>
              <a:rPr lang="en-US" sz="2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Area 1</a:t>
            </a:r>
            <a:endParaRPr lang="es-ES_tradnl" sz="1800" b="1" dirty="0">
              <a:solidFill>
                <a:srgbClr val="C00000"/>
              </a:solidFill>
            </a:endParaRPr>
          </a:p>
        </p:txBody>
      </p:sp>
      <p:cxnSp>
        <p:nvCxnSpPr>
          <p:cNvPr id="9" name="Straight Arrow Connector 8">
            <a:extLst>
              <a:ext uri="{FF2B5EF4-FFF2-40B4-BE49-F238E27FC236}">
                <a16:creationId xmlns:a16="http://schemas.microsoft.com/office/drawing/2014/main" id="{5B1AE2A9-F745-AF4F-B656-97DDE16294D7}"/>
              </a:ext>
            </a:extLst>
          </p:cNvPr>
          <p:cNvCxnSpPr>
            <a:cxnSpLocks/>
          </p:cNvCxnSpPr>
          <p:nvPr/>
        </p:nvCxnSpPr>
        <p:spPr>
          <a:xfrm>
            <a:off x="1748778" y="2077022"/>
            <a:ext cx="158081" cy="36509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6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80054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618687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548640"/>
            <a:ext cx="4572000" cy="5047536"/>
          </a:xfrm>
          <a:prstGeom prst="rect">
            <a:avLst/>
          </a:prstGeom>
        </p:spPr>
        <p:txBody>
          <a:bodyPr>
            <a:spAutoFit/>
          </a:bodyPr>
          <a:lstStyle/>
          <a:p>
            <a:pPr algn="ctr"/>
            <a:r>
              <a:rPr lang="en-US"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CONSERVATION, MANAGEMENT AND RESTORATION PRIORITIES AND PRACTICES FOR CONNECTICUT SHELLFISH</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cs typeface="Times New Roman" panose="02020603050405020304" pitchFamily="18" charset="0"/>
              </a:rPr>
              <a:t> </a:t>
            </a:r>
          </a:p>
          <a:p>
            <a:r>
              <a:rPr lang="en-US" sz="1400" dirty="0">
                <a:latin typeface="Calibri" panose="020F0502020204030204" pitchFamily="34" charset="0"/>
                <a:ea typeface="Calibri" panose="020F0502020204030204" pitchFamily="34" charset="0"/>
                <a:cs typeface="Times New Roman" panose="02020603050405020304" pitchFamily="18" charset="0"/>
              </a:rPr>
              <a:t>Purpose of Project:</a:t>
            </a:r>
          </a:p>
          <a:p>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goal of this project is to develop, through a transparent, collaborative process, a comprehensive shellfish conservation, management and restoration plan that addresses barriers and recommendations for high priority projects and practices for Connecticut.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914400" marR="0" indent="-91440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Purpose of Shellfish Restoration Steering Committee:</a:t>
            </a:r>
          </a:p>
          <a:p>
            <a:r>
              <a:rPr lang="en-US" sz="1400" dirty="0">
                <a:latin typeface="Calibri" panose="020F0502020204030204" pitchFamily="34" charset="0"/>
                <a:ea typeface="Calibri" panose="020F0502020204030204" pitchFamily="34" charset="0"/>
                <a:cs typeface="Times New Roman" panose="02020603050405020304" pitchFamily="18" charset="0"/>
              </a:rPr>
              <a:t>Partner organizations representing local, state and federal planning and regulatory agencies, environmental organizations, restoration practitioners, academia, and the aquaculture sector, will be engaged in the review and refining of the results of a GIS analysis* and will also provide input and feedback on a</a:t>
            </a: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plan for shellfish restoration priorities and practices in Connecticut. </a:t>
            </a:r>
            <a:r>
              <a:rPr lang="en-US" sz="1400" dirty="0">
                <a:latin typeface="Calibri" panose="020F0502020204030204" pitchFamily="34" charset="0"/>
                <a:ea typeface="Calibri" panose="020F0502020204030204" pitchFamily="34" charset="0"/>
                <a:cs typeface="Times New Roman" panose="02020603050405020304" pitchFamily="18" charset="0"/>
              </a:rPr>
              <a:t>Steering committee members will assist in the identification of priority sites, practices and municipal restoration resources and potential funding sources. </a:t>
            </a:r>
          </a:p>
          <a:p>
            <a:r>
              <a:rPr lang="en-US" sz="1400" dirty="0">
                <a:latin typeface="Calibri" panose="020F0502020204030204" pitchFamily="34" charset="0"/>
                <a:ea typeface="Calibri" panose="020F0502020204030204" pitchFamily="34" charset="0"/>
                <a:cs typeface="Times New Roman" panose="02020603050405020304" pitchFamily="18" charset="0"/>
              </a:rPr>
              <a:t>*GIS analysis will inform the process of identifying potential sites and practices for shellfish restoration in Connecticut. </a:t>
            </a:r>
          </a:p>
        </p:txBody>
      </p:sp>
    </p:spTree>
    <p:extLst>
      <p:ext uri="{BB962C8B-B14F-4D97-AF65-F5344CB8AC3E}">
        <p14:creationId xmlns:p14="http://schemas.microsoft.com/office/powerpoint/2010/main" val="423829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3514" y="309154"/>
            <a:ext cx="7293429" cy="6340197"/>
          </a:xfrm>
          <a:prstGeom prst="rect">
            <a:avLst/>
          </a:prstGeom>
        </p:spPr>
        <p:txBody>
          <a:bodyPr wrap="square">
            <a:spAutoFit/>
          </a:bodyPr>
          <a:lstStyle/>
          <a:p>
            <a:r>
              <a:rPr lang="en-US" sz="1400" dirty="0">
                <a:ea typeface="Calibri" panose="020F0502020204030204" pitchFamily="34" charset="0"/>
                <a:cs typeface="Times New Roman" panose="02020603050405020304" pitchFamily="18" charset="0"/>
              </a:rPr>
              <a:t>Shellfish Restoration Steering Committee:</a:t>
            </a:r>
          </a:p>
          <a:p>
            <a:r>
              <a:rPr lang="en-US" sz="1400" dirty="0">
                <a:solidFill>
                  <a:srgbClr val="000000"/>
                </a:solidFill>
                <a:ea typeface="Times New Roman" panose="02020603050405020304" pitchFamily="18" charset="0"/>
                <a:cs typeface="Calibri" panose="020F0502020204030204" pitchFamily="34" charset="0"/>
              </a:rPr>
              <a:t>Bell’s Shellfish - David </a:t>
            </a:r>
            <a:r>
              <a:rPr lang="en-US" sz="1400" dirty="0" err="1">
                <a:solidFill>
                  <a:srgbClr val="000000"/>
                </a:solidFill>
                <a:ea typeface="Times New Roman" panose="02020603050405020304" pitchFamily="18" charset="0"/>
                <a:cs typeface="Calibri" panose="020F0502020204030204" pitchFamily="34" charset="0"/>
              </a:rPr>
              <a:t>Hopp</a:t>
            </a:r>
            <a:r>
              <a:rPr lang="en-US" sz="1400" dirty="0">
                <a:solidFill>
                  <a:srgbClr val="000000"/>
                </a:solidFill>
                <a:ea typeface="Times New Roman" panose="02020603050405020304" pitchFamily="18" charset="0"/>
                <a:cs typeface="Calibri" panose="020F0502020204030204" pitchFamily="34" charset="0"/>
              </a:rPr>
              <a:t> </a:t>
            </a:r>
            <a:r>
              <a:rPr lang="en-US" sz="1400" dirty="0">
                <a:solidFill>
                  <a:srgbClr val="000000"/>
                </a:solidFill>
                <a:ea typeface="Times New Roman" panose="02020603050405020304" pitchFamily="18" charset="0"/>
                <a:cs typeface="Times New Roman" panose="02020603050405020304" pitchFamily="18" charset="0"/>
              </a:rPr>
              <a:t>203-515-2631</a:t>
            </a:r>
            <a:r>
              <a:rPr lang="en-US" sz="1400" dirty="0">
                <a:ea typeface="Times New Roman" panose="02020603050405020304" pitchFamily="18" charset="0"/>
                <a:cs typeface="Times New Roman" panose="02020603050405020304" pitchFamily="18" charset="0"/>
              </a:rPr>
              <a:t>		</a:t>
            </a:r>
            <a:r>
              <a:rPr lang="en-US" sz="1400" dirty="0">
                <a:solidFill>
                  <a:srgbClr val="000000"/>
                </a:solidFill>
                <a:ea typeface="Calibri" panose="020F0502020204030204" pitchFamily="34" charset="0"/>
                <a:cs typeface="Calibri" panose="020F0502020204030204" pitchFamily="34" charset="0"/>
              </a:rPr>
              <a:t>​</a:t>
            </a:r>
            <a:r>
              <a:rPr lang="en-US" sz="1400" u="sng" dirty="0">
                <a:solidFill>
                  <a:srgbClr val="954F72"/>
                </a:solidFill>
                <a:ea typeface="Calibri" panose="020F0502020204030204" pitchFamily="34" charset="0"/>
                <a:cs typeface="Calibri" panose="020F0502020204030204" pitchFamily="34" charset="0"/>
                <a:hlinkClick r:id="rId2"/>
              </a:rPr>
              <a:t>bells.coastal@gmail.com</a:t>
            </a:r>
            <a:endParaRPr lang="en-US" sz="1400" dirty="0">
              <a:ea typeface="Calibri" panose="020F0502020204030204" pitchFamily="34"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CT </a:t>
            </a:r>
            <a:r>
              <a:rPr lang="en-US" sz="1400" dirty="0">
                <a:solidFill>
                  <a:srgbClr val="000000"/>
                </a:solidFill>
                <a:ea typeface="Times New Roman" panose="02020603050405020304" pitchFamily="18" charset="0"/>
                <a:cs typeface="Calibri" panose="020F0502020204030204" pitchFamily="34" charset="0"/>
              </a:rPr>
              <a:t>Billion Oyster Project</a:t>
            </a:r>
            <a:r>
              <a:rPr lang="en-US" sz="1400" dirty="0">
                <a:ea typeface="Calibri" panose="020F0502020204030204" pitchFamily="34" charset="0"/>
                <a:cs typeface="Times New Roman" panose="02020603050405020304" pitchFamily="18" charset="0"/>
              </a:rPr>
              <a:t> - </a:t>
            </a:r>
            <a:r>
              <a:rPr lang="en-US" sz="1400" dirty="0">
                <a:solidFill>
                  <a:srgbClr val="000000"/>
                </a:solidFill>
                <a:ea typeface="Times New Roman" panose="02020603050405020304" pitchFamily="18" charset="0"/>
                <a:cs typeface="Calibri" panose="020F0502020204030204" pitchFamily="34" charset="0"/>
              </a:rPr>
              <a:t>Katie Mosher		</a:t>
            </a:r>
            <a:r>
              <a:rPr lang="en-US" sz="1400" u="sng" dirty="0">
                <a:solidFill>
                  <a:srgbClr val="0000FF"/>
                </a:solidFill>
                <a:ea typeface="Times New Roman" panose="02020603050405020304" pitchFamily="18" charset="0"/>
                <a:cs typeface="Calibri" panose="020F0502020204030204" pitchFamily="34" charset="0"/>
                <a:hlinkClick r:id="rId3"/>
              </a:rPr>
              <a:t>kmoshersmith@nyharbor.org</a:t>
            </a:r>
            <a:endParaRPr lang="en-US" sz="1400" dirty="0">
              <a:ea typeface="Calibri" panose="020F0502020204030204" pitchFamily="34"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And Peter Malinowski				</a:t>
            </a:r>
            <a:r>
              <a:rPr lang="en-US" sz="1400" dirty="0" smtClean="0">
                <a:ea typeface="Calibri" panose="020F0502020204030204" pitchFamily="34" charset="0"/>
                <a:cs typeface="Times New Roman" panose="02020603050405020304" pitchFamily="18" charset="0"/>
              </a:rPr>
              <a:t>pmalinowski@nyharbor.org</a:t>
            </a:r>
            <a:endParaRPr lang="en-US" sz="1400" dirty="0">
              <a:ea typeface="Calibri" panose="020F0502020204030204" pitchFamily="34"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CT DA/BA - </a:t>
            </a:r>
            <a:r>
              <a:rPr lang="en-US" sz="1400" dirty="0">
                <a:solidFill>
                  <a:srgbClr val="000000"/>
                </a:solidFill>
                <a:ea typeface="Times New Roman" panose="02020603050405020304" pitchFamily="18" charset="0"/>
                <a:cs typeface="Calibri" panose="020F0502020204030204" pitchFamily="34" charset="0"/>
              </a:rPr>
              <a:t>Kristin </a:t>
            </a:r>
            <a:r>
              <a:rPr lang="en-US" sz="1400" dirty="0" err="1">
                <a:solidFill>
                  <a:srgbClr val="000000"/>
                </a:solidFill>
                <a:ea typeface="Times New Roman" panose="02020603050405020304" pitchFamily="18" charset="0"/>
                <a:cs typeface="Calibri" panose="020F0502020204030204" pitchFamily="34" charset="0"/>
              </a:rPr>
              <a:t>DeRosia-Banick</a:t>
            </a:r>
            <a:r>
              <a:rPr lang="en-US" sz="1400" dirty="0">
                <a:ea typeface="Times New Roman" panose="02020603050405020304" pitchFamily="18" charset="0"/>
                <a:cs typeface="Times New Roman" panose="02020603050405020304" pitchFamily="18" charset="0"/>
              </a:rPr>
              <a:t> 			</a:t>
            </a:r>
            <a:r>
              <a:rPr lang="en-US" sz="1400" dirty="0">
                <a:ea typeface="Times New Roman" panose="02020603050405020304" pitchFamily="18" charset="0"/>
                <a:cs typeface="Calibri" panose="020F0502020204030204" pitchFamily="34" charset="0"/>
              </a:rPr>
              <a:t>Kristin.DeRosia-Banick@ct.gov</a:t>
            </a:r>
            <a:endParaRPr lang="en-US" sz="1400" dirty="0">
              <a:ea typeface="Calibri" panose="020F0502020204030204" pitchFamily="34"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CT DA/BA - David Carey				David.carey@ct.gov</a:t>
            </a:r>
          </a:p>
          <a:p>
            <a:r>
              <a:rPr lang="en-US" sz="1400" dirty="0">
                <a:ea typeface="Calibri" panose="020F0502020204030204" pitchFamily="34" charset="0"/>
                <a:cs typeface="Times New Roman" panose="02020603050405020304" pitchFamily="18" charset="0"/>
              </a:rPr>
              <a:t>CTSG – Tessa </a:t>
            </a:r>
            <a:r>
              <a:rPr lang="en-US" sz="1400" dirty="0" err="1">
                <a:ea typeface="Calibri" panose="020F0502020204030204" pitchFamily="34" charset="0"/>
                <a:cs typeface="Times New Roman" panose="02020603050405020304" pitchFamily="18" charset="0"/>
              </a:rPr>
              <a:t>Getchis</a:t>
            </a:r>
            <a:r>
              <a:rPr lang="en-US" sz="1400" dirty="0">
                <a:ea typeface="Calibri" panose="020F0502020204030204" pitchFamily="34" charset="0"/>
                <a:cs typeface="Times New Roman" panose="02020603050405020304" pitchFamily="18" charset="0"/>
              </a:rPr>
              <a:t>				</a:t>
            </a:r>
            <a:r>
              <a:rPr lang="en-US" sz="1400" dirty="0" smtClean="0">
                <a:ea typeface="Calibri" panose="020F0502020204030204" pitchFamily="34" charset="0"/>
                <a:cs typeface="Times New Roman" panose="02020603050405020304" pitchFamily="18" charset="0"/>
              </a:rPr>
              <a:t>tessa.getchis@uconn.edu</a:t>
            </a:r>
            <a:endParaRPr lang="en-US" sz="1400" dirty="0">
              <a:ea typeface="Calibri" panose="020F0502020204030204" pitchFamily="34"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CT DEEP - Harry </a:t>
            </a:r>
            <a:r>
              <a:rPr lang="en-US" sz="1400" dirty="0" err="1">
                <a:ea typeface="Calibri" panose="020F0502020204030204" pitchFamily="34" charset="0"/>
                <a:cs typeface="Times New Roman" panose="02020603050405020304" pitchFamily="18" charset="0"/>
              </a:rPr>
              <a:t>Yamalis</a:t>
            </a:r>
            <a:r>
              <a:rPr lang="en-US" sz="1400" dirty="0">
                <a:ea typeface="Calibri" panose="020F0502020204030204" pitchFamily="34" charset="0"/>
                <a:cs typeface="Times New Roman" panose="02020603050405020304" pitchFamily="18" charset="0"/>
              </a:rPr>
              <a:t>				harry.yamalis@ct.gov</a:t>
            </a:r>
          </a:p>
          <a:p>
            <a:r>
              <a:rPr lang="en-US" sz="1400" dirty="0" smtClean="0">
                <a:ea typeface="Calibri" panose="020F0502020204030204" pitchFamily="34" charset="0"/>
                <a:cs typeface="Calibri" panose="020F0502020204030204" pitchFamily="34" charset="0"/>
              </a:rPr>
              <a:t>CT </a:t>
            </a:r>
            <a:r>
              <a:rPr lang="en-US" sz="1400" dirty="0">
                <a:ea typeface="Calibri" panose="020F0502020204030204" pitchFamily="34" charset="0"/>
                <a:cs typeface="Calibri" panose="020F0502020204030204" pitchFamily="34" charset="0"/>
              </a:rPr>
              <a:t>DEEP - </a:t>
            </a:r>
            <a:r>
              <a:rPr lang="en-US" sz="1400" dirty="0">
                <a:solidFill>
                  <a:srgbClr val="000000"/>
                </a:solidFill>
                <a:ea typeface="Times New Roman" panose="02020603050405020304" pitchFamily="18" charset="0"/>
                <a:cs typeface="Calibri" panose="020F0502020204030204" pitchFamily="34" charset="0"/>
              </a:rPr>
              <a:t>Krista Romero				krista.romero@ct.gov</a:t>
            </a:r>
            <a:endParaRPr lang="en-US" sz="1400" dirty="0">
              <a:ea typeface="Calibri" panose="020F0502020204030204" pitchFamily="34"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CT DEEP –  Christopher </a:t>
            </a:r>
            <a:r>
              <a:rPr lang="en-US" sz="1400" dirty="0" err="1">
                <a:ea typeface="Calibri" panose="020F0502020204030204" pitchFamily="34" charset="0"/>
                <a:cs typeface="Times New Roman" panose="02020603050405020304" pitchFamily="18" charset="0"/>
              </a:rPr>
              <a:t>Bellucci</a:t>
            </a:r>
            <a:r>
              <a:rPr lang="en-US" sz="1400" dirty="0">
                <a:ea typeface="Calibri" panose="020F0502020204030204" pitchFamily="34" charset="0"/>
                <a:cs typeface="Times New Roman" panose="02020603050405020304" pitchFamily="18" charset="0"/>
              </a:rPr>
              <a:t>			christopher.</a:t>
            </a:r>
            <a:r>
              <a:rPr lang="en-US" sz="1400" u="sng" dirty="0">
                <a:solidFill>
                  <a:srgbClr val="0000FF"/>
                </a:solidFill>
                <a:ea typeface="Calibri" panose="020F0502020204030204" pitchFamily="34" charset="0"/>
                <a:cs typeface="Times New Roman" panose="02020603050405020304" pitchFamily="18" charset="0"/>
                <a:hlinkClick r:id="rId4"/>
              </a:rPr>
              <a:t>bellucci@ct.gov</a:t>
            </a:r>
            <a:r>
              <a:rPr lang="en-US" sz="1400" dirty="0">
                <a:ea typeface="Calibri" panose="020F0502020204030204" pitchFamily="34" charset="0"/>
                <a:cs typeface="Times New Roman" panose="02020603050405020304" pitchFamily="18" charset="0"/>
              </a:rPr>
              <a:t> (or designee)</a:t>
            </a:r>
          </a:p>
          <a:p>
            <a:r>
              <a:rPr lang="en-US" sz="1400" dirty="0" smtClean="0">
                <a:ea typeface="Calibri" panose="020F0502020204030204" pitchFamily="34" charset="0"/>
                <a:cs typeface="Times New Roman" panose="02020603050405020304" pitchFamily="18" charset="0"/>
              </a:rPr>
              <a:t>(</a:t>
            </a:r>
            <a:r>
              <a:rPr lang="en-US" sz="1400" dirty="0">
                <a:ea typeface="Calibri" panose="020F0502020204030204" pitchFamily="34" charset="0"/>
                <a:cs typeface="Times New Roman" panose="02020603050405020304" pitchFamily="18" charset="0"/>
              </a:rPr>
              <a:t>NEFSC holding interviews for new shellfish biologist; ask Lisa </a:t>
            </a:r>
            <a:r>
              <a:rPr lang="en-US" sz="1400" dirty="0" err="1">
                <a:ea typeface="Calibri" panose="020F0502020204030204" pitchFamily="34" charset="0"/>
                <a:cs typeface="Times New Roman" panose="02020603050405020304" pitchFamily="18" charset="0"/>
              </a:rPr>
              <a:t>Milke</a:t>
            </a:r>
            <a:r>
              <a:rPr lang="en-US" sz="1400" dirty="0">
                <a:ea typeface="Calibri" panose="020F0502020204030204" pitchFamily="34" charset="0"/>
                <a:cs typeface="Times New Roman" panose="02020603050405020304" pitchFamily="18" charset="0"/>
              </a:rPr>
              <a:t> in January)</a:t>
            </a:r>
          </a:p>
          <a:p>
            <a:r>
              <a:rPr lang="en-US" sz="1400" dirty="0">
                <a:ea typeface="Calibri" panose="020F0502020204030204" pitchFamily="34" charset="0"/>
                <a:cs typeface="Times New Roman" panose="02020603050405020304" pitchFamily="18" charset="0"/>
              </a:rPr>
              <a:t>NRCS CT - Debbie </a:t>
            </a:r>
            <a:r>
              <a:rPr lang="en-US" sz="1400" dirty="0" err="1">
                <a:ea typeface="Calibri" panose="020F0502020204030204" pitchFamily="34" charset="0"/>
                <a:cs typeface="Times New Roman" panose="02020603050405020304" pitchFamily="18" charset="0"/>
              </a:rPr>
              <a:t>Surabian</a:t>
            </a:r>
            <a:r>
              <a:rPr lang="en-US" sz="1400" dirty="0">
                <a:ea typeface="Calibri" panose="020F0502020204030204" pitchFamily="34" charset="0"/>
                <a:cs typeface="Times New Roman" panose="02020603050405020304" pitchFamily="18" charset="0"/>
              </a:rPr>
              <a:t> 				debbie.surabian@usda.gov</a:t>
            </a:r>
          </a:p>
          <a:p>
            <a:r>
              <a:rPr lang="en-US" sz="1400" dirty="0">
                <a:ea typeface="Calibri" panose="020F0502020204030204" pitchFamily="34" charset="0"/>
                <a:cs typeface="Times New Roman" panose="02020603050405020304" pitchFamily="18" charset="0"/>
              </a:rPr>
              <a:t>Save the Sound  - Gwen MacDonald			gmacdonald@savethesound.org</a:t>
            </a:r>
          </a:p>
          <a:p>
            <a:r>
              <a:rPr lang="en-US" sz="1400" dirty="0">
                <a:ea typeface="Calibri" panose="020F0502020204030204" pitchFamily="34" charset="0"/>
                <a:cs typeface="Times New Roman" panose="02020603050405020304" pitchFamily="18" charset="0"/>
              </a:rPr>
              <a:t>TNC – Nathan </a:t>
            </a:r>
            <a:r>
              <a:rPr lang="en-US" sz="1400" dirty="0" err="1">
                <a:ea typeface="Calibri" panose="020F0502020204030204" pitchFamily="34" charset="0"/>
                <a:cs typeface="Times New Roman" panose="02020603050405020304" pitchFamily="18" charset="0"/>
              </a:rPr>
              <a:t>Frohling</a:t>
            </a:r>
            <a:r>
              <a:rPr lang="en-US" sz="1400" dirty="0">
                <a:ea typeface="Calibri" panose="020F0502020204030204" pitchFamily="34" charset="0"/>
                <a:cs typeface="Times New Roman" panose="02020603050405020304" pitchFamily="18" charset="0"/>
              </a:rPr>
              <a:t> 				nfrohling@tnc.org</a:t>
            </a:r>
          </a:p>
          <a:p>
            <a:r>
              <a:rPr lang="en-US" sz="1400" dirty="0">
                <a:ea typeface="Calibri" panose="020F0502020204030204" pitchFamily="34" charset="0"/>
                <a:cs typeface="Times New Roman" panose="02020603050405020304" pitchFamily="18" charset="0"/>
              </a:rPr>
              <a:t>UConn Extension - Mike O’Neill			mp.oneill@uconn.edu</a:t>
            </a:r>
          </a:p>
          <a:p>
            <a:r>
              <a:rPr lang="en-US" sz="1400" dirty="0">
                <a:ea typeface="Calibri" panose="020F0502020204030204" pitchFamily="34" charset="0"/>
                <a:cs typeface="Times New Roman" panose="02020603050405020304" pitchFamily="18" charset="0"/>
              </a:rPr>
              <a:t>USFWS – Suzanne Paton 				suzanne_paton@fws.gov</a:t>
            </a:r>
          </a:p>
          <a:p>
            <a:r>
              <a:rPr lang="en-US" sz="1400" dirty="0">
                <a:ea typeface="Calibri" panose="020F0502020204030204" pitchFamily="34" charset="0"/>
                <a:cs typeface="Times New Roman" panose="02020603050405020304" pitchFamily="18" charset="0"/>
              </a:rPr>
              <a:t>NOAA - Jim </a:t>
            </a:r>
            <a:r>
              <a:rPr lang="en-US" sz="1400" dirty="0" err="1">
                <a:ea typeface="Calibri" panose="020F0502020204030204" pitchFamily="34" charset="0"/>
                <a:cs typeface="Times New Roman" panose="02020603050405020304" pitchFamily="18" charset="0"/>
              </a:rPr>
              <a:t>Turek</a:t>
            </a:r>
            <a:r>
              <a:rPr lang="en-US" sz="1400" dirty="0">
                <a:ea typeface="Calibri" panose="020F0502020204030204" pitchFamily="34" charset="0"/>
                <a:cs typeface="Times New Roman" panose="02020603050405020304" pitchFamily="18" charset="0"/>
              </a:rPr>
              <a:t>					</a:t>
            </a:r>
            <a:r>
              <a:rPr lang="en-US" sz="1400" u="sng" dirty="0">
                <a:solidFill>
                  <a:srgbClr val="0000FF"/>
                </a:solidFill>
                <a:ea typeface="Times New Roman" panose="02020603050405020304" pitchFamily="18" charset="0"/>
                <a:cs typeface="Calibri" panose="020F0502020204030204" pitchFamily="34" charset="0"/>
                <a:hlinkClick r:id="rId5"/>
              </a:rPr>
              <a:t>James.Turek@noaa.gov</a:t>
            </a:r>
            <a:endParaRPr lang="en-US" sz="1400" dirty="0">
              <a:ea typeface="Calibri" panose="020F0502020204030204" pitchFamily="34" charset="0"/>
              <a:cs typeface="Times New Roman" panose="02020603050405020304" pitchFamily="18" charset="0"/>
            </a:endParaRPr>
          </a:p>
          <a:p>
            <a:r>
              <a:rPr lang="en-US" sz="1400" dirty="0">
                <a:ea typeface="Times New Roman" panose="02020603050405020304" pitchFamily="18" charset="0"/>
                <a:cs typeface="Calibri" panose="020F0502020204030204" pitchFamily="34" charset="0"/>
              </a:rPr>
              <a:t>NOAA – Elizabeth Hayes				</a:t>
            </a:r>
            <a:r>
              <a:rPr lang="en-US" sz="1400" dirty="0">
                <a:solidFill>
                  <a:srgbClr val="000000"/>
                </a:solidFill>
                <a:ea typeface="Calibri" panose="020F0502020204030204" pitchFamily="34" charset="0"/>
                <a:cs typeface="Calibri" panose="020F0502020204030204" pitchFamily="34" charset="0"/>
              </a:rPr>
              <a:t> </a:t>
            </a:r>
            <a:r>
              <a:rPr lang="en-US" sz="1400" u="sng" dirty="0">
                <a:solidFill>
                  <a:srgbClr val="954F72"/>
                </a:solidFill>
                <a:ea typeface="Calibri" panose="020F0502020204030204" pitchFamily="34" charset="0"/>
                <a:cs typeface="Calibri" panose="020F0502020204030204" pitchFamily="34" charset="0"/>
                <a:hlinkClick r:id="rId6"/>
              </a:rPr>
              <a:t>Elizabeth.hayes@noaa.gov</a:t>
            </a:r>
            <a:endParaRPr lang="en-US" sz="1400" dirty="0">
              <a:ea typeface="Calibri" panose="020F0502020204030204" pitchFamily="34"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ACOE – Cori Rose 					Cori.M.Rose@usace.army.mil</a:t>
            </a:r>
          </a:p>
          <a:p>
            <a:r>
              <a:rPr lang="en-US" sz="1400" dirty="0">
                <a:solidFill>
                  <a:srgbClr val="000000"/>
                </a:solidFill>
                <a:ea typeface="Times New Roman" panose="02020603050405020304" pitchFamily="18" charset="0"/>
                <a:cs typeface="Times New Roman" panose="02020603050405020304" pitchFamily="18" charset="0"/>
              </a:rPr>
              <a:t>NMFS - Alison Verkade 				</a:t>
            </a:r>
            <a:r>
              <a:rPr lang="en-US" sz="1400" u="sng" dirty="0">
                <a:solidFill>
                  <a:srgbClr val="0000FF"/>
                </a:solidFill>
                <a:ea typeface="Times New Roman" panose="02020603050405020304" pitchFamily="18" charset="0"/>
                <a:cs typeface="Calibri" panose="020F0502020204030204" pitchFamily="34" charset="0"/>
                <a:hlinkClick r:id="rId7"/>
              </a:rPr>
              <a:t>alison.verkade@noaa.gov</a:t>
            </a:r>
            <a:endParaRPr lang="en-US" sz="1400" dirty="0">
              <a:ea typeface="Calibri" panose="020F0502020204030204" pitchFamily="34"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The Sound School - Peter Solomon			peter.solomon@new-haven.k12.ct.us </a:t>
            </a:r>
          </a:p>
          <a:p>
            <a:r>
              <a:rPr lang="en-US" sz="1400" dirty="0">
                <a:solidFill>
                  <a:srgbClr val="000000"/>
                </a:solidFill>
                <a:ea typeface="Times New Roman" panose="02020603050405020304" pitchFamily="18" charset="0"/>
                <a:cs typeface="Calibri" panose="020F0502020204030204" pitchFamily="34" charset="0"/>
              </a:rPr>
              <a:t>Fairfield Shellfish Commission - </a:t>
            </a:r>
            <a:r>
              <a:rPr lang="en-US" sz="1400" dirty="0">
                <a:ea typeface="Calibri" panose="020F0502020204030204" pitchFamily="34" charset="0"/>
                <a:cs typeface="Times New Roman" panose="02020603050405020304" pitchFamily="18" charset="0"/>
              </a:rPr>
              <a:t>John C. Short, Jr.	</a:t>
            </a:r>
            <a:r>
              <a:rPr lang="en-US" sz="1400" u="sng" dirty="0">
                <a:solidFill>
                  <a:srgbClr val="0000FF"/>
                </a:solidFill>
                <a:ea typeface="Calibri" panose="020F0502020204030204" pitchFamily="34" charset="0"/>
                <a:cs typeface="Times New Roman" panose="02020603050405020304" pitchFamily="18" charset="0"/>
                <a:hlinkClick r:id="rId8"/>
              </a:rPr>
              <a:t>shellfishcommission@fairfieldct.org</a:t>
            </a:r>
            <a:r>
              <a:rPr lang="en-US" sz="1400" dirty="0">
                <a:ea typeface="Calibri" panose="020F0502020204030204" pitchFamily="34" charset="0"/>
                <a:cs typeface="Times New Roman" panose="02020603050405020304" pitchFamily="18" charset="0"/>
              </a:rPr>
              <a:t> </a:t>
            </a:r>
          </a:p>
          <a:p>
            <a:r>
              <a:rPr lang="en-US" sz="1400" dirty="0">
                <a:solidFill>
                  <a:srgbClr val="000000"/>
                </a:solidFill>
                <a:ea typeface="Times New Roman" panose="02020603050405020304" pitchFamily="18" charset="0"/>
                <a:cs typeface="Calibri" panose="020F0502020204030204" pitchFamily="34" charset="0"/>
              </a:rPr>
              <a:t>Cornell Cooperative Extension – Chris </a:t>
            </a:r>
            <a:r>
              <a:rPr lang="en-US" sz="1400" dirty="0" err="1">
                <a:solidFill>
                  <a:srgbClr val="000000"/>
                </a:solidFill>
                <a:ea typeface="Times New Roman" panose="02020603050405020304" pitchFamily="18" charset="0"/>
                <a:cs typeface="Calibri" panose="020F0502020204030204" pitchFamily="34" charset="0"/>
              </a:rPr>
              <a:t>Pickerell</a:t>
            </a:r>
            <a:r>
              <a:rPr lang="en-US" sz="1400" dirty="0">
                <a:solidFill>
                  <a:srgbClr val="000000"/>
                </a:solidFill>
                <a:ea typeface="Times New Roman" panose="02020603050405020304" pitchFamily="18" charset="0"/>
                <a:cs typeface="Calibri" panose="020F0502020204030204" pitchFamily="34" charset="0"/>
              </a:rPr>
              <a:t>	</a:t>
            </a:r>
            <a:r>
              <a:rPr lang="en-US" sz="1400" dirty="0" smtClean="0">
                <a:solidFill>
                  <a:srgbClr val="000000"/>
                </a:solidFill>
                <a:ea typeface="Times New Roman" panose="02020603050405020304" pitchFamily="18" charset="0"/>
                <a:cs typeface="Calibri" panose="020F0502020204030204" pitchFamily="34" charset="0"/>
              </a:rPr>
              <a:t>	cp26@cornell.edu</a:t>
            </a:r>
            <a:r>
              <a:rPr lang="en-US" sz="1400" dirty="0" smtClean="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(or designee)</a:t>
            </a:r>
          </a:p>
          <a:p>
            <a:r>
              <a:rPr lang="en-US" sz="1400" dirty="0">
                <a:ea typeface="Calibri" panose="020F0502020204030204" pitchFamily="34" charset="0"/>
                <a:cs typeface="Times New Roman" panose="02020603050405020304" pitchFamily="18" charset="0"/>
              </a:rPr>
              <a:t>??Pew Charitable Trust - Aaron </a:t>
            </a:r>
            <a:r>
              <a:rPr lang="en-US" sz="1400" dirty="0" err="1">
                <a:ea typeface="Calibri" panose="020F0502020204030204" pitchFamily="34" charset="0"/>
                <a:cs typeface="Times New Roman" panose="02020603050405020304" pitchFamily="18" charset="0"/>
              </a:rPr>
              <a:t>Kornbluth</a:t>
            </a:r>
            <a:r>
              <a:rPr lang="en-US" sz="1400" dirty="0">
                <a:ea typeface="Calibri" panose="020F0502020204030204" pitchFamily="34" charset="0"/>
                <a:cs typeface="Times New Roman" panose="02020603050405020304" pitchFamily="18" charset="0"/>
              </a:rPr>
              <a:t>		akornbluth@pewtrusts.org</a:t>
            </a:r>
          </a:p>
          <a:p>
            <a:endParaRPr lang="en-US" sz="1400" dirty="0">
              <a:ea typeface="Calibri" panose="020F0502020204030204" pitchFamily="34"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Stakeholder Group:</a:t>
            </a:r>
          </a:p>
          <a:p>
            <a:r>
              <a:rPr lang="en-US" sz="1400" dirty="0">
                <a:ea typeface="Calibri" panose="020F0502020204030204" pitchFamily="34" charset="0"/>
                <a:cs typeface="Times New Roman" panose="02020603050405020304" pitchFamily="18" charset="0"/>
              </a:rPr>
              <a:t>Long Island </a:t>
            </a:r>
            <a:r>
              <a:rPr lang="en-US" sz="1400" dirty="0" err="1">
                <a:ea typeface="Calibri" panose="020F0502020204030204" pitchFamily="34" charset="0"/>
                <a:cs typeface="Times New Roman" panose="02020603050405020304" pitchFamily="18" charset="0"/>
              </a:rPr>
              <a:t>Soundkeeper</a:t>
            </a:r>
            <a:r>
              <a:rPr lang="en-US" sz="1400" dirty="0">
                <a:ea typeface="Calibri" panose="020F0502020204030204" pitchFamily="34" charset="0"/>
                <a:cs typeface="Times New Roman" panose="02020603050405020304" pitchFamily="18" charset="0"/>
              </a:rPr>
              <a:t> - Bill Lucey 			</a:t>
            </a:r>
            <a:r>
              <a:rPr lang="en-US" sz="1400" u="sng" dirty="0">
                <a:solidFill>
                  <a:srgbClr val="954F72"/>
                </a:solidFill>
                <a:ea typeface="Calibri" panose="020F0502020204030204" pitchFamily="34" charset="0"/>
                <a:cs typeface="Calibri" panose="020F0502020204030204" pitchFamily="34" charset="0"/>
                <a:hlinkClick r:id="rId9"/>
              </a:rPr>
              <a:t>blucey@savethesound.org</a:t>
            </a:r>
            <a:endParaRPr lang="en-US" sz="1400" dirty="0">
              <a:ea typeface="Calibri" panose="020F0502020204030204" pitchFamily="34"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Harbor Watch – S. Crosby (or designee) 		 </a:t>
            </a:r>
            <a:r>
              <a:rPr lang="en-US" sz="1400" u="sng" dirty="0">
                <a:solidFill>
                  <a:srgbClr val="954F72"/>
                </a:solidFill>
                <a:ea typeface="Calibri" panose="020F0502020204030204" pitchFamily="34" charset="0"/>
                <a:cs typeface="Calibri" panose="020F0502020204030204" pitchFamily="34" charset="0"/>
                <a:hlinkClick r:id="rId10"/>
              </a:rPr>
              <a:t>s.crosby@earthplace.org</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5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sz="quarter" idx="10"/>
          </p:nvPr>
        </p:nvSpPr>
        <p:spPr/>
      </p:sp>
      <p:sp>
        <p:nvSpPr>
          <p:cNvPr id="4" name="Text Placeholder 3"/>
          <p:cNvSpPr>
            <a:spLocks noGrp="1"/>
          </p:cNvSpPr>
          <p:nvPr>
            <p:ph type="body" sz="quarter" idx="11"/>
          </p:nvPr>
        </p:nvSpPr>
        <p:spPr/>
        <p:txBody>
          <a:bodyPr>
            <a:normAutofit fontScale="25000" lnSpcReduction="20000"/>
          </a:bodyPr>
          <a:lstStyle/>
          <a:p>
            <a:endParaRPr lang="en-US"/>
          </a:p>
        </p:txBody>
      </p:sp>
      <p:pic>
        <p:nvPicPr>
          <p:cNvPr id="1026" name="Picture 2" descr="An oyster reef grows in tidal waters in Fair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486400"/>
            <a:ext cx="8572500" cy="114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681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441"/>
            <a:ext cx="9144000" cy="6081117"/>
          </a:xfrm>
          <a:prstGeom prst="rect">
            <a:avLst/>
          </a:prstGeom>
        </p:spPr>
      </p:pic>
    </p:spTree>
    <p:extLst>
      <p:ext uri="{BB962C8B-B14F-4D97-AF65-F5344CB8AC3E}">
        <p14:creationId xmlns:p14="http://schemas.microsoft.com/office/powerpoint/2010/main" val="412498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oyster ree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2495561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21128"/>
            <a:ext cx="9010464" cy="625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90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1194" y="865896"/>
            <a:ext cx="9141616" cy="4917134"/>
          </a:xfrm>
        </p:spPr>
      </p:pic>
      <p:sp>
        <p:nvSpPr>
          <p:cNvPr id="7" name="Text Placeholder 6"/>
          <p:cNvSpPr>
            <a:spLocks noGrp="1"/>
          </p:cNvSpPr>
          <p:nvPr>
            <p:ph type="body" sz="quarter" idx="11"/>
          </p:nvPr>
        </p:nvSpPr>
        <p:spPr/>
        <p:txBody>
          <a:bodyPr>
            <a:normAutofit fontScale="25000" lnSpcReduction="20000"/>
          </a:bodyPr>
          <a:lstStyle/>
          <a:p>
            <a:endParaRPr lang="en-US" dirty="0"/>
          </a:p>
        </p:txBody>
      </p:sp>
      <p:sp>
        <p:nvSpPr>
          <p:cNvPr id="4" name="Text Placeholder 6"/>
          <p:cNvSpPr txBox="1">
            <a:spLocks/>
          </p:cNvSpPr>
          <p:nvPr/>
        </p:nvSpPr>
        <p:spPr>
          <a:xfrm>
            <a:off x="184271" y="1017510"/>
            <a:ext cx="4776788" cy="144065"/>
          </a:xfrm>
          <a:prstGeom prst="rect">
            <a:avLst/>
          </a:prstGeom>
        </p:spPr>
        <p:txBody>
          <a:bodyPr vert="horz"/>
          <a:lstStyle>
            <a:lvl1pPr marL="0" indent="0" algn="l" defTabSz="457200" rtl="0" eaLnBrk="1" latinLnBrk="0" hangingPunct="1">
              <a:lnSpc>
                <a:spcPts val="1200"/>
              </a:lnSpc>
              <a:spcBef>
                <a:spcPct val="0"/>
              </a:spcBef>
              <a:buFont typeface="Arial"/>
              <a:buNone/>
              <a:defRPr lang="en-US" sz="1000" kern="1200" dirty="0" smtClean="0">
                <a:solidFill>
                  <a:schemeClr val="tx1"/>
                </a:solidFill>
                <a:latin typeface="Arial"/>
                <a:ea typeface="+mj-ea"/>
                <a:cs typeface="Arial"/>
              </a:defRPr>
            </a:lvl1pPr>
            <a:lvl2pPr marL="742950" indent="-285750" algn="l" defTabSz="457200" rtl="0" eaLnBrk="1" latinLnBrk="0" hangingPunct="1">
              <a:spcBef>
                <a:spcPct val="20000"/>
              </a:spcBef>
              <a:buFont typeface="Arial"/>
              <a:buChar char="–"/>
              <a:defRPr lang="en-US" sz="1800" kern="1200" dirty="0" smtClean="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lang="en-US" sz="1800" kern="1200" dirty="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1800" kern="120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18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a:t>Proposed Road + Wall</a:t>
            </a:r>
          </a:p>
        </p:txBody>
      </p:sp>
      <p:sp>
        <p:nvSpPr>
          <p:cNvPr id="5" name="Title 4"/>
          <p:cNvSpPr txBox="1">
            <a:spLocks/>
          </p:cNvSpPr>
          <p:nvPr/>
        </p:nvSpPr>
        <p:spPr>
          <a:xfrm>
            <a:off x="0" y="859872"/>
            <a:ext cx="8054653" cy="441722"/>
          </a:xfrm>
          <a:prstGeom prst="rect">
            <a:avLst/>
          </a:prstGeom>
          <a:solidFill>
            <a:schemeClr val="bg1"/>
          </a:solidFill>
        </p:spPr>
        <p:txBody>
          <a:bodyPr vert="horz"/>
          <a:lstStyle>
            <a:lvl1pPr algn="l" defTabSz="457200" rtl="0" eaLnBrk="1" latinLnBrk="0" hangingPunct="1">
              <a:lnSpc>
                <a:spcPts val="3600"/>
              </a:lnSpc>
              <a:spcBef>
                <a:spcPct val="0"/>
              </a:spcBef>
              <a:buNone/>
              <a:defRPr sz="3000" kern="1200">
                <a:solidFill>
                  <a:schemeClr val="bg1"/>
                </a:solidFill>
                <a:latin typeface="Arial"/>
                <a:ea typeface="+mj-ea"/>
                <a:cs typeface="Arial"/>
              </a:defRPr>
            </a:lvl1pPr>
          </a:lstStyle>
          <a:p>
            <a:r>
              <a:rPr lang="en-US" sz="2100" b="1" dirty="0">
                <a:solidFill>
                  <a:schemeClr val="tx1"/>
                </a:solidFill>
                <a:latin typeface="+mn-lt"/>
              </a:rPr>
              <a:t>Long Wharf Concepts</a:t>
            </a:r>
          </a:p>
        </p:txBody>
      </p:sp>
      <p:cxnSp>
        <p:nvCxnSpPr>
          <p:cNvPr id="6" name="Straight Connector 5"/>
          <p:cNvCxnSpPr/>
          <p:nvPr/>
        </p:nvCxnSpPr>
        <p:spPr>
          <a:xfrm>
            <a:off x="436919" y="3228153"/>
            <a:ext cx="1874341" cy="344590"/>
          </a:xfrm>
          <a:prstGeom prst="line">
            <a:avLst/>
          </a:prstGeom>
          <a:ln w="22225">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18" idx="2"/>
          </p:cNvCxnSpPr>
          <p:nvPr/>
        </p:nvCxnSpPr>
        <p:spPr>
          <a:xfrm>
            <a:off x="2453065" y="3228153"/>
            <a:ext cx="571112" cy="1030390"/>
          </a:xfrm>
          <a:prstGeom prst="line">
            <a:avLst/>
          </a:prstGeom>
          <a:ln w="22225">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19" idx="2"/>
          </p:cNvCxnSpPr>
          <p:nvPr/>
        </p:nvCxnSpPr>
        <p:spPr>
          <a:xfrm flipH="1">
            <a:off x="3479916" y="3228153"/>
            <a:ext cx="348076" cy="530980"/>
          </a:xfrm>
          <a:prstGeom prst="line">
            <a:avLst/>
          </a:prstGeom>
          <a:ln w="22225">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20" idx="2"/>
          </p:cNvCxnSpPr>
          <p:nvPr/>
        </p:nvCxnSpPr>
        <p:spPr>
          <a:xfrm>
            <a:off x="5208720" y="3228153"/>
            <a:ext cx="1453622" cy="1030390"/>
          </a:xfrm>
          <a:prstGeom prst="line">
            <a:avLst/>
          </a:prstGeom>
          <a:ln w="22225">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21" idx="2"/>
          </p:cNvCxnSpPr>
          <p:nvPr/>
        </p:nvCxnSpPr>
        <p:spPr>
          <a:xfrm>
            <a:off x="6589447" y="3228153"/>
            <a:ext cx="876239" cy="306436"/>
          </a:xfrm>
          <a:prstGeom prst="line">
            <a:avLst/>
          </a:prstGeom>
          <a:ln w="22225">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918" y="1675490"/>
            <a:ext cx="1273436" cy="1273435"/>
          </a:xfrm>
          <a:prstGeom prst="ellipse">
            <a:avLst/>
          </a:prstGeom>
          <a:ln w="12700">
            <a:solidFill>
              <a:schemeClr val="tx1"/>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5848" y="1675489"/>
            <a:ext cx="1273436" cy="1273436"/>
          </a:xfrm>
          <a:prstGeom prst="ellipse">
            <a:avLst/>
          </a:prstGeom>
          <a:ln w="12700">
            <a:solidFill>
              <a:schemeClr val="tx1"/>
            </a:solidFill>
          </a:ln>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675490"/>
            <a:ext cx="1273436" cy="1273434"/>
          </a:xfrm>
          <a:prstGeom prst="ellipse">
            <a:avLst/>
          </a:prstGeom>
          <a:ln w="12700">
            <a:solidFill>
              <a:schemeClr val="tx1"/>
            </a:solidFill>
          </a:ln>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1855" y="1675489"/>
            <a:ext cx="1273436" cy="1273436"/>
          </a:xfrm>
          <a:prstGeom prst="ellipse">
            <a:avLst/>
          </a:prstGeom>
          <a:ln w="12700">
            <a:solidFill>
              <a:schemeClr val="tx1"/>
            </a:solidFill>
          </a:ln>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5085" r="18657"/>
          <a:stretch/>
        </p:blipFill>
        <p:spPr>
          <a:xfrm>
            <a:off x="1816981" y="1675489"/>
            <a:ext cx="1273436" cy="1273436"/>
          </a:xfrm>
          <a:prstGeom prst="ellipse">
            <a:avLst/>
          </a:prstGeom>
          <a:ln w="12700">
            <a:solidFill>
              <a:schemeClr val="tx1"/>
            </a:solidFill>
          </a:ln>
        </p:spPr>
      </p:pic>
      <p:sp>
        <p:nvSpPr>
          <p:cNvPr id="17" name="TextBox 16"/>
          <p:cNvSpPr txBox="1"/>
          <p:nvPr/>
        </p:nvSpPr>
        <p:spPr>
          <a:xfrm>
            <a:off x="436919" y="3020403"/>
            <a:ext cx="1273435" cy="230832"/>
          </a:xfrm>
          <a:prstGeom prst="rect">
            <a:avLst/>
          </a:prstGeom>
          <a:solidFill>
            <a:schemeClr val="bg1"/>
          </a:solidFill>
          <a:ln w="19050">
            <a:solidFill>
              <a:schemeClr val="tx1"/>
            </a:solidFill>
          </a:ln>
        </p:spPr>
        <p:txBody>
          <a:bodyPr wrap="square" rtlCol="0">
            <a:spAutoFit/>
          </a:bodyPr>
          <a:lstStyle/>
          <a:p>
            <a:pPr algn="ctr"/>
            <a:r>
              <a:rPr lang="en-US" sz="900" dirty="0">
                <a:latin typeface="+mj-lt"/>
              </a:rPr>
              <a:t>Dune Restoration</a:t>
            </a:r>
          </a:p>
        </p:txBody>
      </p:sp>
      <p:sp>
        <p:nvSpPr>
          <p:cNvPr id="18" name="TextBox 17"/>
          <p:cNvSpPr txBox="1"/>
          <p:nvPr/>
        </p:nvSpPr>
        <p:spPr>
          <a:xfrm>
            <a:off x="1816347" y="3020403"/>
            <a:ext cx="1273435" cy="230832"/>
          </a:xfrm>
          <a:prstGeom prst="rect">
            <a:avLst/>
          </a:prstGeom>
          <a:solidFill>
            <a:schemeClr val="bg1"/>
          </a:solidFill>
          <a:ln w="19050">
            <a:solidFill>
              <a:schemeClr val="tx1"/>
            </a:solidFill>
          </a:ln>
        </p:spPr>
        <p:txBody>
          <a:bodyPr wrap="square" rtlCol="0">
            <a:spAutoFit/>
          </a:bodyPr>
          <a:lstStyle/>
          <a:p>
            <a:pPr algn="ctr"/>
            <a:r>
              <a:rPr lang="en-US" sz="900" dirty="0">
                <a:latin typeface="+mj-lt"/>
              </a:rPr>
              <a:t>Oyster Castles</a:t>
            </a:r>
          </a:p>
        </p:txBody>
      </p:sp>
      <p:sp>
        <p:nvSpPr>
          <p:cNvPr id="19" name="TextBox 18"/>
          <p:cNvSpPr txBox="1"/>
          <p:nvPr/>
        </p:nvSpPr>
        <p:spPr>
          <a:xfrm>
            <a:off x="3191274" y="3020403"/>
            <a:ext cx="1273435" cy="230832"/>
          </a:xfrm>
          <a:prstGeom prst="rect">
            <a:avLst/>
          </a:prstGeom>
          <a:solidFill>
            <a:schemeClr val="bg1"/>
          </a:solidFill>
          <a:ln w="19050">
            <a:solidFill>
              <a:schemeClr val="tx1"/>
            </a:solidFill>
          </a:ln>
        </p:spPr>
        <p:txBody>
          <a:bodyPr wrap="square" rtlCol="0">
            <a:spAutoFit/>
          </a:bodyPr>
          <a:lstStyle/>
          <a:p>
            <a:pPr algn="ctr"/>
            <a:r>
              <a:rPr lang="en-US" sz="900" dirty="0">
                <a:latin typeface="+mj-lt"/>
              </a:rPr>
              <a:t>Marsh Restoration</a:t>
            </a:r>
          </a:p>
        </p:txBody>
      </p:sp>
      <p:sp>
        <p:nvSpPr>
          <p:cNvPr id="20" name="TextBox 19"/>
          <p:cNvSpPr txBox="1"/>
          <p:nvPr/>
        </p:nvSpPr>
        <p:spPr>
          <a:xfrm>
            <a:off x="4572002" y="3020403"/>
            <a:ext cx="1273435" cy="230832"/>
          </a:xfrm>
          <a:prstGeom prst="rect">
            <a:avLst/>
          </a:prstGeom>
          <a:solidFill>
            <a:schemeClr val="bg1"/>
          </a:solidFill>
          <a:ln w="19050">
            <a:solidFill>
              <a:schemeClr val="tx1"/>
            </a:solidFill>
          </a:ln>
        </p:spPr>
        <p:txBody>
          <a:bodyPr wrap="square" rtlCol="0">
            <a:spAutoFit/>
          </a:bodyPr>
          <a:lstStyle/>
          <a:p>
            <a:pPr algn="ctr"/>
            <a:r>
              <a:rPr lang="en-US" sz="900" dirty="0">
                <a:latin typeface="+mj-lt"/>
              </a:rPr>
              <a:t>Living Wall &amp; </a:t>
            </a:r>
            <a:r>
              <a:rPr lang="en-US" sz="900" dirty="0" err="1">
                <a:latin typeface="+mj-lt"/>
              </a:rPr>
              <a:t>Biohut</a:t>
            </a:r>
            <a:endParaRPr lang="en-US" sz="900" dirty="0">
              <a:latin typeface="+mj-lt"/>
            </a:endParaRPr>
          </a:p>
        </p:txBody>
      </p:sp>
      <p:sp>
        <p:nvSpPr>
          <p:cNvPr id="21" name="TextBox 20"/>
          <p:cNvSpPr txBox="1"/>
          <p:nvPr/>
        </p:nvSpPr>
        <p:spPr>
          <a:xfrm>
            <a:off x="5952729" y="3020403"/>
            <a:ext cx="1273435" cy="230832"/>
          </a:xfrm>
          <a:prstGeom prst="rect">
            <a:avLst/>
          </a:prstGeom>
          <a:solidFill>
            <a:schemeClr val="bg1"/>
          </a:solidFill>
          <a:ln w="19050">
            <a:solidFill>
              <a:schemeClr val="tx1"/>
            </a:solidFill>
          </a:ln>
        </p:spPr>
        <p:txBody>
          <a:bodyPr wrap="square" rtlCol="0">
            <a:spAutoFit/>
          </a:bodyPr>
          <a:lstStyle/>
          <a:p>
            <a:pPr algn="ctr"/>
            <a:r>
              <a:rPr lang="en-US" sz="900" dirty="0">
                <a:latin typeface="+mj-lt"/>
              </a:rPr>
              <a:t>Trickle Filter</a:t>
            </a:r>
          </a:p>
        </p:txBody>
      </p:sp>
      <p:sp>
        <p:nvSpPr>
          <p:cNvPr id="22" name="TextBox 21"/>
          <p:cNvSpPr txBox="1"/>
          <p:nvPr/>
        </p:nvSpPr>
        <p:spPr>
          <a:xfrm>
            <a:off x="7329647" y="3020403"/>
            <a:ext cx="1273435" cy="230832"/>
          </a:xfrm>
          <a:prstGeom prst="rect">
            <a:avLst/>
          </a:prstGeom>
          <a:solidFill>
            <a:schemeClr val="bg1"/>
          </a:solidFill>
          <a:ln w="19050">
            <a:solidFill>
              <a:schemeClr val="tx1"/>
            </a:solidFill>
          </a:ln>
        </p:spPr>
        <p:txBody>
          <a:bodyPr wrap="square" rtlCol="0">
            <a:spAutoFit/>
          </a:bodyPr>
          <a:lstStyle/>
          <a:p>
            <a:pPr algn="ctr"/>
            <a:r>
              <a:rPr lang="en-US" sz="900" dirty="0">
                <a:latin typeface="+mj-lt"/>
              </a:rPr>
              <a:t>Floating Wetlands</a:t>
            </a:r>
          </a:p>
        </p:txBody>
      </p:sp>
      <p:sp>
        <p:nvSpPr>
          <p:cNvPr id="23" name="TextBox 22"/>
          <p:cNvSpPr txBox="1"/>
          <p:nvPr/>
        </p:nvSpPr>
        <p:spPr>
          <a:xfrm>
            <a:off x="5952729" y="4913635"/>
            <a:ext cx="1273435" cy="230832"/>
          </a:xfrm>
          <a:prstGeom prst="rect">
            <a:avLst/>
          </a:prstGeom>
          <a:solidFill>
            <a:schemeClr val="bg1"/>
          </a:solidFill>
          <a:ln w="19050">
            <a:solidFill>
              <a:schemeClr val="tx1"/>
            </a:solidFill>
          </a:ln>
        </p:spPr>
        <p:txBody>
          <a:bodyPr wrap="square" rtlCol="0">
            <a:spAutoFit/>
          </a:bodyPr>
          <a:lstStyle/>
          <a:p>
            <a:pPr algn="ctr"/>
            <a:r>
              <a:rPr lang="en-US" sz="900" dirty="0">
                <a:latin typeface="+mj-lt"/>
              </a:rPr>
              <a:t>Fish Hive Treatment</a:t>
            </a:r>
          </a:p>
        </p:txBody>
      </p:sp>
      <p:cxnSp>
        <p:nvCxnSpPr>
          <p:cNvPr id="24" name="Straight Connector 23"/>
          <p:cNvCxnSpPr/>
          <p:nvPr/>
        </p:nvCxnSpPr>
        <p:spPr>
          <a:xfrm flipV="1">
            <a:off x="6589447" y="3590128"/>
            <a:ext cx="1426600" cy="1323506"/>
          </a:xfrm>
          <a:prstGeom prst="line">
            <a:avLst/>
          </a:prstGeom>
          <a:ln w="22225">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9339" y="1675491"/>
            <a:ext cx="1273436" cy="1273435"/>
          </a:xfrm>
          <a:prstGeom prst="ellipse">
            <a:avLst/>
          </a:prstGeom>
          <a:ln w="12700">
            <a:solidFill>
              <a:schemeClr val="tx1"/>
            </a:solidFill>
          </a:ln>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29646" y="4385435"/>
            <a:ext cx="1273436" cy="1273436"/>
          </a:xfrm>
          <a:prstGeom prst="ellipse">
            <a:avLst/>
          </a:prstGeom>
          <a:ln w="12700">
            <a:solidFill>
              <a:schemeClr val="tx1"/>
            </a:solidFill>
          </a:ln>
        </p:spPr>
      </p:pic>
      <p:cxnSp>
        <p:nvCxnSpPr>
          <p:cNvPr id="27" name="Straight Connector 26"/>
          <p:cNvCxnSpPr>
            <a:stCxn id="22" idx="2"/>
          </p:cNvCxnSpPr>
          <p:nvPr/>
        </p:nvCxnSpPr>
        <p:spPr>
          <a:xfrm>
            <a:off x="7966363" y="3228153"/>
            <a:ext cx="136040" cy="425423"/>
          </a:xfrm>
          <a:prstGeom prst="line">
            <a:avLst/>
          </a:prstGeom>
          <a:ln w="22225">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2298289" y="3534221"/>
            <a:ext cx="4267940" cy="252659"/>
          </a:xfrm>
          <a:custGeom>
            <a:avLst/>
            <a:gdLst>
              <a:gd name="connsiteX0" fmla="*/ 5690587 w 5690587"/>
              <a:gd name="connsiteY0" fmla="*/ 203713 h 336878"/>
              <a:gd name="connsiteX1" fmla="*/ 5379868 w 5690587"/>
              <a:gd name="connsiteY1" fmla="*/ 168202 h 336878"/>
              <a:gd name="connsiteX2" fmla="*/ 4971495 w 5690587"/>
              <a:gd name="connsiteY2" fmla="*/ 150447 h 336878"/>
              <a:gd name="connsiteX3" fmla="*/ 4447713 w 5690587"/>
              <a:gd name="connsiteY3" fmla="*/ 114936 h 336878"/>
              <a:gd name="connsiteX4" fmla="*/ 3826276 w 5690587"/>
              <a:gd name="connsiteY4" fmla="*/ 61670 h 336878"/>
              <a:gd name="connsiteX5" fmla="*/ 3710866 w 5690587"/>
              <a:gd name="connsiteY5" fmla="*/ 8404 h 336878"/>
              <a:gd name="connsiteX6" fmla="*/ 3622089 w 5690587"/>
              <a:gd name="connsiteY6" fmla="*/ 8404 h 336878"/>
              <a:gd name="connsiteX7" fmla="*/ 3586579 w 5690587"/>
              <a:gd name="connsiteY7" fmla="*/ 88303 h 336878"/>
              <a:gd name="connsiteX8" fmla="*/ 3169328 w 5690587"/>
              <a:gd name="connsiteY8" fmla="*/ 132692 h 336878"/>
              <a:gd name="connsiteX9" fmla="*/ 2840854 w 5690587"/>
              <a:gd name="connsiteY9" fmla="*/ 106059 h 336878"/>
              <a:gd name="connsiteX10" fmla="*/ 2388093 w 5690587"/>
              <a:gd name="connsiteY10" fmla="*/ 61670 h 336878"/>
              <a:gd name="connsiteX11" fmla="*/ 2166152 w 5690587"/>
              <a:gd name="connsiteY11" fmla="*/ 97181 h 336878"/>
              <a:gd name="connsiteX12" fmla="*/ 1713390 w 5690587"/>
              <a:gd name="connsiteY12" fmla="*/ 106059 h 336878"/>
              <a:gd name="connsiteX13" fmla="*/ 1429305 w 5690587"/>
              <a:gd name="connsiteY13" fmla="*/ 97181 h 336878"/>
              <a:gd name="connsiteX14" fmla="*/ 1100831 w 5690587"/>
              <a:gd name="connsiteY14" fmla="*/ 150447 h 336878"/>
              <a:gd name="connsiteX15" fmla="*/ 683581 w 5690587"/>
              <a:gd name="connsiteY15" fmla="*/ 203713 h 336878"/>
              <a:gd name="connsiteX16" fmla="*/ 284086 w 5690587"/>
              <a:gd name="connsiteY16" fmla="*/ 265857 h 336878"/>
              <a:gd name="connsiteX17" fmla="*/ 0 w 5690587"/>
              <a:gd name="connsiteY17" fmla="*/ 336878 h 33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90587" h="336878">
                <a:moveTo>
                  <a:pt x="5690587" y="203713"/>
                </a:moveTo>
                <a:cubicBezTo>
                  <a:pt x="5595152" y="190396"/>
                  <a:pt x="5499717" y="177080"/>
                  <a:pt x="5379868" y="168202"/>
                </a:cubicBezTo>
                <a:cubicBezTo>
                  <a:pt x="5260019" y="159324"/>
                  <a:pt x="5126854" y="159325"/>
                  <a:pt x="4971495" y="150447"/>
                </a:cubicBezTo>
                <a:cubicBezTo>
                  <a:pt x="4816136" y="141569"/>
                  <a:pt x="4447713" y="114936"/>
                  <a:pt x="4447713" y="114936"/>
                </a:cubicBezTo>
                <a:cubicBezTo>
                  <a:pt x="4256843" y="100140"/>
                  <a:pt x="3949084" y="79425"/>
                  <a:pt x="3826276" y="61670"/>
                </a:cubicBezTo>
                <a:cubicBezTo>
                  <a:pt x="3703468" y="43915"/>
                  <a:pt x="3744897" y="17282"/>
                  <a:pt x="3710866" y="8404"/>
                </a:cubicBezTo>
                <a:cubicBezTo>
                  <a:pt x="3676835" y="-474"/>
                  <a:pt x="3642803" y="-4913"/>
                  <a:pt x="3622089" y="8404"/>
                </a:cubicBezTo>
                <a:cubicBezTo>
                  <a:pt x="3601374" y="21720"/>
                  <a:pt x="3662039" y="67588"/>
                  <a:pt x="3586579" y="88303"/>
                </a:cubicBezTo>
                <a:cubicBezTo>
                  <a:pt x="3511119" y="109018"/>
                  <a:pt x="3293615" y="129733"/>
                  <a:pt x="3169328" y="132692"/>
                </a:cubicBezTo>
                <a:cubicBezTo>
                  <a:pt x="3045041" y="135651"/>
                  <a:pt x="2840854" y="106059"/>
                  <a:pt x="2840854" y="106059"/>
                </a:cubicBezTo>
                <a:cubicBezTo>
                  <a:pt x="2710648" y="94222"/>
                  <a:pt x="2500543" y="63150"/>
                  <a:pt x="2388093" y="61670"/>
                </a:cubicBezTo>
                <a:cubicBezTo>
                  <a:pt x="2275643" y="60190"/>
                  <a:pt x="2278602" y="89783"/>
                  <a:pt x="2166152" y="97181"/>
                </a:cubicBezTo>
                <a:cubicBezTo>
                  <a:pt x="2053702" y="104579"/>
                  <a:pt x="1836198" y="106059"/>
                  <a:pt x="1713390" y="106059"/>
                </a:cubicBezTo>
                <a:cubicBezTo>
                  <a:pt x="1590582" y="106059"/>
                  <a:pt x="1531398" y="89783"/>
                  <a:pt x="1429305" y="97181"/>
                </a:cubicBezTo>
                <a:cubicBezTo>
                  <a:pt x="1327212" y="104579"/>
                  <a:pt x="1225118" y="132692"/>
                  <a:pt x="1100831" y="150447"/>
                </a:cubicBezTo>
                <a:cubicBezTo>
                  <a:pt x="976544" y="168202"/>
                  <a:pt x="819705" y="184478"/>
                  <a:pt x="683581" y="203713"/>
                </a:cubicBezTo>
                <a:cubicBezTo>
                  <a:pt x="547457" y="222948"/>
                  <a:pt x="398016" y="243663"/>
                  <a:pt x="284086" y="265857"/>
                </a:cubicBezTo>
                <a:cubicBezTo>
                  <a:pt x="170156" y="288051"/>
                  <a:pt x="85078" y="312464"/>
                  <a:pt x="0" y="336878"/>
                </a:cubicBezTo>
              </a:path>
            </a:pathLst>
          </a:custGeom>
          <a:noFill/>
          <a:ln w="22225">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28" name="Straight Connector 27"/>
          <p:cNvCxnSpPr/>
          <p:nvPr/>
        </p:nvCxnSpPr>
        <p:spPr>
          <a:xfrm>
            <a:off x="8603653" y="4159744"/>
            <a:ext cx="539156" cy="785674"/>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697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BC8A-E05C-0342-AC1B-5A40EE9A819A}"/>
              </a:ext>
            </a:extLst>
          </p:cNvPr>
          <p:cNvSpPr>
            <a:spLocks noGrp="1"/>
          </p:cNvSpPr>
          <p:nvPr>
            <p:ph type="title"/>
          </p:nvPr>
        </p:nvSpPr>
        <p:spPr/>
        <p:txBody>
          <a:bodyPr/>
          <a:lstStyle/>
          <a:p>
            <a:r>
              <a:rPr lang="es-ES_tradnl" b="1" dirty="0" err="1"/>
              <a:t>Background</a:t>
            </a:r>
            <a:r>
              <a:rPr lang="es-ES_tradnl" b="1" dirty="0"/>
              <a:t> and </a:t>
            </a:r>
            <a:r>
              <a:rPr lang="es-ES_tradnl" b="1" dirty="0" err="1"/>
              <a:t>context</a:t>
            </a:r>
            <a:endParaRPr lang="es-ES_tradnl" b="1" dirty="0"/>
          </a:p>
        </p:txBody>
      </p:sp>
      <p:sp>
        <p:nvSpPr>
          <p:cNvPr id="3" name="Content Placeholder 2">
            <a:extLst>
              <a:ext uri="{FF2B5EF4-FFF2-40B4-BE49-F238E27FC236}">
                <a16:creationId xmlns:a16="http://schemas.microsoft.com/office/drawing/2014/main" id="{CD7A12B6-49AF-5741-A5BB-68941E30A1ED}"/>
              </a:ext>
            </a:extLst>
          </p:cNvPr>
          <p:cNvSpPr>
            <a:spLocks noGrp="1"/>
          </p:cNvSpPr>
          <p:nvPr>
            <p:ph idx="1"/>
          </p:nvPr>
        </p:nvSpPr>
        <p:spPr>
          <a:xfrm>
            <a:off x="628650" y="1825625"/>
            <a:ext cx="5716394" cy="4184882"/>
          </a:xfrm>
        </p:spPr>
        <p:txBody>
          <a:bodyPr>
            <a:normAutofit/>
          </a:bodyPr>
          <a:lstStyle/>
          <a:p>
            <a:r>
              <a:rPr lang="en-US" sz="2000" dirty="0"/>
              <a:t>Bivalve shellfish are part of a healthy Long Island Sound and play a role in improving impaired estuarine waters of Connecticut.</a:t>
            </a:r>
          </a:p>
          <a:p>
            <a:r>
              <a:rPr lang="en-US" sz="2000" dirty="0"/>
              <a:t>Natural shellfish beds, especially oyster and mussel reefs, provide numerous ecosystem services e.g. habitat and food provision for aquatic organisms, water filtration and erosion control.</a:t>
            </a:r>
          </a:p>
          <a:p>
            <a:r>
              <a:rPr lang="en-US" sz="2000" dirty="0"/>
              <a:t>Shellfish production provides jobs and recreation. Aquaculture is valued at over $30 million dollars in the state and sales of recreational shellfishing permits are in excess of $100,000 annually (with a multiplier effect of millions of dollars)</a:t>
            </a:r>
          </a:p>
        </p:txBody>
      </p:sp>
    </p:spTree>
    <p:extLst>
      <p:ext uri="{BB962C8B-B14F-4D97-AF65-F5344CB8AC3E}">
        <p14:creationId xmlns:p14="http://schemas.microsoft.com/office/powerpoint/2010/main" val="163453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BC8A-E05C-0342-AC1B-5A40EE9A819A}"/>
              </a:ext>
            </a:extLst>
          </p:cNvPr>
          <p:cNvSpPr>
            <a:spLocks noGrp="1"/>
          </p:cNvSpPr>
          <p:nvPr>
            <p:ph type="title"/>
          </p:nvPr>
        </p:nvSpPr>
        <p:spPr/>
        <p:txBody>
          <a:bodyPr/>
          <a:lstStyle/>
          <a:p>
            <a:r>
              <a:rPr lang="es-ES_tradnl" b="1" dirty="0" err="1"/>
              <a:t>The</a:t>
            </a:r>
            <a:r>
              <a:rPr lang="es-ES_tradnl" b="1" dirty="0"/>
              <a:t> </a:t>
            </a:r>
            <a:r>
              <a:rPr lang="es-ES_tradnl" b="1" dirty="0" err="1"/>
              <a:t>problem</a:t>
            </a:r>
            <a:endParaRPr lang="es-ES_tradnl" b="1" dirty="0"/>
          </a:p>
        </p:txBody>
      </p:sp>
      <p:sp>
        <p:nvSpPr>
          <p:cNvPr id="3" name="Content Placeholder 2">
            <a:extLst>
              <a:ext uri="{FF2B5EF4-FFF2-40B4-BE49-F238E27FC236}">
                <a16:creationId xmlns:a16="http://schemas.microsoft.com/office/drawing/2014/main" id="{CD7A12B6-49AF-5741-A5BB-68941E30A1ED}"/>
              </a:ext>
            </a:extLst>
          </p:cNvPr>
          <p:cNvSpPr>
            <a:spLocks noGrp="1"/>
          </p:cNvSpPr>
          <p:nvPr>
            <p:ph idx="1"/>
          </p:nvPr>
        </p:nvSpPr>
        <p:spPr>
          <a:xfrm>
            <a:off x="628650" y="1825625"/>
            <a:ext cx="5604882" cy="4184882"/>
          </a:xfrm>
        </p:spPr>
        <p:txBody>
          <a:bodyPr>
            <a:normAutofit/>
          </a:bodyPr>
          <a:lstStyle/>
          <a:p>
            <a:r>
              <a:rPr lang="en-US" sz="2000" dirty="0"/>
              <a:t>Shellfish populations and the environment have historically been impacted by pollution, development, severe storms and overfishing. </a:t>
            </a:r>
          </a:p>
          <a:p>
            <a:r>
              <a:rPr lang="en-US" sz="2000" dirty="0"/>
              <a:t>Changing environmental conditions may further affect shellfish populations.</a:t>
            </a:r>
          </a:p>
          <a:p>
            <a:r>
              <a:rPr lang="en-US" sz="2000" dirty="0"/>
              <a:t>Many of these habitats are not optimal condition to support ecosystem services, fisheries and aquaculture.</a:t>
            </a:r>
          </a:p>
          <a:p>
            <a:r>
              <a:rPr lang="en-US" sz="2000" dirty="0"/>
              <a:t>Concerns exist about how restoration can occur and be compatible with existing uses, and how funding is best spent. </a:t>
            </a:r>
          </a:p>
          <a:p>
            <a:r>
              <a:rPr lang="en-US" sz="2000" u="sng" dirty="0"/>
              <a:t>No plan is in place to guide the development of projects. </a:t>
            </a:r>
          </a:p>
        </p:txBody>
      </p:sp>
    </p:spTree>
    <p:extLst>
      <p:ext uri="{BB962C8B-B14F-4D97-AF65-F5344CB8AC3E}">
        <p14:creationId xmlns:p14="http://schemas.microsoft.com/office/powerpoint/2010/main" val="7990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7D7E-0B9B-E84F-A97C-1B2A66E2C241}"/>
              </a:ext>
            </a:extLst>
          </p:cNvPr>
          <p:cNvSpPr>
            <a:spLocks noGrp="1"/>
          </p:cNvSpPr>
          <p:nvPr>
            <p:ph type="title"/>
          </p:nvPr>
        </p:nvSpPr>
        <p:spPr/>
        <p:txBody>
          <a:bodyPr/>
          <a:lstStyle/>
          <a:p>
            <a:r>
              <a:rPr lang="es-ES_tradnl" b="1" dirty="0" err="1"/>
              <a:t>What</a:t>
            </a:r>
            <a:r>
              <a:rPr lang="es-ES_tradnl" b="1" dirty="0"/>
              <a:t> </a:t>
            </a:r>
            <a:r>
              <a:rPr lang="es-ES_tradnl" b="1" dirty="0" err="1"/>
              <a:t>is</a:t>
            </a:r>
            <a:r>
              <a:rPr lang="es-ES_tradnl" b="1" dirty="0"/>
              <a:t> “</a:t>
            </a:r>
            <a:r>
              <a:rPr lang="es-ES_tradnl" b="1" dirty="0" err="1"/>
              <a:t>shellfish</a:t>
            </a:r>
            <a:r>
              <a:rPr lang="es-ES_tradnl" b="1" dirty="0"/>
              <a:t> </a:t>
            </a:r>
            <a:r>
              <a:rPr lang="es-ES_tradnl" b="1" dirty="0" err="1"/>
              <a:t>restoration</a:t>
            </a:r>
            <a:r>
              <a:rPr lang="es-ES_tradnl" b="1" dirty="0"/>
              <a:t>”</a:t>
            </a:r>
          </a:p>
        </p:txBody>
      </p:sp>
      <p:sp>
        <p:nvSpPr>
          <p:cNvPr id="3" name="Content Placeholder 2">
            <a:extLst>
              <a:ext uri="{FF2B5EF4-FFF2-40B4-BE49-F238E27FC236}">
                <a16:creationId xmlns:a16="http://schemas.microsoft.com/office/drawing/2014/main" id="{C8E817DD-89A6-654C-87F8-37F8EE16AFB3}"/>
              </a:ext>
            </a:extLst>
          </p:cNvPr>
          <p:cNvSpPr>
            <a:spLocks noGrp="1"/>
          </p:cNvSpPr>
          <p:nvPr>
            <p:ph idx="1"/>
          </p:nvPr>
        </p:nvSpPr>
        <p:spPr>
          <a:xfrm>
            <a:off x="628650" y="1591448"/>
            <a:ext cx="6240501" cy="4831653"/>
          </a:xfrm>
        </p:spPr>
        <p:txBody>
          <a:bodyPr>
            <a:normAutofit/>
          </a:bodyPr>
          <a:lstStyle/>
          <a:p>
            <a:pPr marL="0" indent="0">
              <a:buNone/>
            </a:pPr>
            <a:endParaRPr lang="es-ES_tradnl" sz="2000" dirty="0"/>
          </a:p>
          <a:p>
            <a:pPr marL="457200" indent="-457200">
              <a:buFont typeface="+mj-lt"/>
              <a:buAutoNum type="arabicPeriod"/>
            </a:pPr>
            <a:r>
              <a:rPr lang="en-US" sz="2000" u="sng" dirty="0"/>
              <a:t>Conservation:</a:t>
            </a:r>
            <a:r>
              <a:rPr lang="en-US" sz="2000" dirty="0"/>
              <a:t> protecting existing shellfish beds from human and environmental threats; </a:t>
            </a:r>
          </a:p>
          <a:p>
            <a:pPr marL="457200" indent="-457200">
              <a:buFont typeface="+mj-lt"/>
              <a:buAutoNum type="arabicPeriod"/>
            </a:pPr>
            <a:r>
              <a:rPr lang="en-US" sz="2000" u="sng" dirty="0"/>
              <a:t>Management:</a:t>
            </a:r>
            <a:r>
              <a:rPr lang="en-US" sz="2000" dirty="0"/>
              <a:t> rehabilitating historic shellfish beds for fisheries and aquaculture purposes; </a:t>
            </a:r>
          </a:p>
          <a:p>
            <a:pPr marL="457200" indent="-457200">
              <a:buFont typeface="+mj-lt"/>
              <a:buAutoNum type="arabicPeriod"/>
            </a:pPr>
            <a:r>
              <a:rPr lang="en-US" sz="2000" u="sng" dirty="0"/>
              <a:t>Restoration:</a:t>
            </a:r>
            <a:r>
              <a:rPr lang="en-US" sz="2000" dirty="0"/>
              <a:t> creating or enhancing shellfish beds for ecosystems services such as providing habitat, improving water quality, stabilizing shorelines against erosion</a:t>
            </a:r>
          </a:p>
          <a:p>
            <a:pPr marL="457200" indent="-457200">
              <a:buFont typeface="+mj-lt"/>
              <a:buAutoNum type="arabicPeriod"/>
            </a:pPr>
            <a:endParaRPr lang="en-US" sz="2000" dirty="0"/>
          </a:p>
          <a:p>
            <a:pPr marL="457200" lvl="1" indent="0">
              <a:buNone/>
            </a:pPr>
            <a:r>
              <a:rPr lang="es-ES_tradnl" sz="2000" u="sng" dirty="0" err="1"/>
              <a:t>Goal</a:t>
            </a:r>
            <a:r>
              <a:rPr lang="es-ES_tradnl" sz="2000" u="sng" dirty="0"/>
              <a:t>:</a:t>
            </a:r>
            <a:r>
              <a:rPr lang="es-ES_tradnl" sz="2000" dirty="0"/>
              <a:t> to</a:t>
            </a:r>
            <a:r>
              <a:rPr lang="en-US" sz="2000" dirty="0"/>
              <a:t> develop a plan that addresses barriers and recommendations for high priority restoration projects and practices for Connecticut.</a:t>
            </a:r>
            <a:endParaRPr lang="en-US" sz="1600" dirty="0"/>
          </a:p>
          <a:p>
            <a:pPr marL="457200" indent="-457200">
              <a:buFont typeface="+mj-lt"/>
              <a:buAutoNum type="arabicPeriod"/>
            </a:pPr>
            <a:endParaRPr lang="es-ES_tradnl" sz="2000" dirty="0"/>
          </a:p>
        </p:txBody>
      </p:sp>
    </p:spTree>
    <p:extLst>
      <p:ext uri="{BB962C8B-B14F-4D97-AF65-F5344CB8AC3E}">
        <p14:creationId xmlns:p14="http://schemas.microsoft.com/office/powerpoint/2010/main" val="225961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2878-458D-2541-892C-DD3637A22AF4}"/>
              </a:ext>
            </a:extLst>
          </p:cNvPr>
          <p:cNvSpPr>
            <a:spLocks noGrp="1"/>
          </p:cNvSpPr>
          <p:nvPr>
            <p:ph type="title"/>
          </p:nvPr>
        </p:nvSpPr>
        <p:spPr/>
        <p:txBody>
          <a:bodyPr/>
          <a:lstStyle/>
          <a:p>
            <a:r>
              <a:rPr lang="es-ES_tradnl" b="1" dirty="0" err="1"/>
              <a:t>Goals</a:t>
            </a:r>
            <a:r>
              <a:rPr lang="es-ES_tradnl" b="1" dirty="0"/>
              <a:t> and </a:t>
            </a:r>
            <a:r>
              <a:rPr lang="es-ES_tradnl" b="1" dirty="0" err="1"/>
              <a:t>Objectives</a:t>
            </a:r>
            <a:endParaRPr lang="es-ES_tradnl" b="1" dirty="0"/>
          </a:p>
        </p:txBody>
      </p:sp>
      <p:sp>
        <p:nvSpPr>
          <p:cNvPr id="3" name="Content Placeholder 2">
            <a:extLst>
              <a:ext uri="{FF2B5EF4-FFF2-40B4-BE49-F238E27FC236}">
                <a16:creationId xmlns:a16="http://schemas.microsoft.com/office/drawing/2014/main" id="{E3ACB3E7-CE7A-1540-956A-D7A609D89709}"/>
              </a:ext>
            </a:extLst>
          </p:cNvPr>
          <p:cNvSpPr>
            <a:spLocks noGrp="1"/>
          </p:cNvSpPr>
          <p:nvPr>
            <p:ph idx="1"/>
          </p:nvPr>
        </p:nvSpPr>
        <p:spPr>
          <a:xfrm>
            <a:off x="628650" y="1556874"/>
            <a:ext cx="7690160" cy="5066951"/>
          </a:xfrm>
        </p:spPr>
        <p:txBody>
          <a:bodyPr>
            <a:noAutofit/>
          </a:bodyPr>
          <a:lstStyle/>
          <a:p>
            <a:pPr marL="0" indent="0">
              <a:lnSpc>
                <a:spcPct val="100000"/>
              </a:lnSpc>
              <a:spcAft>
                <a:spcPts val="500"/>
              </a:spcAft>
              <a:buNone/>
            </a:pPr>
            <a:r>
              <a:rPr lang="en-US" sz="2000" u="sng" dirty="0"/>
              <a:t>Objective 1.</a:t>
            </a:r>
            <a:r>
              <a:rPr lang="en-US" sz="2000" dirty="0"/>
              <a:t> Conduct analysis environmental conditions and human use maps/data to inform the process of identifying potential sites and practices for shellfish restoration in Connecticut;</a:t>
            </a:r>
          </a:p>
          <a:p>
            <a:pPr marL="0" indent="0">
              <a:lnSpc>
                <a:spcPct val="100000"/>
              </a:lnSpc>
              <a:spcAft>
                <a:spcPts val="500"/>
              </a:spcAft>
              <a:buNone/>
            </a:pPr>
            <a:r>
              <a:rPr lang="en-US" sz="2000" u="sng" dirty="0"/>
              <a:t>Objective 2.</a:t>
            </a:r>
            <a:r>
              <a:rPr lang="en-US" sz="2000" dirty="0"/>
              <a:t> Engage key players to review GIS analysis, and refine by identifying priority sites, practices, restoration resources and funding;</a:t>
            </a:r>
          </a:p>
          <a:p>
            <a:pPr marL="0" indent="0">
              <a:lnSpc>
                <a:spcPct val="100000"/>
              </a:lnSpc>
              <a:spcAft>
                <a:spcPts val="500"/>
              </a:spcAft>
              <a:buNone/>
            </a:pPr>
            <a:r>
              <a:rPr lang="en-US" sz="2000" u="sng" dirty="0"/>
              <a:t>Objective 3.</a:t>
            </a:r>
            <a:r>
              <a:rPr lang="en-US" sz="2000" dirty="0"/>
              <a:t> Conduct site visits to at least three high priority potential restoration sites and create a GIS data layer containing descriptive physical, biological, regulatory and logistical characteristics of the areas; </a:t>
            </a:r>
          </a:p>
          <a:p>
            <a:pPr marL="0" indent="0">
              <a:lnSpc>
                <a:spcPct val="100000"/>
              </a:lnSpc>
              <a:spcAft>
                <a:spcPts val="500"/>
              </a:spcAft>
              <a:buNone/>
            </a:pPr>
            <a:r>
              <a:rPr lang="en-US" sz="2000" u="sng" dirty="0"/>
              <a:t>Objective 4.</a:t>
            </a:r>
            <a:r>
              <a:rPr lang="en-US" sz="2000" dirty="0"/>
              <a:t> Share draft plan with key players and solicit input;</a:t>
            </a:r>
          </a:p>
          <a:p>
            <a:pPr marL="0" indent="0">
              <a:lnSpc>
                <a:spcPct val="100000"/>
              </a:lnSpc>
              <a:spcAft>
                <a:spcPts val="500"/>
              </a:spcAft>
              <a:buNone/>
            </a:pPr>
            <a:r>
              <a:rPr lang="en-US" sz="2000" u="sng" dirty="0"/>
              <a:t>Objective 5.</a:t>
            </a:r>
            <a:r>
              <a:rPr lang="en-US" sz="2000" dirty="0"/>
              <a:t> Develop a guidance document on the state/federal regulatory requirements for restoration; and </a:t>
            </a:r>
          </a:p>
          <a:p>
            <a:pPr marL="0" indent="0">
              <a:lnSpc>
                <a:spcPct val="100000"/>
              </a:lnSpc>
              <a:spcAft>
                <a:spcPts val="500"/>
              </a:spcAft>
              <a:buNone/>
            </a:pPr>
            <a:r>
              <a:rPr lang="en-US" sz="2000" u="sng" dirty="0"/>
              <a:t>Objective 6.</a:t>
            </a:r>
            <a:r>
              <a:rPr lang="en-US" sz="2000" dirty="0"/>
              <a:t> Submit final shellfish restoration plan to USDA NRCS.</a:t>
            </a:r>
            <a:endParaRPr lang="es-ES_tradnl" sz="2000" dirty="0"/>
          </a:p>
        </p:txBody>
      </p:sp>
    </p:spTree>
    <p:extLst>
      <p:ext uri="{BB962C8B-B14F-4D97-AF65-F5344CB8AC3E}">
        <p14:creationId xmlns:p14="http://schemas.microsoft.com/office/powerpoint/2010/main" val="25198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2878-458D-2541-892C-DD3637A22AF4}"/>
              </a:ext>
            </a:extLst>
          </p:cNvPr>
          <p:cNvSpPr>
            <a:spLocks noGrp="1"/>
          </p:cNvSpPr>
          <p:nvPr>
            <p:ph type="title"/>
          </p:nvPr>
        </p:nvSpPr>
        <p:spPr/>
        <p:txBody>
          <a:bodyPr/>
          <a:lstStyle/>
          <a:p>
            <a:r>
              <a:rPr lang="es-ES_tradnl" b="1" dirty="0" err="1"/>
              <a:t>Outcomes</a:t>
            </a:r>
            <a:r>
              <a:rPr lang="es-ES_tradnl" b="1" dirty="0"/>
              <a:t>:</a:t>
            </a:r>
          </a:p>
        </p:txBody>
      </p:sp>
      <p:sp>
        <p:nvSpPr>
          <p:cNvPr id="3" name="Content Placeholder 2">
            <a:extLst>
              <a:ext uri="{FF2B5EF4-FFF2-40B4-BE49-F238E27FC236}">
                <a16:creationId xmlns:a16="http://schemas.microsoft.com/office/drawing/2014/main" id="{E3ACB3E7-CE7A-1540-956A-D7A609D89709}"/>
              </a:ext>
            </a:extLst>
          </p:cNvPr>
          <p:cNvSpPr>
            <a:spLocks noGrp="1"/>
          </p:cNvSpPr>
          <p:nvPr>
            <p:ph idx="1"/>
          </p:nvPr>
        </p:nvSpPr>
        <p:spPr>
          <a:xfrm>
            <a:off x="628650" y="1825625"/>
            <a:ext cx="6318560" cy="4351338"/>
          </a:xfrm>
        </p:spPr>
        <p:txBody>
          <a:bodyPr>
            <a:normAutofit/>
          </a:bodyPr>
          <a:lstStyle/>
          <a:p>
            <a:pPr marL="0" indent="0">
              <a:buNone/>
            </a:pPr>
            <a:r>
              <a:rPr lang="es-ES_tradnl" sz="2000" dirty="0" err="1"/>
              <a:t>Ideally</a:t>
            </a:r>
            <a:r>
              <a:rPr lang="es-ES_tradnl" sz="2000" dirty="0"/>
              <a:t>, </a:t>
            </a:r>
            <a:r>
              <a:rPr lang="es-ES_tradnl" sz="2000" dirty="0" err="1"/>
              <a:t>shellfish</a:t>
            </a:r>
            <a:r>
              <a:rPr lang="es-ES_tradnl" sz="2000" dirty="0"/>
              <a:t> </a:t>
            </a:r>
            <a:r>
              <a:rPr lang="es-ES_tradnl" sz="2000" dirty="0" err="1"/>
              <a:t>restoration</a:t>
            </a:r>
            <a:r>
              <a:rPr lang="es-ES_tradnl" sz="2000" dirty="0"/>
              <a:t> </a:t>
            </a:r>
            <a:r>
              <a:rPr lang="es-ES_tradnl" sz="2000" dirty="0" err="1"/>
              <a:t>projects</a:t>
            </a:r>
            <a:r>
              <a:rPr lang="es-ES_tradnl" sz="2000" dirty="0"/>
              <a:t> </a:t>
            </a:r>
            <a:r>
              <a:rPr lang="es-ES_tradnl" sz="2000" dirty="0" err="1"/>
              <a:t>occur</a:t>
            </a:r>
            <a:r>
              <a:rPr lang="es-ES_tradnl" sz="2000" dirty="0"/>
              <a:t> in a </a:t>
            </a:r>
            <a:r>
              <a:rPr lang="es-ES_tradnl" sz="2000" dirty="0" err="1"/>
              <a:t>coordinationed</a:t>
            </a:r>
            <a:r>
              <a:rPr lang="es-ES_tradnl" sz="2000" dirty="0"/>
              <a:t> </a:t>
            </a:r>
            <a:r>
              <a:rPr lang="es-ES_tradnl" sz="2000" dirty="0" err="1"/>
              <a:t>manner</a:t>
            </a:r>
            <a:r>
              <a:rPr lang="es-ES_tradnl" sz="2000" dirty="0"/>
              <a:t> </a:t>
            </a:r>
            <a:r>
              <a:rPr lang="es-ES_tradnl" sz="2000" dirty="0" err="1"/>
              <a:t>involving</a:t>
            </a:r>
            <a:r>
              <a:rPr lang="es-ES_tradnl" sz="2000" dirty="0"/>
              <a:t> </a:t>
            </a:r>
            <a:r>
              <a:rPr lang="es-ES_tradnl" sz="2000" dirty="0" err="1"/>
              <a:t>key</a:t>
            </a:r>
            <a:r>
              <a:rPr lang="es-ES_tradnl" sz="2000" dirty="0"/>
              <a:t> </a:t>
            </a:r>
            <a:r>
              <a:rPr lang="es-ES_tradnl" sz="2000" dirty="0" err="1"/>
              <a:t>players</a:t>
            </a:r>
            <a:r>
              <a:rPr lang="es-ES_tradnl" sz="2000" dirty="0"/>
              <a:t>. </a:t>
            </a:r>
            <a:r>
              <a:rPr lang="es-ES_tradnl" sz="2000" dirty="0" err="1"/>
              <a:t>This</a:t>
            </a:r>
            <a:r>
              <a:rPr lang="es-ES_tradnl" sz="2000" dirty="0"/>
              <a:t> </a:t>
            </a:r>
            <a:r>
              <a:rPr lang="es-ES_tradnl" sz="2000" dirty="0" err="1"/>
              <a:t>project</a:t>
            </a:r>
            <a:r>
              <a:rPr lang="es-ES_tradnl" sz="2000" dirty="0"/>
              <a:t> </a:t>
            </a:r>
            <a:r>
              <a:rPr lang="es-ES_tradnl" sz="2000" dirty="0" err="1"/>
              <a:t>will</a:t>
            </a:r>
            <a:r>
              <a:rPr lang="es-ES_tradnl" sz="2000" dirty="0"/>
              <a:t> </a:t>
            </a:r>
            <a:r>
              <a:rPr lang="es-ES_tradnl" sz="2000" dirty="0" err="1"/>
              <a:t>help</a:t>
            </a:r>
            <a:r>
              <a:rPr lang="es-ES_tradnl" sz="2000" dirty="0"/>
              <a:t> </a:t>
            </a:r>
            <a:r>
              <a:rPr lang="es-ES_tradnl" sz="2000" dirty="0" err="1"/>
              <a:t>overcome</a:t>
            </a:r>
            <a:r>
              <a:rPr lang="es-ES_tradnl" sz="2000" dirty="0"/>
              <a:t> </a:t>
            </a:r>
            <a:r>
              <a:rPr lang="es-ES_tradnl" sz="2000" dirty="0" err="1"/>
              <a:t>existing</a:t>
            </a:r>
            <a:r>
              <a:rPr lang="es-ES_tradnl" sz="2000" dirty="0"/>
              <a:t> </a:t>
            </a:r>
            <a:r>
              <a:rPr lang="es-ES_tradnl" sz="2000" dirty="0" err="1"/>
              <a:t>barriers</a:t>
            </a:r>
            <a:r>
              <a:rPr lang="es-ES_tradnl" sz="2000" dirty="0"/>
              <a:t>, </a:t>
            </a:r>
            <a:r>
              <a:rPr lang="es-ES_tradnl" sz="2000" dirty="0" err="1"/>
              <a:t>specifically</a:t>
            </a:r>
            <a:r>
              <a:rPr lang="es-ES_tradnl" sz="2000" dirty="0"/>
              <a:t>:</a:t>
            </a:r>
          </a:p>
          <a:p>
            <a:pPr marL="0" indent="0">
              <a:buNone/>
            </a:pPr>
            <a:endParaRPr lang="es-ES_tradnl" sz="2000" dirty="0"/>
          </a:p>
          <a:p>
            <a:pPr marL="514350" indent="-514350">
              <a:buFont typeface="+mj-lt"/>
              <a:buAutoNum type="arabicPeriod"/>
            </a:pPr>
            <a:r>
              <a:rPr lang="es-ES_tradnl" sz="2000" dirty="0" err="1"/>
              <a:t>Provide</a:t>
            </a:r>
            <a:r>
              <a:rPr lang="es-ES_tradnl" sz="2000" dirty="0"/>
              <a:t> </a:t>
            </a:r>
            <a:r>
              <a:rPr lang="es-ES_tradnl" sz="2000" dirty="0" err="1"/>
              <a:t>applicants</a:t>
            </a:r>
            <a:r>
              <a:rPr lang="es-ES_tradnl" sz="2000" dirty="0"/>
              <a:t>/</a:t>
            </a:r>
            <a:r>
              <a:rPr lang="es-ES_tradnl" sz="2000" dirty="0" err="1"/>
              <a:t>restoration</a:t>
            </a:r>
            <a:r>
              <a:rPr lang="es-ES_tradnl" sz="2000" dirty="0"/>
              <a:t> </a:t>
            </a:r>
            <a:r>
              <a:rPr lang="es-ES_tradnl" sz="2000" dirty="0" err="1"/>
              <a:t>practictioners</a:t>
            </a:r>
            <a:r>
              <a:rPr lang="es-ES_tradnl" sz="2000" dirty="0"/>
              <a:t> </a:t>
            </a:r>
            <a:r>
              <a:rPr lang="es-ES_tradnl" sz="2000" dirty="0" err="1"/>
              <a:t>with</a:t>
            </a:r>
            <a:r>
              <a:rPr lang="es-ES_tradnl" sz="2000" dirty="0"/>
              <a:t> a </a:t>
            </a:r>
            <a:r>
              <a:rPr lang="es-ES_tradnl" sz="2000" dirty="0" err="1"/>
              <a:t>better</a:t>
            </a:r>
            <a:r>
              <a:rPr lang="es-ES_tradnl" sz="2000" dirty="0"/>
              <a:t> </a:t>
            </a:r>
            <a:r>
              <a:rPr lang="es-ES_tradnl" sz="2000" dirty="0" err="1"/>
              <a:t>understanding</a:t>
            </a:r>
            <a:r>
              <a:rPr lang="es-ES_tradnl" sz="2000" dirty="0"/>
              <a:t> of </a:t>
            </a:r>
            <a:r>
              <a:rPr lang="es-ES_tradnl" sz="2000" dirty="0" err="1"/>
              <a:t>what</a:t>
            </a:r>
            <a:r>
              <a:rPr lang="es-ES_tradnl" sz="2000" dirty="0"/>
              <a:t> </a:t>
            </a:r>
            <a:r>
              <a:rPr lang="es-ES_tradnl" sz="2000" dirty="0" err="1"/>
              <a:t>is</a:t>
            </a:r>
            <a:r>
              <a:rPr lang="es-ES_tradnl" sz="2000" dirty="0"/>
              <a:t> </a:t>
            </a:r>
            <a:r>
              <a:rPr lang="es-ES_tradnl" sz="2000" dirty="0" err="1"/>
              <a:t>available</a:t>
            </a:r>
            <a:r>
              <a:rPr lang="es-ES_tradnl" sz="2000" dirty="0"/>
              <a:t> vs. </a:t>
            </a:r>
            <a:r>
              <a:rPr lang="es-ES_tradnl" sz="2000" dirty="0" err="1"/>
              <a:t>what</a:t>
            </a:r>
            <a:r>
              <a:rPr lang="es-ES_tradnl" sz="2000" dirty="0"/>
              <a:t> </a:t>
            </a:r>
            <a:r>
              <a:rPr lang="es-ES_tradnl" sz="2000" dirty="0" err="1"/>
              <a:t>is</a:t>
            </a:r>
            <a:r>
              <a:rPr lang="es-ES_tradnl" sz="2000" dirty="0"/>
              <a:t> </a:t>
            </a:r>
            <a:r>
              <a:rPr lang="es-ES_tradnl" sz="2000" dirty="0" err="1"/>
              <a:t>suitable</a:t>
            </a:r>
            <a:r>
              <a:rPr lang="es-ES_tradnl" sz="2000" dirty="0"/>
              <a:t>, and of </a:t>
            </a:r>
            <a:r>
              <a:rPr lang="es-ES_tradnl" sz="2000" dirty="0" err="1"/>
              <a:t>regulatory</a:t>
            </a:r>
            <a:r>
              <a:rPr lang="es-ES_tradnl" sz="2000" dirty="0"/>
              <a:t> </a:t>
            </a:r>
            <a:r>
              <a:rPr lang="es-ES_tradnl" sz="2000" dirty="0" err="1"/>
              <a:t>requirements</a:t>
            </a:r>
            <a:r>
              <a:rPr lang="es-ES_tradnl" sz="2000" dirty="0"/>
              <a:t> </a:t>
            </a:r>
          </a:p>
          <a:p>
            <a:pPr marL="0" indent="0">
              <a:buNone/>
              <a:tabLst>
                <a:tab pos="511175" algn="l"/>
              </a:tabLst>
            </a:pPr>
            <a:r>
              <a:rPr lang="es-ES_tradnl" sz="2000" dirty="0"/>
              <a:t>	= </a:t>
            </a:r>
            <a:r>
              <a:rPr lang="en-US" sz="2000" b="1" u="sng" dirty="0"/>
              <a:t>facilitate permitting</a:t>
            </a:r>
          </a:p>
          <a:p>
            <a:pPr marL="514350" indent="-514350">
              <a:buFont typeface="+mj-lt"/>
              <a:buAutoNum type="arabicPeriod"/>
            </a:pPr>
            <a:endParaRPr lang="es-ES_tradnl" sz="2000" dirty="0"/>
          </a:p>
          <a:p>
            <a:pPr marL="514350" indent="-514350">
              <a:buFont typeface="+mj-lt"/>
              <a:buAutoNum type="arabicPeriod" startAt="2"/>
            </a:pPr>
            <a:r>
              <a:rPr lang="en-US" sz="2000" dirty="0"/>
              <a:t>Provide funding agencies with confidence that they are funding high priority, state-supported efforts</a:t>
            </a:r>
          </a:p>
          <a:p>
            <a:pPr marL="0" indent="0">
              <a:buNone/>
              <a:tabLst>
                <a:tab pos="455613" algn="l"/>
              </a:tabLst>
            </a:pPr>
            <a:r>
              <a:rPr lang="en-US" sz="2000" dirty="0"/>
              <a:t>	 </a:t>
            </a:r>
            <a:r>
              <a:rPr lang="en-US" sz="2000" b="1" u="sng" dirty="0"/>
              <a:t>= facilitate investment </a:t>
            </a:r>
            <a:endParaRPr lang="en-US" sz="1600" b="1" u="sng" dirty="0"/>
          </a:p>
          <a:p>
            <a:pPr marL="0" indent="0">
              <a:buNone/>
            </a:pPr>
            <a:endParaRPr lang="es-ES_tradnl" sz="2000" b="1" dirty="0"/>
          </a:p>
        </p:txBody>
      </p:sp>
    </p:spTree>
    <p:extLst>
      <p:ext uri="{BB962C8B-B14F-4D97-AF65-F5344CB8AC3E}">
        <p14:creationId xmlns:p14="http://schemas.microsoft.com/office/powerpoint/2010/main" val="159632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DEDE-9ED1-2E44-B10C-C7737B3B5FF6}"/>
              </a:ext>
            </a:extLst>
          </p:cNvPr>
          <p:cNvSpPr>
            <a:spLocks noGrp="1"/>
          </p:cNvSpPr>
          <p:nvPr>
            <p:ph type="title"/>
          </p:nvPr>
        </p:nvSpPr>
        <p:spPr/>
        <p:txBody>
          <a:bodyPr/>
          <a:lstStyle/>
          <a:p>
            <a:r>
              <a:rPr lang="es-ES_tradnl" b="1" dirty="0" err="1"/>
              <a:t>Who’s</a:t>
            </a:r>
            <a:r>
              <a:rPr lang="es-ES_tradnl" b="1" dirty="0"/>
              <a:t> </a:t>
            </a:r>
            <a:r>
              <a:rPr lang="es-ES_tradnl" b="1" dirty="0" err="1"/>
              <a:t>involved</a:t>
            </a:r>
            <a:r>
              <a:rPr lang="es-ES_tradnl" b="1" dirty="0"/>
              <a:t>?</a:t>
            </a:r>
          </a:p>
        </p:txBody>
      </p:sp>
      <p:sp>
        <p:nvSpPr>
          <p:cNvPr id="3" name="Content Placeholder 2">
            <a:extLst>
              <a:ext uri="{FF2B5EF4-FFF2-40B4-BE49-F238E27FC236}">
                <a16:creationId xmlns:a16="http://schemas.microsoft.com/office/drawing/2014/main" id="{82B4509F-D25A-1D4F-BFAA-CED756F46872}"/>
              </a:ext>
            </a:extLst>
          </p:cNvPr>
          <p:cNvSpPr>
            <a:spLocks noGrp="1"/>
          </p:cNvSpPr>
          <p:nvPr>
            <p:ph idx="1"/>
          </p:nvPr>
        </p:nvSpPr>
        <p:spPr/>
        <p:txBody>
          <a:bodyPr>
            <a:normAutofit/>
          </a:bodyPr>
          <a:lstStyle/>
          <a:p>
            <a:r>
              <a:rPr lang="es-ES_tradnl" sz="2400" dirty="0" err="1"/>
              <a:t>Facilitation</a:t>
            </a:r>
            <a:r>
              <a:rPr lang="es-ES_tradnl" sz="2400" dirty="0"/>
              <a:t>:</a:t>
            </a:r>
          </a:p>
          <a:p>
            <a:pPr lvl="1"/>
            <a:r>
              <a:rPr lang="es-ES_tradnl" sz="2000" dirty="0"/>
              <a:t>Connecticut Sea </a:t>
            </a:r>
            <a:r>
              <a:rPr lang="es-ES_tradnl" sz="2000" dirty="0" err="1"/>
              <a:t>Grant</a:t>
            </a:r>
            <a:endParaRPr lang="es-ES_tradnl" sz="2000" dirty="0"/>
          </a:p>
          <a:p>
            <a:pPr lvl="1"/>
            <a:r>
              <a:rPr lang="es-ES_tradnl" sz="2000" dirty="0"/>
              <a:t>Connecticut </a:t>
            </a:r>
            <a:r>
              <a:rPr lang="es-ES_tradnl" sz="2000" dirty="0" err="1"/>
              <a:t>Department</a:t>
            </a:r>
            <a:r>
              <a:rPr lang="es-ES_tradnl" sz="2000" dirty="0"/>
              <a:t> of </a:t>
            </a:r>
            <a:r>
              <a:rPr lang="es-ES_tradnl" sz="2000" dirty="0" err="1"/>
              <a:t>Agriculture</a:t>
            </a:r>
            <a:endParaRPr lang="es-ES_tradnl" sz="2000" dirty="0"/>
          </a:p>
          <a:p>
            <a:pPr lvl="1"/>
            <a:r>
              <a:rPr lang="es-ES_tradnl" sz="2000" dirty="0"/>
              <a:t>Connecticut </a:t>
            </a:r>
            <a:r>
              <a:rPr lang="es-ES_tradnl" sz="2000" dirty="0" err="1"/>
              <a:t>Department</a:t>
            </a:r>
            <a:r>
              <a:rPr lang="es-ES_tradnl" sz="2000" dirty="0"/>
              <a:t> of </a:t>
            </a:r>
            <a:r>
              <a:rPr lang="es-ES_tradnl" sz="2000" dirty="0" err="1"/>
              <a:t>Environmental</a:t>
            </a:r>
            <a:r>
              <a:rPr lang="es-ES_tradnl" sz="2000" dirty="0"/>
              <a:t> </a:t>
            </a:r>
            <a:r>
              <a:rPr lang="es-ES_tradnl" sz="2000" dirty="0" err="1"/>
              <a:t>Protection</a:t>
            </a:r>
            <a:endParaRPr lang="es-ES_tradnl" sz="2000" dirty="0"/>
          </a:p>
          <a:p>
            <a:r>
              <a:rPr lang="es-ES_tradnl" sz="2400" dirty="0"/>
              <a:t>Key </a:t>
            </a:r>
            <a:r>
              <a:rPr lang="es-ES_tradnl" sz="2400" dirty="0" err="1"/>
              <a:t>players</a:t>
            </a:r>
            <a:r>
              <a:rPr lang="es-ES_tradnl" sz="2400" dirty="0"/>
              <a:t> (</a:t>
            </a:r>
            <a:r>
              <a:rPr lang="es-ES_tradnl" sz="2400" dirty="0" err="1"/>
              <a:t>includes</a:t>
            </a:r>
            <a:r>
              <a:rPr lang="es-ES_tradnl" sz="2400" dirty="0"/>
              <a:t> </a:t>
            </a:r>
            <a:r>
              <a:rPr lang="es-ES_tradnl" sz="2400" dirty="0" err="1"/>
              <a:t>but</a:t>
            </a:r>
            <a:r>
              <a:rPr lang="es-ES_tradnl" sz="2400" dirty="0"/>
              <a:t> </a:t>
            </a:r>
            <a:r>
              <a:rPr lang="es-ES_tradnl" sz="2400" dirty="0" err="1"/>
              <a:t>not</a:t>
            </a:r>
            <a:r>
              <a:rPr lang="es-ES_tradnl" sz="2400" dirty="0"/>
              <a:t> </a:t>
            </a:r>
            <a:r>
              <a:rPr lang="es-ES_tradnl" sz="2400" dirty="0" err="1"/>
              <a:t>limited</a:t>
            </a:r>
            <a:r>
              <a:rPr lang="es-ES_tradnl" sz="2400" dirty="0"/>
              <a:t> to):</a:t>
            </a:r>
          </a:p>
          <a:p>
            <a:pPr lvl="1"/>
            <a:r>
              <a:rPr lang="es-ES_tradnl" sz="2000" dirty="0" err="1"/>
              <a:t>Shellfish</a:t>
            </a:r>
            <a:r>
              <a:rPr lang="es-ES_tradnl" sz="2000" dirty="0"/>
              <a:t> </a:t>
            </a:r>
            <a:r>
              <a:rPr lang="es-ES_tradnl" sz="2000" dirty="0" err="1"/>
              <a:t>industry</a:t>
            </a:r>
            <a:endParaRPr lang="es-ES_tradnl" sz="2000" dirty="0"/>
          </a:p>
          <a:p>
            <a:pPr lvl="1"/>
            <a:r>
              <a:rPr lang="es-ES_tradnl" sz="2000" dirty="0" err="1"/>
              <a:t>Shellfish</a:t>
            </a:r>
            <a:r>
              <a:rPr lang="es-ES_tradnl" sz="2000" dirty="0"/>
              <a:t> / </a:t>
            </a:r>
            <a:r>
              <a:rPr lang="es-ES_tradnl" sz="2000" dirty="0" err="1"/>
              <a:t>harbor</a:t>
            </a:r>
            <a:r>
              <a:rPr lang="es-ES_tradnl" sz="2000" dirty="0"/>
              <a:t> </a:t>
            </a:r>
            <a:r>
              <a:rPr lang="es-ES_tradnl" sz="2000" dirty="0" err="1"/>
              <a:t>management</a:t>
            </a:r>
            <a:r>
              <a:rPr lang="es-ES_tradnl" sz="2000" dirty="0"/>
              <a:t> </a:t>
            </a:r>
            <a:r>
              <a:rPr lang="es-ES_tradnl" sz="2000" dirty="0" err="1"/>
              <a:t>commissions</a:t>
            </a:r>
            <a:endParaRPr lang="es-ES_tradnl" sz="2000" dirty="0"/>
          </a:p>
          <a:p>
            <a:pPr lvl="1"/>
            <a:r>
              <a:rPr lang="es-ES_tradnl" sz="2000" dirty="0" err="1"/>
              <a:t>State</a:t>
            </a:r>
            <a:r>
              <a:rPr lang="es-ES_tradnl" sz="2000" dirty="0"/>
              <a:t>/Federal </a:t>
            </a:r>
            <a:r>
              <a:rPr lang="es-ES_tradnl" sz="2000" dirty="0" err="1"/>
              <a:t>regulators</a:t>
            </a:r>
            <a:endParaRPr lang="es-ES_tradnl" sz="2000" dirty="0"/>
          </a:p>
          <a:p>
            <a:pPr lvl="1"/>
            <a:r>
              <a:rPr lang="es-ES_tradnl" sz="2000" dirty="0" err="1"/>
              <a:t>Coastal</a:t>
            </a:r>
            <a:r>
              <a:rPr lang="es-ES_tradnl" sz="2000" dirty="0"/>
              <a:t> </a:t>
            </a:r>
            <a:r>
              <a:rPr lang="es-ES_tradnl" sz="2000" dirty="0" err="1"/>
              <a:t>engineers</a:t>
            </a:r>
            <a:endParaRPr lang="es-ES_tradnl" sz="2000" dirty="0"/>
          </a:p>
          <a:p>
            <a:pPr lvl="1"/>
            <a:r>
              <a:rPr lang="es-ES_tradnl" sz="2000" dirty="0" err="1"/>
              <a:t>Environmental</a:t>
            </a:r>
            <a:r>
              <a:rPr lang="es-ES_tradnl" sz="2000" dirty="0"/>
              <a:t> </a:t>
            </a:r>
            <a:r>
              <a:rPr lang="es-ES_tradnl" sz="2000" dirty="0" err="1"/>
              <a:t>groups</a:t>
            </a:r>
            <a:endParaRPr lang="es-ES_tradnl" sz="2000" dirty="0"/>
          </a:p>
          <a:p>
            <a:pPr lvl="1"/>
            <a:r>
              <a:rPr lang="es-ES_tradnl" sz="2000" dirty="0" err="1"/>
              <a:t>Restoration</a:t>
            </a:r>
            <a:r>
              <a:rPr lang="es-ES_tradnl" sz="2000" dirty="0"/>
              <a:t> </a:t>
            </a:r>
            <a:r>
              <a:rPr lang="es-ES_tradnl" sz="2000" dirty="0" err="1"/>
              <a:t>practictioners</a:t>
            </a:r>
            <a:endParaRPr lang="es-ES_tradnl" sz="2000" dirty="0"/>
          </a:p>
          <a:p>
            <a:pPr marL="457200" lvl="1" indent="0">
              <a:buNone/>
            </a:pPr>
            <a:endParaRPr lang="es-ES_tradnl" dirty="0"/>
          </a:p>
        </p:txBody>
      </p:sp>
    </p:spTree>
    <p:extLst>
      <p:ext uri="{BB962C8B-B14F-4D97-AF65-F5344CB8AC3E}">
        <p14:creationId xmlns:p14="http://schemas.microsoft.com/office/powerpoint/2010/main" val="2115252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66CC-0100-2144-8E1E-74998408C0FB}"/>
              </a:ext>
            </a:extLst>
          </p:cNvPr>
          <p:cNvSpPr>
            <a:spLocks noGrp="1"/>
          </p:cNvSpPr>
          <p:nvPr>
            <p:ph type="title"/>
          </p:nvPr>
        </p:nvSpPr>
        <p:spPr/>
        <p:txBody>
          <a:bodyPr/>
          <a:lstStyle/>
          <a:p>
            <a:r>
              <a:rPr lang="es-ES_tradnl" b="1" dirty="0" err="1"/>
              <a:t>Timeline</a:t>
            </a:r>
            <a:endParaRPr lang="es-ES_tradnl" b="1" dirty="0"/>
          </a:p>
        </p:txBody>
      </p:sp>
      <p:graphicFrame>
        <p:nvGraphicFramePr>
          <p:cNvPr id="6" name="Table 5">
            <a:extLst>
              <a:ext uri="{FF2B5EF4-FFF2-40B4-BE49-F238E27FC236}">
                <a16:creationId xmlns:a16="http://schemas.microsoft.com/office/drawing/2014/main" id="{A06CE2C0-000C-984B-9A4D-4B47BFAA1682}"/>
              </a:ext>
            </a:extLst>
          </p:cNvPr>
          <p:cNvGraphicFramePr>
            <a:graphicFrameLocks noGrp="1"/>
          </p:cNvGraphicFramePr>
          <p:nvPr>
            <p:extLst>
              <p:ext uri="{D42A27DB-BD31-4B8C-83A1-F6EECF244321}">
                <p14:modId xmlns:p14="http://schemas.microsoft.com/office/powerpoint/2010/main" val="2340565284"/>
              </p:ext>
            </p:extLst>
          </p:nvPr>
        </p:nvGraphicFramePr>
        <p:xfrm>
          <a:off x="628650" y="1594624"/>
          <a:ext cx="8158511" cy="4884240"/>
        </p:xfrm>
        <a:graphic>
          <a:graphicData uri="http://schemas.openxmlformats.org/drawingml/2006/table">
            <a:tbl>
              <a:tblPr firstRow="1" firstCol="1" bandRow="1">
                <a:tableStyleId>{5C22544A-7EE6-4342-B048-85BDC9FD1C3A}</a:tableStyleId>
              </a:tblPr>
              <a:tblGrid>
                <a:gridCol w="2978227">
                  <a:extLst>
                    <a:ext uri="{9D8B030D-6E8A-4147-A177-3AD203B41FA5}">
                      <a16:colId xmlns:a16="http://schemas.microsoft.com/office/drawing/2014/main" val="2328844638"/>
                    </a:ext>
                  </a:extLst>
                </a:gridCol>
                <a:gridCol w="647100">
                  <a:extLst>
                    <a:ext uri="{9D8B030D-6E8A-4147-A177-3AD203B41FA5}">
                      <a16:colId xmlns:a16="http://schemas.microsoft.com/office/drawing/2014/main" val="4074088761"/>
                    </a:ext>
                  </a:extLst>
                </a:gridCol>
                <a:gridCol w="647971">
                  <a:extLst>
                    <a:ext uri="{9D8B030D-6E8A-4147-A177-3AD203B41FA5}">
                      <a16:colId xmlns:a16="http://schemas.microsoft.com/office/drawing/2014/main" val="3568421346"/>
                    </a:ext>
                  </a:extLst>
                </a:gridCol>
                <a:gridCol w="647100">
                  <a:extLst>
                    <a:ext uri="{9D8B030D-6E8A-4147-A177-3AD203B41FA5}">
                      <a16:colId xmlns:a16="http://schemas.microsoft.com/office/drawing/2014/main" val="1626550719"/>
                    </a:ext>
                  </a:extLst>
                </a:gridCol>
                <a:gridCol w="647971">
                  <a:extLst>
                    <a:ext uri="{9D8B030D-6E8A-4147-A177-3AD203B41FA5}">
                      <a16:colId xmlns:a16="http://schemas.microsoft.com/office/drawing/2014/main" val="553016900"/>
                    </a:ext>
                  </a:extLst>
                </a:gridCol>
                <a:gridCol w="647100">
                  <a:extLst>
                    <a:ext uri="{9D8B030D-6E8A-4147-A177-3AD203B41FA5}">
                      <a16:colId xmlns:a16="http://schemas.microsoft.com/office/drawing/2014/main" val="260616883"/>
                    </a:ext>
                  </a:extLst>
                </a:gridCol>
                <a:gridCol w="647971">
                  <a:extLst>
                    <a:ext uri="{9D8B030D-6E8A-4147-A177-3AD203B41FA5}">
                      <a16:colId xmlns:a16="http://schemas.microsoft.com/office/drawing/2014/main" val="1727613004"/>
                    </a:ext>
                  </a:extLst>
                </a:gridCol>
                <a:gridCol w="647100">
                  <a:extLst>
                    <a:ext uri="{9D8B030D-6E8A-4147-A177-3AD203B41FA5}">
                      <a16:colId xmlns:a16="http://schemas.microsoft.com/office/drawing/2014/main" val="3862484855"/>
                    </a:ext>
                  </a:extLst>
                </a:gridCol>
                <a:gridCol w="647971">
                  <a:extLst>
                    <a:ext uri="{9D8B030D-6E8A-4147-A177-3AD203B41FA5}">
                      <a16:colId xmlns:a16="http://schemas.microsoft.com/office/drawing/2014/main" val="74531970"/>
                    </a:ext>
                  </a:extLst>
                </a:gridCol>
              </a:tblGrid>
              <a:tr h="610530">
                <a:tc>
                  <a:txBody>
                    <a:bodyPr/>
                    <a:lstStyle/>
                    <a:p>
                      <a:pPr marL="0" marR="0">
                        <a:spcBef>
                          <a:spcPts val="0"/>
                        </a:spcBef>
                        <a:spcAft>
                          <a:spcPts val="0"/>
                        </a:spcAft>
                      </a:pPr>
                      <a:r>
                        <a:rPr lang="en-US" sz="1800" dirty="0">
                          <a:effectLst/>
                        </a:rPr>
                        <a:t>Project Task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effectLst/>
                        </a:rPr>
                        <a:t>Q4</a:t>
                      </a:r>
                    </a:p>
                    <a:p>
                      <a:pPr marL="0" marR="0">
                        <a:spcBef>
                          <a:spcPts val="0"/>
                        </a:spcBef>
                        <a:spcAft>
                          <a:spcPts val="0"/>
                        </a:spcAft>
                      </a:pPr>
                      <a:r>
                        <a:rPr lang="en-US" sz="1600" dirty="0">
                          <a:effectLst/>
                        </a:rPr>
                        <a:t>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Q1 2019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Q2</a:t>
                      </a:r>
                    </a:p>
                    <a:p>
                      <a:pPr marL="0" marR="0">
                        <a:spcBef>
                          <a:spcPts val="0"/>
                        </a:spcBef>
                        <a:spcAft>
                          <a:spcPts val="0"/>
                        </a:spcAft>
                      </a:pPr>
                      <a:r>
                        <a:rPr lang="en-US" sz="1600" dirty="0">
                          <a:effectLst/>
                        </a:rPr>
                        <a:t>2019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Q3</a:t>
                      </a:r>
                    </a:p>
                    <a:p>
                      <a:pPr marL="0" marR="0">
                        <a:spcBef>
                          <a:spcPts val="0"/>
                        </a:spcBef>
                        <a:spcAft>
                          <a:spcPts val="0"/>
                        </a:spcAft>
                      </a:pPr>
                      <a:r>
                        <a:rPr lang="en-US" sz="1600" dirty="0">
                          <a:effectLst/>
                        </a:rPr>
                        <a:t>2019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Q4</a:t>
                      </a:r>
                    </a:p>
                    <a:p>
                      <a:pPr marL="0" marR="0">
                        <a:spcBef>
                          <a:spcPts val="0"/>
                        </a:spcBef>
                        <a:spcAft>
                          <a:spcPts val="0"/>
                        </a:spcAft>
                      </a:pPr>
                      <a:r>
                        <a:rPr lang="en-US" sz="1600" dirty="0">
                          <a:effectLst/>
                        </a:rPr>
                        <a:t>2019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Q1 2019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Q2</a:t>
                      </a:r>
                    </a:p>
                    <a:p>
                      <a:pPr marL="0" marR="0">
                        <a:spcBef>
                          <a:spcPts val="0"/>
                        </a:spcBef>
                        <a:spcAft>
                          <a:spcPts val="0"/>
                        </a:spcAft>
                      </a:pPr>
                      <a:r>
                        <a:rPr lang="en-US" sz="1600" dirty="0">
                          <a:effectLst/>
                        </a:rPr>
                        <a:t>2020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Q3</a:t>
                      </a:r>
                    </a:p>
                    <a:p>
                      <a:pPr marL="0" marR="0">
                        <a:spcBef>
                          <a:spcPts val="0"/>
                        </a:spcBef>
                        <a:spcAft>
                          <a:spcPts val="0"/>
                        </a:spcAft>
                      </a:pPr>
                      <a:r>
                        <a:rPr lang="en-US" sz="1600" dirty="0">
                          <a:effectLst/>
                        </a:rPr>
                        <a:t>2020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5279540"/>
                  </a:ext>
                </a:extLst>
              </a:tr>
              <a:tr h="610530">
                <a:tc>
                  <a:txBody>
                    <a:bodyPr/>
                    <a:lstStyle/>
                    <a:p>
                      <a:pPr marL="0" marR="0">
                        <a:spcBef>
                          <a:spcPts val="0"/>
                        </a:spcBef>
                        <a:spcAft>
                          <a:spcPts val="0"/>
                        </a:spcAft>
                      </a:pPr>
                      <a:r>
                        <a:rPr lang="en-US" sz="1800" dirty="0">
                          <a:effectLst/>
                        </a:rPr>
                        <a:t>Obj. 1.  GIS analysis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solidFill>
                            <a:srgbClr val="00B050"/>
                          </a:solidFill>
                          <a:effectLst/>
                        </a:rPr>
                        <a:t>x</a:t>
                      </a:r>
                      <a:endParaRPr lang="en-US" sz="2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spcBef>
                          <a:spcPts val="0"/>
                        </a:spcBef>
                        <a:spcAft>
                          <a:spcPts val="0"/>
                        </a:spcAft>
                      </a:pPr>
                      <a:r>
                        <a:rPr lang="en-US" sz="2800" dirty="0">
                          <a:solidFill>
                            <a:srgbClr val="00B050"/>
                          </a:solidFill>
                          <a:effectLst/>
                        </a:rPr>
                        <a:t>x</a:t>
                      </a:r>
                      <a:endParaRPr lang="en-US" sz="2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spcBef>
                          <a:spcPts val="0"/>
                        </a:spcBef>
                        <a:spcAft>
                          <a:spcPts val="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7137039"/>
                  </a:ext>
                </a:extLst>
              </a:tr>
              <a:tr h="610530">
                <a:tc>
                  <a:txBody>
                    <a:bodyPr/>
                    <a:lstStyle/>
                    <a:p>
                      <a:pPr marL="0" marR="0">
                        <a:spcBef>
                          <a:spcPts val="0"/>
                        </a:spcBef>
                        <a:spcAft>
                          <a:spcPts val="0"/>
                        </a:spcAft>
                      </a:pPr>
                      <a:r>
                        <a:rPr lang="en-US" sz="1800">
                          <a:effectLst/>
                        </a:rPr>
                        <a:t>Obj. 2.  Engage partners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solidFill>
                            <a:srgbClr val="00B050"/>
                          </a:solidFill>
                          <a:effectLst/>
                        </a:rPr>
                        <a:t> </a:t>
                      </a:r>
                      <a:endParaRPr lang="en-US" sz="28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spcBef>
                          <a:spcPts val="0"/>
                        </a:spcBef>
                        <a:spcAft>
                          <a:spcPts val="0"/>
                        </a:spcAft>
                      </a:pPr>
                      <a:r>
                        <a:rPr lang="en-US" sz="2800" dirty="0">
                          <a:solidFill>
                            <a:srgbClr val="00B050"/>
                          </a:solidFill>
                          <a:effectLst/>
                        </a:rPr>
                        <a:t> </a:t>
                      </a:r>
                      <a:endParaRPr lang="en-US" sz="2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spcBef>
                          <a:spcPts val="0"/>
                        </a:spcBef>
                        <a:spcAft>
                          <a:spcPts val="0"/>
                        </a:spcAft>
                      </a:pPr>
                      <a:r>
                        <a:rPr lang="en-US" sz="2800">
                          <a:effectLst/>
                        </a:rPr>
                        <a:t>x</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x</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6074265"/>
                  </a:ext>
                </a:extLst>
              </a:tr>
              <a:tr h="610530">
                <a:tc>
                  <a:txBody>
                    <a:bodyPr/>
                    <a:lstStyle/>
                    <a:p>
                      <a:pPr marL="0" marR="0">
                        <a:spcBef>
                          <a:spcPts val="0"/>
                        </a:spcBef>
                        <a:spcAft>
                          <a:spcPts val="0"/>
                        </a:spcAft>
                      </a:pPr>
                      <a:r>
                        <a:rPr lang="en-US" sz="1800" dirty="0">
                          <a:effectLst/>
                        </a:rPr>
                        <a:t>Obj. 3.  Engage stakeholders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solidFill>
                            <a:srgbClr val="00B050"/>
                          </a:solidFill>
                          <a:effectLst/>
                        </a:rPr>
                        <a:t> </a:t>
                      </a:r>
                      <a:endParaRPr lang="en-US" sz="28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spcBef>
                          <a:spcPts val="0"/>
                        </a:spcBef>
                        <a:spcAft>
                          <a:spcPts val="0"/>
                        </a:spcAft>
                      </a:pPr>
                      <a:r>
                        <a:rPr lang="en-US" sz="2800" dirty="0">
                          <a:solidFill>
                            <a:srgbClr val="00B050"/>
                          </a:solidFill>
                          <a:effectLst/>
                        </a:rPr>
                        <a:t> </a:t>
                      </a:r>
                      <a:endParaRPr lang="en-US" sz="2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x</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39344"/>
                  </a:ext>
                </a:extLst>
              </a:tr>
              <a:tr h="610530">
                <a:tc>
                  <a:txBody>
                    <a:bodyPr/>
                    <a:lstStyle/>
                    <a:p>
                      <a:pPr marL="0" marR="0">
                        <a:spcBef>
                          <a:spcPts val="0"/>
                        </a:spcBef>
                        <a:spcAft>
                          <a:spcPts val="0"/>
                        </a:spcAft>
                      </a:pPr>
                      <a:r>
                        <a:rPr lang="en-US" sz="1800" dirty="0">
                          <a:effectLst/>
                        </a:rPr>
                        <a:t>Obj. 4.  Site Visits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solidFill>
                            <a:srgbClr val="00B050"/>
                          </a:solidFill>
                          <a:effectLst/>
                        </a:rPr>
                        <a:t> </a:t>
                      </a:r>
                      <a:endParaRPr lang="en-US" sz="28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spcBef>
                          <a:spcPts val="0"/>
                        </a:spcBef>
                        <a:spcAft>
                          <a:spcPts val="0"/>
                        </a:spcAft>
                      </a:pPr>
                      <a:r>
                        <a:rPr lang="en-US" sz="2800" dirty="0">
                          <a:solidFill>
                            <a:srgbClr val="00B050"/>
                          </a:solidFill>
                          <a:effectLst/>
                        </a:rPr>
                        <a:t> </a:t>
                      </a:r>
                      <a:endParaRPr lang="en-US" sz="2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rPr>
                        <a:t>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x</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4203826"/>
                  </a:ext>
                </a:extLst>
              </a:tr>
              <a:tr h="610530">
                <a:tc>
                  <a:txBody>
                    <a:bodyPr/>
                    <a:lstStyle/>
                    <a:p>
                      <a:pPr marL="0" marR="0">
                        <a:spcBef>
                          <a:spcPts val="0"/>
                        </a:spcBef>
                        <a:spcAft>
                          <a:spcPts val="0"/>
                        </a:spcAft>
                      </a:pPr>
                      <a:r>
                        <a:rPr lang="en-US" sz="1800" dirty="0">
                          <a:effectLst/>
                        </a:rPr>
                        <a:t>Obj. 5.  Outreach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solidFill>
                            <a:srgbClr val="00B050"/>
                          </a:solidFill>
                          <a:effectLst/>
                        </a:rPr>
                        <a:t> </a:t>
                      </a:r>
                      <a:endParaRPr lang="en-US" sz="28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spcBef>
                          <a:spcPts val="0"/>
                        </a:spcBef>
                        <a:spcAft>
                          <a:spcPts val="0"/>
                        </a:spcAft>
                      </a:pPr>
                      <a:r>
                        <a:rPr lang="en-US" sz="2800" dirty="0">
                          <a:solidFill>
                            <a:srgbClr val="00B050"/>
                          </a:solidFill>
                          <a:effectLst/>
                        </a:rPr>
                        <a:t>x</a:t>
                      </a:r>
                      <a:endParaRPr lang="en-US" sz="2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spcBef>
                          <a:spcPts val="0"/>
                        </a:spcBef>
                        <a:spcAft>
                          <a:spcPts val="0"/>
                        </a:spcAft>
                      </a:pPr>
                      <a:r>
                        <a:rPr lang="en-US" sz="2800">
                          <a:effectLst/>
                        </a:rPr>
                        <a:t>x</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x</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x</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x</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rPr>
                        <a:t>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x</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5746676"/>
                  </a:ext>
                </a:extLst>
              </a:tr>
              <a:tr h="610530">
                <a:tc>
                  <a:txBody>
                    <a:bodyPr/>
                    <a:lstStyle/>
                    <a:p>
                      <a:pPr marL="0" marR="0">
                        <a:spcBef>
                          <a:spcPts val="0"/>
                        </a:spcBef>
                        <a:spcAft>
                          <a:spcPts val="0"/>
                        </a:spcAft>
                      </a:pPr>
                      <a:r>
                        <a:rPr lang="en-US" sz="1800">
                          <a:effectLst/>
                        </a:rPr>
                        <a:t>Obj. 6.  Regulatory guidance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solidFill>
                            <a:srgbClr val="00B050"/>
                          </a:solidFill>
                          <a:effectLst/>
                        </a:rPr>
                        <a:t> </a:t>
                      </a:r>
                      <a:endParaRPr lang="en-US" sz="2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spcBef>
                          <a:spcPts val="0"/>
                        </a:spcBef>
                        <a:spcAft>
                          <a:spcPts val="0"/>
                        </a:spcAft>
                      </a:pPr>
                      <a:r>
                        <a:rPr lang="en-US" sz="2800" dirty="0">
                          <a:solidFill>
                            <a:srgbClr val="00B050"/>
                          </a:solidFill>
                          <a:effectLst/>
                        </a:rPr>
                        <a:t> </a:t>
                      </a:r>
                      <a:endParaRPr lang="en-US" sz="2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x</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x</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rPr>
                        <a:t>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3551189"/>
                  </a:ext>
                </a:extLst>
              </a:tr>
              <a:tr h="610530">
                <a:tc>
                  <a:txBody>
                    <a:bodyPr/>
                    <a:lstStyle/>
                    <a:p>
                      <a:pPr marL="0" marR="0">
                        <a:spcBef>
                          <a:spcPts val="0"/>
                        </a:spcBef>
                        <a:spcAft>
                          <a:spcPts val="0"/>
                        </a:spcAft>
                      </a:pPr>
                      <a:r>
                        <a:rPr lang="en-US" sz="1800" dirty="0">
                          <a:effectLst/>
                        </a:rPr>
                        <a:t>Obj. 7.  Restoration 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solidFill>
                            <a:srgbClr val="00B050"/>
                          </a:solidFill>
                          <a:effectLst/>
                        </a:rPr>
                        <a:t> </a:t>
                      </a:r>
                      <a:endParaRPr lang="en-US" sz="2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spcBef>
                          <a:spcPts val="0"/>
                        </a:spcBef>
                        <a:spcAft>
                          <a:spcPts val="0"/>
                        </a:spcAft>
                      </a:pPr>
                      <a:r>
                        <a:rPr lang="en-US" sz="2800" dirty="0">
                          <a:solidFill>
                            <a:srgbClr val="00B050"/>
                          </a:solidFill>
                          <a:effectLst/>
                        </a:rPr>
                        <a:t> </a:t>
                      </a:r>
                      <a:endParaRPr lang="en-US" sz="2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x</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x</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rPr>
                        <a:t>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5673083"/>
                  </a:ext>
                </a:extLst>
              </a:tr>
            </a:tbl>
          </a:graphicData>
        </a:graphic>
      </p:graphicFrame>
      <p:sp>
        <p:nvSpPr>
          <p:cNvPr id="7" name="Rectangle 2">
            <a:extLst>
              <a:ext uri="{FF2B5EF4-FFF2-40B4-BE49-F238E27FC236}">
                <a16:creationId xmlns:a16="http://schemas.microsoft.com/office/drawing/2014/main" id="{77995A4F-5DEE-CC44-A488-4957F4316CB9}"/>
              </a:ext>
            </a:extLst>
          </p:cNvPr>
          <p:cNvSpPr>
            <a:spLocks noChangeArrowheads="1"/>
          </p:cNvSpPr>
          <p:nvPr/>
        </p:nvSpPr>
        <p:spPr bwMode="auto">
          <a:xfrm>
            <a:off x="1600200" y="2513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Tree>
    <p:extLst>
      <p:ext uri="{BB962C8B-B14F-4D97-AF65-F5344CB8AC3E}">
        <p14:creationId xmlns:p14="http://schemas.microsoft.com/office/powerpoint/2010/main" val="1021644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ECBA55-F708-3448-BE08-AD97B2973F34}"/>
              </a:ext>
            </a:extLst>
          </p:cNvPr>
          <p:cNvSpPr/>
          <p:nvPr/>
        </p:nvSpPr>
        <p:spPr>
          <a:xfrm>
            <a:off x="390293" y="218527"/>
            <a:ext cx="8285356" cy="5693866"/>
          </a:xfrm>
          <a:prstGeom prst="rect">
            <a:avLst/>
          </a:prstGeom>
        </p:spPr>
        <p:txBody>
          <a:bodyPr wrap="square">
            <a:spAutoFit/>
          </a:bodyPr>
          <a:lstStyle/>
          <a:p>
            <a:r>
              <a:rPr lang="en-US" sz="2000" b="1" u="sng"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Instructions: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solidFill>
                <a:srgbClr val="212121"/>
              </a:solidFill>
              <a:latin typeface="Calibri" panose="020F0502020204030204" pitchFamily="34"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2"/>
            </a:pPr>
            <a:r>
              <a:rPr lang="en-US" sz="2000" b="1"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Identify the purpose, project potential, target species, area size (if known) and label </a:t>
            </a:r>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each area accordingly using the following keys:</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2"/>
            </a:pPr>
            <a:endParaRPr lang="en-US" sz="2000" u="sng"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endParaRPr>
          </a:p>
          <a:p>
            <a:pPr lvl="2"/>
            <a:r>
              <a:rPr lang="en-US" sz="2000" u="sng"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Purpose</a:t>
            </a:r>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(choose one):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90563" lvl="1" indent="-119063">
              <a:tabLst>
                <a:tab pos="679450" algn="l"/>
              </a:tabLst>
            </a:pPr>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HR = habitat restoration (e.g. </a:t>
            </a:r>
            <a:r>
              <a:rPr lang="en-US" sz="2000" i="1"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areas where harvest does/will not occur</a:t>
            </a:r>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90563" lvl="1" indent="-119063">
              <a:tabLst>
                <a:tab pos="679450" algn="l"/>
              </a:tabLst>
            </a:pPr>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FSE = fisheries stock enhancement (e.g. </a:t>
            </a:r>
            <a:r>
              <a:rPr lang="en-US" sz="2000" i="1"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recreational shellfishing</a:t>
            </a:r>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90563" lvl="1" indent="-119063">
              <a:tabLst>
                <a:tab pos="679450" algn="l"/>
              </a:tabLst>
            </a:pPr>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AQ = aquaculture bed management (e.g. </a:t>
            </a:r>
            <a:r>
              <a:rPr lang="en-US" sz="2000" i="1"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public oyster beds</a:t>
            </a:r>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90563" lvl="1" indent="-119063">
              <a:tabLst>
                <a:tab pos="679450" algn="l"/>
              </a:tabLst>
            </a:pPr>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B = bioextraction (e.g. </a:t>
            </a:r>
            <a:r>
              <a:rPr lang="en-US" sz="2000" i="1"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nutrient removal</a:t>
            </a:r>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90563" lvl="1" indent="-119063">
              <a:tabLst>
                <a:tab pos="679450" algn="l"/>
              </a:tabLst>
            </a:pPr>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SEC = shoreline erosion control (e.g. </a:t>
            </a:r>
            <a:r>
              <a:rPr lang="en-US" sz="2000" i="1"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living shorelines</a:t>
            </a:r>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1" indent="344488"/>
            <a:r>
              <a:rPr lang="en-US" sz="2000" u="sng"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Project Potential</a:t>
            </a:r>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(choose one):</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lvl="1" indent="344488"/>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 high priority</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lvl="1" indent="344488"/>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 avoid, conflict exists or unsuitable environment </a:t>
            </a:r>
            <a:r>
              <a:rPr lang="en-US" sz="2000" i="1"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aquaculture</a:t>
            </a:r>
            <a:endParaRPr lang="en-US" sz="2000" i="1" dirty="0">
              <a:latin typeface="Calibri" panose="020F0502020204030204" pitchFamily="34" charset="0"/>
              <a:ea typeface="Times New Roman" panose="02020603050405020304" pitchFamily="18" charset="0"/>
              <a:cs typeface="Times New Roman" panose="02020603050405020304" pitchFamily="18" charset="0"/>
            </a:endParaRPr>
          </a:p>
          <a:p>
            <a:pPr lvl="1" indent="344488"/>
            <a:r>
              <a:rPr lang="en-US" sz="20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 may have potential</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lvl="1" indent="344488"/>
            <a:endParaRPr lang="en-US" sz="2000" i="1"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7067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1698</TotalTime>
  <Words>655</Words>
  <Application>Microsoft Office PowerPoint</Application>
  <PresentationFormat>On-screen Show (4:3)</PresentationFormat>
  <Paragraphs>190</Paragraphs>
  <Slides>19</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Shellfish Restoration Planning in Connecticut  Shellfish Gathering Update 1/10/2020 </vt:lpstr>
      <vt:lpstr>Background and context</vt:lpstr>
      <vt:lpstr>The problem</vt:lpstr>
      <vt:lpstr>What is “shellfish restoration”</vt:lpstr>
      <vt:lpstr>Goals and Objectives</vt:lpstr>
      <vt:lpstr>Outcomes:</vt:lpstr>
      <vt:lpstr>Who’s involved?</vt:lpstr>
      <vt:lpstr>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Getchis, Tessa</dc:creator>
  <cp:lastModifiedBy>Kristin DeRosia-Banick</cp:lastModifiedBy>
  <cp:revision>26</cp:revision>
  <dcterms:created xsi:type="dcterms:W3CDTF">2019-01-24T14:58:27Z</dcterms:created>
  <dcterms:modified xsi:type="dcterms:W3CDTF">2020-01-11T14:33:56Z</dcterms:modified>
</cp:coreProperties>
</file>