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5" r:id="rId6"/>
    <p:sldId id="264" r:id="rId7"/>
    <p:sldId id="261" r:id="rId8"/>
    <p:sldId id="266" r:id="rId9"/>
    <p:sldId id="260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62" r:id="rId18"/>
    <p:sldId id="263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92" d="100"/>
          <a:sy n="92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g"/><Relationship Id="rId1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895B3-C449-4B8E-A647-94C8CE09383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31732D-7B67-4B1B-A635-41ADE8F7DCFB}">
      <dgm:prSet phldrT="[Text]"/>
      <dgm:spPr/>
      <dgm:t>
        <a:bodyPr/>
        <a:lstStyle/>
        <a:p>
          <a:r>
            <a:rPr lang="en-US" dirty="0"/>
            <a:t>CA Monthly Samples</a:t>
          </a:r>
        </a:p>
      </dgm:t>
    </dgm:pt>
    <dgm:pt modelId="{0061175E-0E82-4455-913A-89F6039811F4}" type="parTrans" cxnId="{F2ECFB9D-ABF6-491C-9D2B-9CE971A81E62}">
      <dgm:prSet/>
      <dgm:spPr/>
      <dgm:t>
        <a:bodyPr/>
        <a:lstStyle/>
        <a:p>
          <a:endParaRPr lang="en-US"/>
        </a:p>
      </dgm:t>
    </dgm:pt>
    <dgm:pt modelId="{914FD0B8-644D-48C6-A986-A64B02FCA8CB}" type="sibTrans" cxnId="{F2ECFB9D-ABF6-491C-9D2B-9CE971A81E62}">
      <dgm:prSet/>
      <dgm:spPr/>
      <dgm:t>
        <a:bodyPr/>
        <a:lstStyle/>
        <a:p>
          <a:endParaRPr lang="en-US"/>
        </a:p>
      </dgm:t>
    </dgm:pt>
    <dgm:pt modelId="{EC7C08D4-0DEC-4044-9A30-AB7BB327A96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Once per month </a:t>
          </a:r>
          <a:r>
            <a:rPr lang="en-US" b="1" dirty="0">
              <a:solidFill>
                <a:schemeClr val="tx1"/>
              </a:solidFill>
            </a:rPr>
            <a:t>OPEN</a:t>
          </a:r>
          <a:r>
            <a:rPr lang="en-US" dirty="0">
              <a:solidFill>
                <a:schemeClr val="tx1"/>
              </a:solidFill>
            </a:rPr>
            <a:t> status (12 total) at </a:t>
          </a:r>
          <a:r>
            <a:rPr lang="en-US" b="1" dirty="0">
              <a:solidFill>
                <a:schemeClr val="tx1"/>
              </a:solidFill>
            </a:rPr>
            <a:t>each</a:t>
          </a:r>
          <a:r>
            <a:rPr lang="en-US" dirty="0">
              <a:solidFill>
                <a:schemeClr val="tx1"/>
              </a:solidFill>
            </a:rPr>
            <a:t> station</a:t>
          </a:r>
          <a:endParaRPr lang="en-US" dirty="0"/>
        </a:p>
      </dgm:t>
    </dgm:pt>
    <dgm:pt modelId="{AA51272E-0769-4A11-9F75-5FEBE3552EE4}" type="parTrans" cxnId="{19FA5DFD-06DA-48BF-BAC2-B75597747DFE}">
      <dgm:prSet/>
      <dgm:spPr/>
      <dgm:t>
        <a:bodyPr/>
        <a:lstStyle/>
        <a:p>
          <a:endParaRPr lang="en-US"/>
        </a:p>
      </dgm:t>
    </dgm:pt>
    <dgm:pt modelId="{A3AD677F-C832-4B03-88F7-B8432B4008F0}" type="sibTrans" cxnId="{19FA5DFD-06DA-48BF-BAC2-B75597747DFE}">
      <dgm:prSet/>
      <dgm:spPr/>
      <dgm:t>
        <a:bodyPr/>
        <a:lstStyle/>
        <a:p>
          <a:endParaRPr lang="en-US"/>
        </a:p>
      </dgm:t>
    </dgm:pt>
    <dgm:pt modelId="{5B0D4A54-4039-4002-BB32-3F7D804DAD3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If sample can not be collected in a month, an additional OPEN sample </a:t>
          </a:r>
          <a:r>
            <a:rPr lang="en-US" b="1" i="1" dirty="0">
              <a:solidFill>
                <a:schemeClr val="tx1"/>
              </a:solidFill>
            </a:rPr>
            <a:t>must</a:t>
          </a:r>
          <a:r>
            <a:rPr lang="en-US" dirty="0">
              <a:solidFill>
                <a:schemeClr val="tx1"/>
              </a:solidFill>
            </a:rPr>
            <a:t> be collected the following month</a:t>
          </a:r>
          <a:endParaRPr lang="en-US" dirty="0"/>
        </a:p>
      </dgm:t>
    </dgm:pt>
    <dgm:pt modelId="{87790389-B05D-4BD7-8B17-A5D98B9D4DC9}" type="parTrans" cxnId="{AE8DAA81-BC9A-470D-9CF9-9505D4737532}">
      <dgm:prSet/>
      <dgm:spPr/>
      <dgm:t>
        <a:bodyPr/>
        <a:lstStyle/>
        <a:p>
          <a:endParaRPr lang="en-US"/>
        </a:p>
      </dgm:t>
    </dgm:pt>
    <dgm:pt modelId="{23D913F4-F171-4CEC-B351-88C9DB8C4438}" type="sibTrans" cxnId="{AE8DAA81-BC9A-470D-9CF9-9505D4737532}">
      <dgm:prSet/>
      <dgm:spPr/>
      <dgm:t>
        <a:bodyPr/>
        <a:lstStyle/>
        <a:p>
          <a:endParaRPr lang="en-US"/>
        </a:p>
      </dgm:t>
    </dgm:pt>
    <dgm:pt modelId="{90F726E5-16C2-479B-A4D2-FAE97D94DA3F}">
      <dgm:prSet phldrT="[Text]"/>
      <dgm:spPr/>
      <dgm:t>
        <a:bodyPr/>
        <a:lstStyle/>
        <a:p>
          <a:r>
            <a:rPr lang="en-US" dirty="0"/>
            <a:t>APC Samples</a:t>
          </a:r>
        </a:p>
      </dgm:t>
    </dgm:pt>
    <dgm:pt modelId="{AEC5333C-9BDC-4B20-A74C-5B6024E04ED0}" type="parTrans" cxnId="{D3BBC591-31AA-46D3-A78E-98675DCE726C}">
      <dgm:prSet/>
      <dgm:spPr/>
      <dgm:t>
        <a:bodyPr/>
        <a:lstStyle/>
        <a:p>
          <a:endParaRPr lang="en-US"/>
        </a:p>
      </dgm:t>
    </dgm:pt>
    <dgm:pt modelId="{2D3483B7-BC15-4B69-B300-901908B82AAB}" type="sibTrans" cxnId="{D3BBC591-31AA-46D3-A78E-98675DCE726C}">
      <dgm:prSet/>
      <dgm:spPr/>
      <dgm:t>
        <a:bodyPr/>
        <a:lstStyle/>
        <a:p>
          <a:endParaRPr lang="en-US"/>
        </a:p>
      </dgm:t>
    </dgm:pt>
    <dgm:pt modelId="{653BC857-855D-4D58-A322-FEDC41BB917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Collected 0-4 days following</a:t>
          </a:r>
          <a:r>
            <a:rPr lang="en-US" b="1" dirty="0">
              <a:solidFill>
                <a:schemeClr val="tx1"/>
              </a:solidFill>
            </a:rPr>
            <a:t> ≥0.5”</a:t>
          </a:r>
          <a:r>
            <a:rPr lang="en-US" dirty="0">
              <a:solidFill>
                <a:schemeClr val="tx1"/>
              </a:solidFill>
            </a:rPr>
            <a:t> rainfalls </a:t>
          </a:r>
        </a:p>
      </dgm:t>
    </dgm:pt>
    <dgm:pt modelId="{220149E7-2BBC-4F0A-8ED9-576B2390A61E}" type="parTrans" cxnId="{7237CACB-FFE0-4DD4-A84C-85BEDB00CB3A}">
      <dgm:prSet/>
      <dgm:spPr/>
      <dgm:t>
        <a:bodyPr/>
        <a:lstStyle/>
        <a:p>
          <a:endParaRPr lang="en-US"/>
        </a:p>
      </dgm:t>
    </dgm:pt>
    <dgm:pt modelId="{EC1A6DA5-7DB0-4CC5-9FB5-5E3A495E8410}" type="sibTrans" cxnId="{7237CACB-FFE0-4DD4-A84C-85BEDB00CB3A}">
      <dgm:prSet/>
      <dgm:spPr/>
      <dgm:t>
        <a:bodyPr/>
        <a:lstStyle/>
        <a:p>
          <a:endParaRPr lang="en-US"/>
        </a:p>
      </dgm:t>
    </dgm:pt>
    <dgm:pt modelId="{3352FE2F-C4C5-4366-80B4-D59A2DE5D655}">
      <dgm:prSet phldrT="[Text]"/>
      <dgm:spPr/>
      <dgm:t>
        <a:bodyPr/>
        <a:lstStyle/>
        <a:p>
          <a:r>
            <a:rPr lang="en-US" dirty="0"/>
            <a:t>Re-Opening Samples</a:t>
          </a:r>
        </a:p>
      </dgm:t>
    </dgm:pt>
    <dgm:pt modelId="{85E9C471-43D4-42C7-9E07-869A46216D1E}" type="parTrans" cxnId="{3F226D3B-066D-4EF8-B6A1-A9417C450D6D}">
      <dgm:prSet/>
      <dgm:spPr/>
      <dgm:t>
        <a:bodyPr/>
        <a:lstStyle/>
        <a:p>
          <a:endParaRPr lang="en-US"/>
        </a:p>
      </dgm:t>
    </dgm:pt>
    <dgm:pt modelId="{D0CC744D-632A-4382-9414-0B6BF78B0B29}" type="sibTrans" cxnId="{3F226D3B-066D-4EF8-B6A1-A9417C450D6D}">
      <dgm:prSet/>
      <dgm:spPr/>
      <dgm:t>
        <a:bodyPr/>
        <a:lstStyle/>
        <a:p>
          <a:endParaRPr lang="en-US"/>
        </a:p>
      </dgm:t>
    </dgm:pt>
    <dgm:pt modelId="{9F143B6B-D8DE-4CC8-8E5B-0A632018FA8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Required for re-opening </a:t>
          </a:r>
          <a:r>
            <a:rPr lang="en-US" i="1" dirty="0">
              <a:solidFill>
                <a:schemeClr val="tx1"/>
              </a:solidFill>
            </a:rPr>
            <a:t>prior to day 15</a:t>
          </a:r>
          <a:endParaRPr lang="en-US" dirty="0">
            <a:solidFill>
              <a:schemeClr val="tx1"/>
            </a:solidFill>
          </a:endParaRPr>
        </a:p>
      </dgm:t>
    </dgm:pt>
    <dgm:pt modelId="{A0B5BBF5-C118-417D-A5FC-F98ADFB25A93}" type="parTrans" cxnId="{21B73044-EAA7-4200-B8D1-77F611B8DC70}">
      <dgm:prSet/>
      <dgm:spPr/>
      <dgm:t>
        <a:bodyPr/>
        <a:lstStyle/>
        <a:p>
          <a:endParaRPr lang="en-US"/>
        </a:p>
      </dgm:t>
    </dgm:pt>
    <dgm:pt modelId="{F253C143-7C42-4942-86DF-6EAE420B6B69}" type="sibTrans" cxnId="{21B73044-EAA7-4200-B8D1-77F611B8DC70}">
      <dgm:prSet/>
      <dgm:spPr/>
      <dgm:t>
        <a:bodyPr/>
        <a:lstStyle/>
        <a:p>
          <a:endParaRPr lang="en-US"/>
        </a:p>
      </dgm:t>
    </dgm:pt>
    <dgm:pt modelId="{CDBCB864-3298-4D6B-8B89-CBE7F9790895}">
      <dgm:prSet phldrT="[Text]"/>
      <dgm:spPr/>
      <dgm:t>
        <a:bodyPr/>
        <a:lstStyle/>
        <a:p>
          <a:endParaRPr lang="en-US" dirty="0"/>
        </a:p>
      </dgm:t>
    </dgm:pt>
    <dgm:pt modelId="{923DF543-59B7-4EF9-BB39-C872DF874751}" type="parTrans" cxnId="{D69C4445-877C-4337-B803-1C11970486A2}">
      <dgm:prSet/>
      <dgm:spPr/>
      <dgm:t>
        <a:bodyPr/>
        <a:lstStyle/>
        <a:p>
          <a:endParaRPr lang="en-US"/>
        </a:p>
      </dgm:t>
    </dgm:pt>
    <dgm:pt modelId="{2B821213-77D6-41EB-98DB-B88E0C7960CB}" type="sibTrans" cxnId="{D69C4445-877C-4337-B803-1C11970486A2}">
      <dgm:prSet/>
      <dgm:spPr/>
      <dgm:t>
        <a:bodyPr/>
        <a:lstStyle/>
        <a:p>
          <a:endParaRPr lang="en-US"/>
        </a:p>
      </dgm:t>
    </dgm:pt>
    <dgm:pt modelId="{9B57B2AB-7362-4F95-B52E-CAE630E0D491}">
      <dgm:prSet phldrT="[Text]"/>
      <dgm:spPr/>
      <dgm:t>
        <a:bodyPr/>
        <a:lstStyle/>
        <a:p>
          <a:endParaRPr lang="en-US" dirty="0"/>
        </a:p>
      </dgm:t>
    </dgm:pt>
    <dgm:pt modelId="{FF2E25FB-265D-4B39-B9D5-D37D6BE98948}" type="parTrans" cxnId="{07A9DED4-58FC-4BB9-A177-819CB2EA8F12}">
      <dgm:prSet/>
      <dgm:spPr/>
      <dgm:t>
        <a:bodyPr/>
        <a:lstStyle/>
        <a:p>
          <a:endParaRPr lang="en-US"/>
        </a:p>
      </dgm:t>
    </dgm:pt>
    <dgm:pt modelId="{A621A3DB-F6B6-4E3D-B96B-CD9CA942000D}" type="sibTrans" cxnId="{07A9DED4-58FC-4BB9-A177-819CB2EA8F12}">
      <dgm:prSet/>
      <dgm:spPr/>
      <dgm:t>
        <a:bodyPr/>
        <a:lstStyle/>
        <a:p>
          <a:endParaRPr lang="en-US"/>
        </a:p>
      </dgm:t>
    </dgm:pt>
    <dgm:pt modelId="{13881C75-7BC5-45B6-87D6-73C4FCD7F84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 per Year </a:t>
          </a:r>
          <a:r>
            <a:rPr lang="en-US" i="1" dirty="0">
              <a:solidFill>
                <a:schemeClr val="tx1"/>
              </a:solidFill>
            </a:rPr>
            <a:t>required at </a:t>
          </a:r>
          <a:r>
            <a:rPr lang="en-US" b="1" i="1" dirty="0">
              <a:solidFill>
                <a:schemeClr val="tx1"/>
              </a:solidFill>
            </a:rPr>
            <a:t>each</a:t>
          </a:r>
          <a:r>
            <a:rPr lang="en-US" i="1" dirty="0">
              <a:solidFill>
                <a:schemeClr val="tx1"/>
              </a:solidFill>
            </a:rPr>
            <a:t> station.</a:t>
          </a:r>
          <a:r>
            <a:rPr lang="en-US" dirty="0">
              <a:solidFill>
                <a:schemeClr val="tx1"/>
              </a:solidFill>
            </a:rPr>
            <a:t> There </a:t>
          </a:r>
          <a:r>
            <a:rPr lang="en-US" b="1" dirty="0">
              <a:solidFill>
                <a:schemeClr val="tx1"/>
              </a:solidFill>
            </a:rPr>
            <a:t>must</a:t>
          </a:r>
          <a:r>
            <a:rPr lang="en-US" dirty="0">
              <a:solidFill>
                <a:schemeClr val="tx1"/>
              </a:solidFill>
            </a:rPr>
            <a:t> be 15 APC samples in a 3-year period</a:t>
          </a:r>
        </a:p>
      </dgm:t>
    </dgm:pt>
    <dgm:pt modelId="{619C2DC7-F888-4E87-AB43-1FAFEA816D1C}" type="parTrans" cxnId="{589BF076-F298-4EFB-9A84-DA48361E3F49}">
      <dgm:prSet/>
      <dgm:spPr/>
      <dgm:t>
        <a:bodyPr/>
        <a:lstStyle/>
        <a:p>
          <a:endParaRPr lang="en-US"/>
        </a:p>
      </dgm:t>
    </dgm:pt>
    <dgm:pt modelId="{6D9FC0DB-084A-463A-BB3F-3F2211DAF42C}" type="sibTrans" cxnId="{589BF076-F298-4EFB-9A84-DA48361E3F49}">
      <dgm:prSet/>
      <dgm:spPr/>
      <dgm:t>
        <a:bodyPr/>
        <a:lstStyle/>
        <a:p>
          <a:endParaRPr lang="en-US"/>
        </a:p>
      </dgm:t>
    </dgm:pt>
    <dgm:pt modelId="{E2F4CABD-5953-443C-90AA-E55AABA49CF7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Shellfish tissue samples required to verify 7 day closure</a:t>
          </a:r>
        </a:p>
      </dgm:t>
    </dgm:pt>
    <dgm:pt modelId="{BDD0E92B-F51A-4B5D-9CA4-BE5BF33D0A34}" type="parTrans" cxnId="{51819AB3-F5E4-4243-AFE3-1F70B409059B}">
      <dgm:prSet/>
      <dgm:spPr/>
      <dgm:t>
        <a:bodyPr/>
        <a:lstStyle/>
        <a:p>
          <a:endParaRPr lang="en-US"/>
        </a:p>
      </dgm:t>
    </dgm:pt>
    <dgm:pt modelId="{ED1846F0-E5E0-4180-BCBE-DF8FFDB08E5F}" type="sibTrans" cxnId="{51819AB3-F5E4-4243-AFE3-1F70B409059B}">
      <dgm:prSet/>
      <dgm:spPr/>
      <dgm:t>
        <a:bodyPr/>
        <a:lstStyle/>
        <a:p>
          <a:endParaRPr lang="en-US"/>
        </a:p>
      </dgm:t>
    </dgm:pt>
    <dgm:pt modelId="{DBB1C015-889D-4C7E-91A2-3C0CB75F783E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AD331975-704F-4A4D-A13A-5F067F1A69D3}" type="parTrans" cxnId="{5BD9C34E-7F69-49B9-B2DC-42E061D7D56E}">
      <dgm:prSet/>
      <dgm:spPr/>
      <dgm:t>
        <a:bodyPr/>
        <a:lstStyle/>
        <a:p>
          <a:endParaRPr lang="en-US"/>
        </a:p>
      </dgm:t>
    </dgm:pt>
    <dgm:pt modelId="{C9AC39A8-EC2E-435D-B49B-0F5779927D52}" type="sibTrans" cxnId="{5BD9C34E-7F69-49B9-B2DC-42E061D7D56E}">
      <dgm:prSet/>
      <dgm:spPr/>
      <dgm:t>
        <a:bodyPr/>
        <a:lstStyle/>
        <a:p>
          <a:endParaRPr lang="en-US"/>
        </a:p>
      </dgm:t>
    </dgm:pt>
    <dgm:pt modelId="{2E4EB495-140D-4002-AE66-A2FD29EA46D3}">
      <dgm:prSet phldrT="[Text]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BDB2FD9-A71F-4569-9477-D874578AD279}" type="parTrans" cxnId="{E4C46DA0-7679-4141-8B53-B77332F2488A}">
      <dgm:prSet/>
      <dgm:spPr/>
      <dgm:t>
        <a:bodyPr/>
        <a:lstStyle/>
        <a:p>
          <a:endParaRPr lang="en-US"/>
        </a:p>
      </dgm:t>
    </dgm:pt>
    <dgm:pt modelId="{7DDB2D88-1DE5-43AA-A05C-939E4131CF75}" type="sibTrans" cxnId="{E4C46DA0-7679-4141-8B53-B77332F2488A}">
      <dgm:prSet/>
      <dgm:spPr/>
      <dgm:t>
        <a:bodyPr/>
        <a:lstStyle/>
        <a:p>
          <a:endParaRPr lang="en-US"/>
        </a:p>
      </dgm:t>
    </dgm:pt>
    <dgm:pt modelId="{9F2B607B-5066-4C68-9D60-1333B1BE5FDB}">
      <dgm:prSet phldrT="[Text]"/>
      <dgm:spPr/>
      <dgm:t>
        <a:bodyPr/>
        <a:lstStyle/>
        <a:p>
          <a:endParaRPr lang="en-US" dirty="0"/>
        </a:p>
      </dgm:t>
    </dgm:pt>
    <dgm:pt modelId="{EF887A95-A2FC-4D63-883A-F0C0282DA3FB}" type="parTrans" cxnId="{0154C7BC-2AD4-4D17-8478-2B852B012E7C}">
      <dgm:prSet/>
      <dgm:spPr/>
      <dgm:t>
        <a:bodyPr/>
        <a:lstStyle/>
        <a:p>
          <a:endParaRPr lang="en-US"/>
        </a:p>
      </dgm:t>
    </dgm:pt>
    <dgm:pt modelId="{13E4A6AD-5490-4C39-91BC-980F2421983E}" type="sibTrans" cxnId="{0154C7BC-2AD4-4D17-8478-2B852B012E7C}">
      <dgm:prSet/>
      <dgm:spPr/>
      <dgm:t>
        <a:bodyPr/>
        <a:lstStyle/>
        <a:p>
          <a:endParaRPr lang="en-US"/>
        </a:p>
      </dgm:t>
    </dgm:pt>
    <dgm:pt modelId="{5614DE49-457D-4025-A6F1-7F02E10BA1DB}" type="pres">
      <dgm:prSet presAssocID="{C53895B3-C449-4B8E-A647-94C8CE093833}" presName="Name0" presStyleCnt="0">
        <dgm:presLayoutVars>
          <dgm:dir/>
          <dgm:resizeHandles val="exact"/>
        </dgm:presLayoutVars>
      </dgm:prSet>
      <dgm:spPr/>
    </dgm:pt>
    <dgm:pt modelId="{5A913BBD-D830-4534-A39D-D8D3C4BF12D5}" type="pres">
      <dgm:prSet presAssocID="{AC31732D-7B67-4B1B-A635-41ADE8F7DCFB}" presName="node" presStyleLbl="node1" presStyleIdx="0" presStyleCnt="3">
        <dgm:presLayoutVars>
          <dgm:bulletEnabled val="1"/>
        </dgm:presLayoutVars>
      </dgm:prSet>
      <dgm:spPr/>
    </dgm:pt>
    <dgm:pt modelId="{C404846C-C25B-48E5-8692-1FCA8D36F3DD}" type="pres">
      <dgm:prSet presAssocID="{914FD0B8-644D-48C6-A986-A64B02FCA8CB}" presName="sibTrans" presStyleCnt="0"/>
      <dgm:spPr/>
    </dgm:pt>
    <dgm:pt modelId="{0D61F2D7-37C0-4440-8BBE-4940A0AD6DAB}" type="pres">
      <dgm:prSet presAssocID="{90F726E5-16C2-479B-A4D2-FAE97D94DA3F}" presName="node" presStyleLbl="node1" presStyleIdx="1" presStyleCnt="3">
        <dgm:presLayoutVars>
          <dgm:bulletEnabled val="1"/>
        </dgm:presLayoutVars>
      </dgm:prSet>
      <dgm:spPr/>
    </dgm:pt>
    <dgm:pt modelId="{41C3C6E3-5FE4-4FFA-840D-0CDA4DED92CE}" type="pres">
      <dgm:prSet presAssocID="{2D3483B7-BC15-4B69-B300-901908B82AAB}" presName="sibTrans" presStyleCnt="0"/>
      <dgm:spPr/>
    </dgm:pt>
    <dgm:pt modelId="{FD9900E7-F764-499C-8009-5077D183514B}" type="pres">
      <dgm:prSet presAssocID="{3352FE2F-C4C5-4366-80B4-D59A2DE5D655}" presName="node" presStyleLbl="node1" presStyleIdx="2" presStyleCnt="3">
        <dgm:presLayoutVars>
          <dgm:bulletEnabled val="1"/>
        </dgm:presLayoutVars>
      </dgm:prSet>
      <dgm:spPr/>
    </dgm:pt>
  </dgm:ptLst>
  <dgm:cxnLst>
    <dgm:cxn modelId="{E511462E-6229-4C4D-81BE-4FAD17E4A336}" type="presOf" srcId="{E2F4CABD-5953-443C-90AA-E55AABA49CF7}" destId="{FD9900E7-F764-499C-8009-5077D183514B}" srcOrd="0" destOrd="3" presId="urn:microsoft.com/office/officeart/2005/8/layout/hList6"/>
    <dgm:cxn modelId="{3F226D3B-066D-4EF8-B6A1-A9417C450D6D}" srcId="{C53895B3-C449-4B8E-A647-94C8CE093833}" destId="{3352FE2F-C4C5-4366-80B4-D59A2DE5D655}" srcOrd="2" destOrd="0" parTransId="{85E9C471-43D4-42C7-9E07-869A46216D1E}" sibTransId="{D0CC744D-632A-4382-9414-0B6BF78B0B29}"/>
    <dgm:cxn modelId="{A5978943-B9A2-4F6E-8890-BE7D4B16DE94}" type="presOf" srcId="{C53895B3-C449-4B8E-A647-94C8CE093833}" destId="{5614DE49-457D-4025-A6F1-7F02E10BA1DB}" srcOrd="0" destOrd="0" presId="urn:microsoft.com/office/officeart/2005/8/layout/hList6"/>
    <dgm:cxn modelId="{21B73044-EAA7-4200-B8D1-77F611B8DC70}" srcId="{3352FE2F-C4C5-4366-80B4-D59A2DE5D655}" destId="{9F143B6B-D8DE-4CC8-8E5B-0A632018FA86}" srcOrd="0" destOrd="0" parTransId="{A0B5BBF5-C118-417D-A5FC-F98ADFB25A93}" sibTransId="{F253C143-7C42-4942-86DF-6EAE420B6B69}"/>
    <dgm:cxn modelId="{D69C4445-877C-4337-B803-1C11970486A2}" srcId="{90F726E5-16C2-479B-A4D2-FAE97D94DA3F}" destId="{CDBCB864-3298-4D6B-8B89-CBE7F9790895}" srcOrd="4" destOrd="0" parTransId="{923DF543-59B7-4EF9-BB39-C872DF874751}" sibTransId="{2B821213-77D6-41EB-98DB-B88E0C7960CB}"/>
    <dgm:cxn modelId="{5BD9C34E-7F69-49B9-B2DC-42E061D7D56E}" srcId="{3352FE2F-C4C5-4366-80B4-D59A2DE5D655}" destId="{DBB1C015-889D-4C7E-91A2-3C0CB75F783E}" srcOrd="1" destOrd="0" parTransId="{AD331975-704F-4A4D-A13A-5F067F1A69D3}" sibTransId="{C9AC39A8-EC2E-435D-B49B-0F5779927D52}"/>
    <dgm:cxn modelId="{589BF076-F298-4EFB-9A84-DA48361E3F49}" srcId="{90F726E5-16C2-479B-A4D2-FAE97D94DA3F}" destId="{13881C75-7BC5-45B6-87D6-73C4FCD7F847}" srcOrd="2" destOrd="0" parTransId="{619C2DC7-F888-4E87-AB43-1FAFEA816D1C}" sibTransId="{6D9FC0DB-084A-463A-BB3F-3F2211DAF42C}"/>
    <dgm:cxn modelId="{5191E178-E808-401D-813C-010ABF8A4684}" type="presOf" srcId="{2E4EB495-140D-4002-AE66-A2FD29EA46D3}" destId="{0D61F2D7-37C0-4440-8BBE-4940A0AD6DAB}" srcOrd="0" destOrd="2" presId="urn:microsoft.com/office/officeart/2005/8/layout/hList6"/>
    <dgm:cxn modelId="{14C4A37D-ACD5-4A22-9504-5BA17CA95A5E}" type="presOf" srcId="{9B57B2AB-7362-4F95-B52E-CAE630E0D491}" destId="{0D61F2D7-37C0-4440-8BBE-4940A0AD6DAB}" srcOrd="0" destOrd="4" presId="urn:microsoft.com/office/officeart/2005/8/layout/hList6"/>
    <dgm:cxn modelId="{AE8DAA81-BC9A-470D-9CF9-9505D4737532}" srcId="{AC31732D-7B67-4B1B-A635-41ADE8F7DCFB}" destId="{5B0D4A54-4039-4002-BB32-3F7D804DAD3C}" srcOrd="2" destOrd="0" parTransId="{87790389-B05D-4BD7-8B17-A5D98B9D4DC9}" sibTransId="{23D913F4-F171-4CEC-B351-88C9DB8C4438}"/>
    <dgm:cxn modelId="{C4B2568F-BE05-4635-937E-2C04E35E26FA}" type="presOf" srcId="{9F2B607B-5066-4C68-9D60-1333B1BE5FDB}" destId="{5A913BBD-D830-4534-A39D-D8D3C4BF12D5}" srcOrd="0" destOrd="2" presId="urn:microsoft.com/office/officeart/2005/8/layout/hList6"/>
    <dgm:cxn modelId="{D3BBC591-31AA-46D3-A78E-98675DCE726C}" srcId="{C53895B3-C449-4B8E-A647-94C8CE093833}" destId="{90F726E5-16C2-479B-A4D2-FAE97D94DA3F}" srcOrd="1" destOrd="0" parTransId="{AEC5333C-9BDC-4B20-A74C-5B6024E04ED0}" sibTransId="{2D3483B7-BC15-4B69-B300-901908B82AAB}"/>
    <dgm:cxn modelId="{D7C05E98-0F73-437A-81C1-DFA7F60D7724}" type="presOf" srcId="{90F726E5-16C2-479B-A4D2-FAE97D94DA3F}" destId="{0D61F2D7-37C0-4440-8BBE-4940A0AD6DAB}" srcOrd="0" destOrd="0" presId="urn:microsoft.com/office/officeart/2005/8/layout/hList6"/>
    <dgm:cxn modelId="{7E50DC9B-B60C-4B5E-A666-46CE31645329}" type="presOf" srcId="{13881C75-7BC5-45B6-87D6-73C4FCD7F847}" destId="{0D61F2D7-37C0-4440-8BBE-4940A0AD6DAB}" srcOrd="0" destOrd="3" presId="urn:microsoft.com/office/officeart/2005/8/layout/hList6"/>
    <dgm:cxn modelId="{79F5A99C-770C-4026-A226-37C76EF33C7C}" type="presOf" srcId="{3352FE2F-C4C5-4366-80B4-D59A2DE5D655}" destId="{FD9900E7-F764-499C-8009-5077D183514B}" srcOrd="0" destOrd="0" presId="urn:microsoft.com/office/officeart/2005/8/layout/hList6"/>
    <dgm:cxn modelId="{F2ECFB9D-ABF6-491C-9D2B-9CE971A81E62}" srcId="{C53895B3-C449-4B8E-A647-94C8CE093833}" destId="{AC31732D-7B67-4B1B-A635-41ADE8F7DCFB}" srcOrd="0" destOrd="0" parTransId="{0061175E-0E82-4455-913A-89F6039811F4}" sibTransId="{914FD0B8-644D-48C6-A986-A64B02FCA8CB}"/>
    <dgm:cxn modelId="{E4C46DA0-7679-4141-8B53-B77332F2488A}" srcId="{90F726E5-16C2-479B-A4D2-FAE97D94DA3F}" destId="{2E4EB495-140D-4002-AE66-A2FD29EA46D3}" srcOrd="1" destOrd="0" parTransId="{8BDB2FD9-A71F-4569-9477-D874578AD279}" sibTransId="{7DDB2D88-1DE5-43AA-A05C-939E4131CF75}"/>
    <dgm:cxn modelId="{51819AB3-F5E4-4243-AFE3-1F70B409059B}" srcId="{3352FE2F-C4C5-4366-80B4-D59A2DE5D655}" destId="{E2F4CABD-5953-443C-90AA-E55AABA49CF7}" srcOrd="2" destOrd="0" parTransId="{BDD0E92B-F51A-4B5D-9CA4-BE5BF33D0A34}" sibTransId="{ED1846F0-E5E0-4180-BCBE-DF8FFDB08E5F}"/>
    <dgm:cxn modelId="{D67AABB5-40A2-4EDC-B514-5E6CA06B8B0C}" type="presOf" srcId="{653BC857-855D-4D58-A322-FEDC41BB9171}" destId="{0D61F2D7-37C0-4440-8BBE-4940A0AD6DAB}" srcOrd="0" destOrd="1" presId="urn:microsoft.com/office/officeart/2005/8/layout/hList6"/>
    <dgm:cxn modelId="{C97CB0B8-EB99-4192-B7ED-5A2DD50D4260}" type="presOf" srcId="{DBB1C015-889D-4C7E-91A2-3C0CB75F783E}" destId="{FD9900E7-F764-499C-8009-5077D183514B}" srcOrd="0" destOrd="2" presId="urn:microsoft.com/office/officeart/2005/8/layout/hList6"/>
    <dgm:cxn modelId="{DE1E9EBC-A438-4A78-9F77-CC34BDEF1A93}" type="presOf" srcId="{9F143B6B-D8DE-4CC8-8E5B-0A632018FA86}" destId="{FD9900E7-F764-499C-8009-5077D183514B}" srcOrd="0" destOrd="1" presId="urn:microsoft.com/office/officeart/2005/8/layout/hList6"/>
    <dgm:cxn modelId="{0154C7BC-2AD4-4D17-8478-2B852B012E7C}" srcId="{AC31732D-7B67-4B1B-A635-41ADE8F7DCFB}" destId="{9F2B607B-5066-4C68-9D60-1333B1BE5FDB}" srcOrd="1" destOrd="0" parTransId="{EF887A95-A2FC-4D63-883A-F0C0282DA3FB}" sibTransId="{13E4A6AD-5490-4C39-91BC-980F2421983E}"/>
    <dgm:cxn modelId="{7237CACB-FFE0-4DD4-A84C-85BEDB00CB3A}" srcId="{90F726E5-16C2-479B-A4D2-FAE97D94DA3F}" destId="{653BC857-855D-4D58-A322-FEDC41BB9171}" srcOrd="0" destOrd="0" parTransId="{220149E7-2BBC-4F0A-8ED9-576B2390A61E}" sibTransId="{EC1A6DA5-7DB0-4CC5-9FB5-5E3A495E8410}"/>
    <dgm:cxn modelId="{529B36CF-3EB6-426E-84C3-E6B11554C4DC}" type="presOf" srcId="{5B0D4A54-4039-4002-BB32-3F7D804DAD3C}" destId="{5A913BBD-D830-4534-A39D-D8D3C4BF12D5}" srcOrd="0" destOrd="3" presId="urn:microsoft.com/office/officeart/2005/8/layout/hList6"/>
    <dgm:cxn modelId="{80271BD0-AD7F-4018-94EE-147F7782FA37}" type="presOf" srcId="{AC31732D-7B67-4B1B-A635-41ADE8F7DCFB}" destId="{5A913BBD-D830-4534-A39D-D8D3C4BF12D5}" srcOrd="0" destOrd="0" presId="urn:microsoft.com/office/officeart/2005/8/layout/hList6"/>
    <dgm:cxn modelId="{07A9DED4-58FC-4BB9-A177-819CB2EA8F12}" srcId="{90F726E5-16C2-479B-A4D2-FAE97D94DA3F}" destId="{9B57B2AB-7362-4F95-B52E-CAE630E0D491}" srcOrd="3" destOrd="0" parTransId="{FF2E25FB-265D-4B39-B9D5-D37D6BE98948}" sibTransId="{A621A3DB-F6B6-4E3D-B96B-CD9CA942000D}"/>
    <dgm:cxn modelId="{DC9C20E1-6646-4C14-B9DC-F38E3B1356FF}" type="presOf" srcId="{CDBCB864-3298-4D6B-8B89-CBE7F9790895}" destId="{0D61F2D7-37C0-4440-8BBE-4940A0AD6DAB}" srcOrd="0" destOrd="5" presId="urn:microsoft.com/office/officeart/2005/8/layout/hList6"/>
    <dgm:cxn modelId="{B9062AFB-B1FE-4F1C-9014-985A1A423EC9}" type="presOf" srcId="{EC7C08D4-0DEC-4044-9A30-AB7BB327A96A}" destId="{5A913BBD-D830-4534-A39D-D8D3C4BF12D5}" srcOrd="0" destOrd="1" presId="urn:microsoft.com/office/officeart/2005/8/layout/hList6"/>
    <dgm:cxn modelId="{19FA5DFD-06DA-48BF-BAC2-B75597747DFE}" srcId="{AC31732D-7B67-4B1B-A635-41ADE8F7DCFB}" destId="{EC7C08D4-0DEC-4044-9A30-AB7BB327A96A}" srcOrd="0" destOrd="0" parTransId="{AA51272E-0769-4A11-9F75-5FEBE3552EE4}" sibTransId="{A3AD677F-C832-4B03-88F7-B8432B4008F0}"/>
    <dgm:cxn modelId="{E9091AA9-71DD-4FF0-85C1-4601164C7DBB}" type="presParOf" srcId="{5614DE49-457D-4025-A6F1-7F02E10BA1DB}" destId="{5A913BBD-D830-4534-A39D-D8D3C4BF12D5}" srcOrd="0" destOrd="0" presId="urn:microsoft.com/office/officeart/2005/8/layout/hList6"/>
    <dgm:cxn modelId="{6DC2E070-3064-458A-85A0-DB5BB88FAC22}" type="presParOf" srcId="{5614DE49-457D-4025-A6F1-7F02E10BA1DB}" destId="{C404846C-C25B-48E5-8692-1FCA8D36F3DD}" srcOrd="1" destOrd="0" presId="urn:microsoft.com/office/officeart/2005/8/layout/hList6"/>
    <dgm:cxn modelId="{300E7C24-CDD0-4B2F-BDFC-0C0B33E2932D}" type="presParOf" srcId="{5614DE49-457D-4025-A6F1-7F02E10BA1DB}" destId="{0D61F2D7-37C0-4440-8BBE-4940A0AD6DAB}" srcOrd="2" destOrd="0" presId="urn:microsoft.com/office/officeart/2005/8/layout/hList6"/>
    <dgm:cxn modelId="{C96B3D63-70A9-4EB5-A8D8-7F6314721AF0}" type="presParOf" srcId="{5614DE49-457D-4025-A6F1-7F02E10BA1DB}" destId="{41C3C6E3-5FE4-4FFA-840D-0CDA4DED92CE}" srcOrd="3" destOrd="0" presId="urn:microsoft.com/office/officeart/2005/8/layout/hList6"/>
    <dgm:cxn modelId="{F82E68C4-2549-4F3D-ABAB-D475E3E9D604}" type="presParOf" srcId="{5614DE49-457D-4025-A6F1-7F02E10BA1DB}" destId="{FD9900E7-F764-499C-8009-5077D183514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21C19-7A38-4DDC-AA3A-A3BEE6BF3FA4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5DFB53F-72FC-490E-9792-D89F4FDD0FCE}">
      <dgm:prSet/>
      <dgm:spPr/>
      <dgm:t>
        <a:bodyPr/>
        <a:lstStyle/>
        <a:p>
          <a:r>
            <a:rPr lang="en-US" dirty="0"/>
            <a:t>MEETS NSSP APPROVED CRITERIA</a:t>
          </a:r>
        </a:p>
      </dgm:t>
    </dgm:pt>
    <dgm:pt modelId="{267F313C-9B54-44E6-A35D-A527753FFDA9}" type="parTrans" cxnId="{6B7F8CB6-93DA-4D15-8D5C-63F47C6479E7}">
      <dgm:prSet/>
      <dgm:spPr/>
      <dgm:t>
        <a:bodyPr/>
        <a:lstStyle/>
        <a:p>
          <a:endParaRPr lang="en-US"/>
        </a:p>
      </dgm:t>
    </dgm:pt>
    <dgm:pt modelId="{70660F22-4253-4AE2-BCF8-609028383FA0}" type="sibTrans" cxnId="{6B7F8CB6-93DA-4D15-8D5C-63F47C6479E7}">
      <dgm:prSet/>
      <dgm:spPr/>
      <dgm:t>
        <a:bodyPr/>
        <a:lstStyle/>
        <a:p>
          <a:endParaRPr lang="en-US"/>
        </a:p>
      </dgm:t>
    </dgm:pt>
    <dgm:pt modelId="{24093F73-7A85-49FB-B088-DB4155896A7B}">
      <dgm:prSet/>
      <dgm:spPr/>
      <dgm:t>
        <a:bodyPr/>
        <a:lstStyle/>
        <a:p>
          <a:r>
            <a:rPr lang="en-US" dirty="0">
              <a:latin typeface="+mj-lt"/>
            </a:rPr>
            <a:t>Geometric Mean of Membrane filtration (MF) colony forming units (CFU) shall not exceed 14 CFU/100 mL</a:t>
          </a:r>
          <a:endParaRPr lang="en-US" dirty="0"/>
        </a:p>
      </dgm:t>
    </dgm:pt>
    <dgm:pt modelId="{9658DCA9-D6DF-4EE9-9609-8ED45984245B}" type="parTrans" cxnId="{DB227150-AEEC-4B68-874D-5E40D2AB8D35}">
      <dgm:prSet/>
      <dgm:spPr/>
      <dgm:t>
        <a:bodyPr/>
        <a:lstStyle/>
        <a:p>
          <a:endParaRPr lang="en-US"/>
        </a:p>
      </dgm:t>
    </dgm:pt>
    <dgm:pt modelId="{551E0C9C-25D6-4227-A281-D8428AA2FD63}" type="sibTrans" cxnId="{DB227150-AEEC-4B68-874D-5E40D2AB8D35}">
      <dgm:prSet/>
      <dgm:spPr/>
      <dgm:t>
        <a:bodyPr/>
        <a:lstStyle/>
        <a:p>
          <a:endParaRPr lang="en-US"/>
        </a:p>
      </dgm:t>
    </dgm:pt>
    <dgm:pt modelId="{B6E32A41-6608-4B1C-89DA-26039BA83AED}">
      <dgm:prSet/>
      <dgm:spPr/>
      <dgm:t>
        <a:bodyPr/>
        <a:lstStyle/>
        <a:p>
          <a:pPr rtl="0"/>
          <a:r>
            <a:rPr lang="en-US">
              <a:latin typeface="+mj-lt"/>
            </a:rPr>
            <a:t>AND not more than 10% of samples shall exceed 31 CFU/100mL </a:t>
          </a:r>
          <a:endParaRPr lang="en-US" dirty="0"/>
        </a:p>
      </dgm:t>
    </dgm:pt>
    <dgm:pt modelId="{8F2E986F-DE7F-4204-A26C-35895BF5DBD0}" type="parTrans" cxnId="{9084F145-9C9F-445B-94E8-3FA6B308DE6F}">
      <dgm:prSet/>
      <dgm:spPr/>
      <dgm:t>
        <a:bodyPr/>
        <a:lstStyle/>
        <a:p>
          <a:endParaRPr lang="en-US"/>
        </a:p>
      </dgm:t>
    </dgm:pt>
    <dgm:pt modelId="{8A50EE23-8360-4FF8-8B81-3A8DEF28DBF6}" type="sibTrans" cxnId="{9084F145-9C9F-445B-94E8-3FA6B308DE6F}">
      <dgm:prSet/>
      <dgm:spPr/>
      <dgm:t>
        <a:bodyPr/>
        <a:lstStyle/>
        <a:p>
          <a:endParaRPr lang="en-US"/>
        </a:p>
      </dgm:t>
    </dgm:pt>
    <dgm:pt modelId="{AA601815-FFB5-4614-AC14-11BCC55CD4C8}" type="pres">
      <dgm:prSet presAssocID="{31821C19-7A38-4DDC-AA3A-A3BEE6BF3FA4}" presName="Name0" presStyleCnt="0">
        <dgm:presLayoutVars>
          <dgm:dir/>
          <dgm:resizeHandles val="exact"/>
        </dgm:presLayoutVars>
      </dgm:prSet>
      <dgm:spPr/>
    </dgm:pt>
    <dgm:pt modelId="{9141A353-2C4E-43E7-9B88-23C0438746FC}" type="pres">
      <dgm:prSet presAssocID="{31821C19-7A38-4DDC-AA3A-A3BEE6BF3FA4}" presName="vNodes" presStyleCnt="0"/>
      <dgm:spPr/>
    </dgm:pt>
    <dgm:pt modelId="{B9169EC2-E39F-4F8B-83F7-C171D29EC67E}" type="pres">
      <dgm:prSet presAssocID="{24093F73-7A85-49FB-B088-DB4155896A7B}" presName="node" presStyleLbl="node1" presStyleIdx="0" presStyleCnt="3">
        <dgm:presLayoutVars>
          <dgm:bulletEnabled val="1"/>
        </dgm:presLayoutVars>
      </dgm:prSet>
      <dgm:spPr/>
    </dgm:pt>
    <dgm:pt modelId="{80F1A2D6-DAF0-4A50-AE16-337B2C54FAAC}" type="pres">
      <dgm:prSet presAssocID="{551E0C9C-25D6-4227-A281-D8428AA2FD63}" presName="spacerT" presStyleCnt="0"/>
      <dgm:spPr/>
    </dgm:pt>
    <dgm:pt modelId="{9F4D84F9-DCB9-4F44-AD1F-A0E9F94EF0AE}" type="pres">
      <dgm:prSet presAssocID="{551E0C9C-25D6-4227-A281-D8428AA2FD63}" presName="sibTrans" presStyleLbl="sibTrans2D1" presStyleIdx="0" presStyleCnt="2"/>
      <dgm:spPr/>
    </dgm:pt>
    <dgm:pt modelId="{472583E9-8142-4257-9060-BDAE6A8EBE2E}" type="pres">
      <dgm:prSet presAssocID="{551E0C9C-25D6-4227-A281-D8428AA2FD63}" presName="spacerB" presStyleCnt="0"/>
      <dgm:spPr/>
    </dgm:pt>
    <dgm:pt modelId="{3F8F1FF5-814B-48CC-93F3-09DC3556ECFF}" type="pres">
      <dgm:prSet presAssocID="{B6E32A41-6608-4B1C-89DA-26039BA83AED}" presName="node" presStyleLbl="node1" presStyleIdx="1" presStyleCnt="3">
        <dgm:presLayoutVars>
          <dgm:bulletEnabled val="1"/>
        </dgm:presLayoutVars>
      </dgm:prSet>
      <dgm:spPr/>
    </dgm:pt>
    <dgm:pt modelId="{E9B536D1-0C7B-49D3-AB68-1F5239C1130C}" type="pres">
      <dgm:prSet presAssocID="{31821C19-7A38-4DDC-AA3A-A3BEE6BF3FA4}" presName="sibTransLast" presStyleLbl="sibTrans2D1" presStyleIdx="1" presStyleCnt="2"/>
      <dgm:spPr/>
    </dgm:pt>
    <dgm:pt modelId="{C9914641-B137-467B-A864-BC35FAEFCE8C}" type="pres">
      <dgm:prSet presAssocID="{31821C19-7A38-4DDC-AA3A-A3BEE6BF3FA4}" presName="connectorText" presStyleLbl="sibTrans2D1" presStyleIdx="1" presStyleCnt="2"/>
      <dgm:spPr/>
    </dgm:pt>
    <dgm:pt modelId="{873B7C60-F7DD-405F-A3AE-27144B1C786D}" type="pres">
      <dgm:prSet presAssocID="{31821C19-7A38-4DDC-AA3A-A3BEE6BF3FA4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D7E4A31-D0E0-4F68-A561-DCBAE0896F74}" type="presOf" srcId="{551E0C9C-25D6-4227-A281-D8428AA2FD63}" destId="{9F4D84F9-DCB9-4F44-AD1F-A0E9F94EF0AE}" srcOrd="0" destOrd="0" presId="urn:microsoft.com/office/officeart/2005/8/layout/equation2"/>
    <dgm:cxn modelId="{9084F145-9C9F-445B-94E8-3FA6B308DE6F}" srcId="{31821C19-7A38-4DDC-AA3A-A3BEE6BF3FA4}" destId="{B6E32A41-6608-4B1C-89DA-26039BA83AED}" srcOrd="1" destOrd="0" parTransId="{8F2E986F-DE7F-4204-A26C-35895BF5DBD0}" sibTransId="{8A50EE23-8360-4FF8-8B81-3A8DEF28DBF6}"/>
    <dgm:cxn modelId="{4D82504D-F362-40B7-8340-F338CE4544B7}" type="presOf" srcId="{D5DFB53F-72FC-490E-9792-D89F4FDD0FCE}" destId="{873B7C60-F7DD-405F-A3AE-27144B1C786D}" srcOrd="0" destOrd="0" presId="urn:microsoft.com/office/officeart/2005/8/layout/equation2"/>
    <dgm:cxn modelId="{DB227150-AEEC-4B68-874D-5E40D2AB8D35}" srcId="{31821C19-7A38-4DDC-AA3A-A3BEE6BF3FA4}" destId="{24093F73-7A85-49FB-B088-DB4155896A7B}" srcOrd="0" destOrd="0" parTransId="{9658DCA9-D6DF-4EE9-9609-8ED45984245B}" sibTransId="{551E0C9C-25D6-4227-A281-D8428AA2FD63}"/>
    <dgm:cxn modelId="{57FC6296-FB57-47CC-B70E-3B9C11CAC501}" type="presOf" srcId="{B6E32A41-6608-4B1C-89DA-26039BA83AED}" destId="{3F8F1FF5-814B-48CC-93F3-09DC3556ECFF}" srcOrd="0" destOrd="0" presId="urn:microsoft.com/office/officeart/2005/8/layout/equation2"/>
    <dgm:cxn modelId="{B668779D-9FEE-42EA-8FCD-C75E1DFED9EA}" type="presOf" srcId="{8A50EE23-8360-4FF8-8B81-3A8DEF28DBF6}" destId="{C9914641-B137-467B-A864-BC35FAEFCE8C}" srcOrd="1" destOrd="0" presId="urn:microsoft.com/office/officeart/2005/8/layout/equation2"/>
    <dgm:cxn modelId="{6B7F8CB6-93DA-4D15-8D5C-63F47C6479E7}" srcId="{31821C19-7A38-4DDC-AA3A-A3BEE6BF3FA4}" destId="{D5DFB53F-72FC-490E-9792-D89F4FDD0FCE}" srcOrd="2" destOrd="0" parTransId="{267F313C-9B54-44E6-A35D-A527753FFDA9}" sibTransId="{70660F22-4253-4AE2-BCF8-609028383FA0}"/>
    <dgm:cxn modelId="{9137E1BC-BE87-4502-A1F5-AD3B236DC022}" type="presOf" srcId="{24093F73-7A85-49FB-B088-DB4155896A7B}" destId="{B9169EC2-E39F-4F8B-83F7-C171D29EC67E}" srcOrd="0" destOrd="0" presId="urn:microsoft.com/office/officeart/2005/8/layout/equation2"/>
    <dgm:cxn modelId="{0D8C45C7-4B1C-4DDE-89F0-90E4E996B661}" type="presOf" srcId="{8A50EE23-8360-4FF8-8B81-3A8DEF28DBF6}" destId="{E9B536D1-0C7B-49D3-AB68-1F5239C1130C}" srcOrd="0" destOrd="0" presId="urn:microsoft.com/office/officeart/2005/8/layout/equation2"/>
    <dgm:cxn modelId="{0A4560D9-66D2-4FFD-AC58-ED99C97DEAEC}" type="presOf" srcId="{31821C19-7A38-4DDC-AA3A-A3BEE6BF3FA4}" destId="{AA601815-FFB5-4614-AC14-11BCC55CD4C8}" srcOrd="0" destOrd="0" presId="urn:microsoft.com/office/officeart/2005/8/layout/equation2"/>
    <dgm:cxn modelId="{6732BDB1-A614-4998-80FD-9DBC8A39BB22}" type="presParOf" srcId="{AA601815-FFB5-4614-AC14-11BCC55CD4C8}" destId="{9141A353-2C4E-43E7-9B88-23C0438746FC}" srcOrd="0" destOrd="0" presId="urn:microsoft.com/office/officeart/2005/8/layout/equation2"/>
    <dgm:cxn modelId="{EEEAA240-789C-4A0F-87C4-2DF3CDDD50F3}" type="presParOf" srcId="{9141A353-2C4E-43E7-9B88-23C0438746FC}" destId="{B9169EC2-E39F-4F8B-83F7-C171D29EC67E}" srcOrd="0" destOrd="0" presId="urn:microsoft.com/office/officeart/2005/8/layout/equation2"/>
    <dgm:cxn modelId="{1C35CE8A-EE04-4384-8D76-51DAEE5E6A4F}" type="presParOf" srcId="{9141A353-2C4E-43E7-9B88-23C0438746FC}" destId="{80F1A2D6-DAF0-4A50-AE16-337B2C54FAAC}" srcOrd="1" destOrd="0" presId="urn:microsoft.com/office/officeart/2005/8/layout/equation2"/>
    <dgm:cxn modelId="{FC2015F0-B26C-4E2D-8634-EC1BAAA0EF98}" type="presParOf" srcId="{9141A353-2C4E-43E7-9B88-23C0438746FC}" destId="{9F4D84F9-DCB9-4F44-AD1F-A0E9F94EF0AE}" srcOrd="2" destOrd="0" presId="urn:microsoft.com/office/officeart/2005/8/layout/equation2"/>
    <dgm:cxn modelId="{89F028FC-9F23-4216-98E1-B417808E57F9}" type="presParOf" srcId="{9141A353-2C4E-43E7-9B88-23C0438746FC}" destId="{472583E9-8142-4257-9060-BDAE6A8EBE2E}" srcOrd="3" destOrd="0" presId="urn:microsoft.com/office/officeart/2005/8/layout/equation2"/>
    <dgm:cxn modelId="{03AA2641-8A57-46DA-B0E8-041397C680B2}" type="presParOf" srcId="{9141A353-2C4E-43E7-9B88-23C0438746FC}" destId="{3F8F1FF5-814B-48CC-93F3-09DC3556ECFF}" srcOrd="4" destOrd="0" presId="urn:microsoft.com/office/officeart/2005/8/layout/equation2"/>
    <dgm:cxn modelId="{74F3BB5E-E6BB-448F-8083-B6C64481B70F}" type="presParOf" srcId="{AA601815-FFB5-4614-AC14-11BCC55CD4C8}" destId="{E9B536D1-0C7B-49D3-AB68-1F5239C1130C}" srcOrd="1" destOrd="0" presId="urn:microsoft.com/office/officeart/2005/8/layout/equation2"/>
    <dgm:cxn modelId="{FD0862E7-AFD9-44BF-A657-0377C7DA900D}" type="presParOf" srcId="{E9B536D1-0C7B-49D3-AB68-1F5239C1130C}" destId="{C9914641-B137-467B-A864-BC35FAEFCE8C}" srcOrd="0" destOrd="0" presId="urn:microsoft.com/office/officeart/2005/8/layout/equation2"/>
    <dgm:cxn modelId="{2231F1E6-B00E-449A-95C8-30B5F7951142}" type="presParOf" srcId="{AA601815-FFB5-4614-AC14-11BCC55CD4C8}" destId="{873B7C60-F7DD-405F-A3AE-27144B1C786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4811BE-C5FC-4F22-97A4-E5B61ED7430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86DC60-D7AB-4D08-BC4E-C45BAAEB0473}">
      <dgm:prSet phldrT="[Text]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6000" b="-26000"/>
          </a:stretch>
        </a:blipFill>
      </dgm:spPr>
      <dgm:t>
        <a:bodyPr/>
        <a:lstStyle/>
        <a:p>
          <a:r>
            <a:rPr lang="en-US" dirty="0"/>
            <a:t>Shoreline Survey</a:t>
          </a:r>
        </a:p>
      </dgm:t>
    </dgm:pt>
    <dgm:pt modelId="{1F241FFA-7367-4AF1-82A2-341DB99EAC13}" type="parTrans" cxnId="{27E2CC2B-12F2-4022-A5D2-8CAD40FA1647}">
      <dgm:prSet/>
      <dgm:spPr/>
      <dgm:t>
        <a:bodyPr/>
        <a:lstStyle/>
        <a:p>
          <a:endParaRPr lang="en-US"/>
        </a:p>
      </dgm:t>
    </dgm:pt>
    <dgm:pt modelId="{321FB36C-F66F-4122-A8CE-1B486FE00813}" type="sibTrans" cxnId="{27E2CC2B-12F2-4022-A5D2-8CAD40FA1647}">
      <dgm:prSet/>
      <dgm:spPr/>
      <dgm:t>
        <a:bodyPr/>
        <a:lstStyle/>
        <a:p>
          <a:endParaRPr lang="en-US"/>
        </a:p>
      </dgm:t>
    </dgm:pt>
    <dgm:pt modelId="{E3A7C2CE-8CA3-4A56-856D-B8E19ADA9B0C}">
      <dgm:prSet phldrT="[Text]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9000" b="-29000"/>
          </a:stretch>
        </a:blipFill>
      </dgm:spPr>
      <dgm:t>
        <a:bodyPr/>
        <a:lstStyle/>
        <a:p>
          <a:r>
            <a:rPr lang="en-US" dirty="0"/>
            <a:t>Water &amp; Tissue Sample Results</a:t>
          </a:r>
        </a:p>
      </dgm:t>
    </dgm:pt>
    <dgm:pt modelId="{D3B6A14B-78F6-43E5-8324-4C5A66DECB95}" type="parTrans" cxnId="{ABB8B42E-07A7-4A9E-BF0D-B4F2D83C9B64}">
      <dgm:prSet/>
      <dgm:spPr>
        <a:ln w="57150">
          <a:solidFill>
            <a:srgbClr val="0070C0"/>
          </a:solidFill>
          <a:headEnd type="stealth"/>
        </a:ln>
      </dgm:spPr>
      <dgm:t>
        <a:bodyPr/>
        <a:lstStyle/>
        <a:p>
          <a:endParaRPr lang="en-US"/>
        </a:p>
      </dgm:t>
    </dgm:pt>
    <dgm:pt modelId="{6B539409-DB0B-471F-B4AF-A7692CC90B12}" type="sibTrans" cxnId="{ABB8B42E-07A7-4A9E-BF0D-B4F2D83C9B64}">
      <dgm:prSet/>
      <dgm:spPr/>
      <dgm:t>
        <a:bodyPr/>
        <a:lstStyle/>
        <a:p>
          <a:endParaRPr lang="en-US"/>
        </a:p>
      </dgm:t>
    </dgm:pt>
    <dgm:pt modelId="{8B64AFFA-6C48-4951-BA90-24D493348DFA}">
      <dgm:prSet phldrT="[Text]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000" r="-6000"/>
          </a:stretch>
        </a:blipFill>
      </dgm:spPr>
      <dgm:t>
        <a:bodyPr/>
        <a:lstStyle/>
        <a:p>
          <a:r>
            <a:rPr lang="en-US" dirty="0"/>
            <a:t>Marina Survey</a:t>
          </a:r>
        </a:p>
      </dgm:t>
    </dgm:pt>
    <dgm:pt modelId="{B6734807-5A65-40ED-B172-AC50600CF1C8}" type="parTrans" cxnId="{9611046A-1366-420A-80E7-EE96104D97E0}">
      <dgm:prSet/>
      <dgm:spPr>
        <a:ln w="57150">
          <a:solidFill>
            <a:srgbClr val="0070C0"/>
          </a:solidFill>
          <a:tailEnd type="stealth"/>
        </a:ln>
      </dgm:spPr>
      <dgm:t>
        <a:bodyPr/>
        <a:lstStyle/>
        <a:p>
          <a:endParaRPr lang="en-US"/>
        </a:p>
      </dgm:t>
    </dgm:pt>
    <dgm:pt modelId="{8C459DAE-1A5C-4F24-9438-6E59F6FC271D}" type="sibTrans" cxnId="{9611046A-1366-420A-80E7-EE96104D97E0}">
      <dgm:prSet/>
      <dgm:spPr/>
      <dgm:t>
        <a:bodyPr/>
        <a:lstStyle/>
        <a:p>
          <a:endParaRPr lang="en-US"/>
        </a:p>
      </dgm:t>
    </dgm:pt>
    <dgm:pt modelId="{DAB161DB-4E9A-4B9A-837E-23B90B265265}">
      <dgm:prSet phldrT="[Text]"/>
      <dgm:spPr>
        <a:blipFill rotWithShape="0">
          <a:blip xmlns:r="http://schemas.openxmlformats.org/officeDocument/2006/relationships" r:embed="rId4"/>
          <a:stretch>
            <a:fillRect t="-26000" b="-26000"/>
          </a:stretch>
        </a:blipFill>
      </dgm:spPr>
      <dgm:t>
        <a:bodyPr/>
        <a:lstStyle/>
        <a:p>
          <a:endParaRPr lang="en-US" dirty="0"/>
        </a:p>
      </dgm:t>
    </dgm:pt>
    <dgm:pt modelId="{C34FB072-9E57-4780-85DD-EE8344C4B65E}" type="sibTrans" cxnId="{D5B04A88-635B-4ADD-B1CA-E195D3FD3BC9}">
      <dgm:prSet/>
      <dgm:spPr/>
      <dgm:t>
        <a:bodyPr/>
        <a:lstStyle/>
        <a:p>
          <a:endParaRPr lang="en-US"/>
        </a:p>
      </dgm:t>
    </dgm:pt>
    <dgm:pt modelId="{E0905AE4-011B-488E-B4B5-D199546A85A2}" type="parTrans" cxnId="{D5B04A88-635B-4ADD-B1CA-E195D3FD3BC9}">
      <dgm:prSet/>
      <dgm:spPr>
        <a:ln w="57150">
          <a:solidFill>
            <a:srgbClr val="0070C0"/>
          </a:solidFill>
          <a:tailEnd type="stealth"/>
        </a:ln>
      </dgm:spPr>
      <dgm:t>
        <a:bodyPr/>
        <a:lstStyle/>
        <a:p>
          <a:endParaRPr lang="en-US"/>
        </a:p>
      </dgm:t>
    </dgm:pt>
    <dgm:pt modelId="{46FA55FB-80C7-437B-B879-B7A81E631934}" type="pres">
      <dgm:prSet presAssocID="{9C4811BE-C5FC-4F22-97A4-E5B61ED7430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AFFEB0D-9ADB-482B-95B4-18A1B3DAEF85}" type="pres">
      <dgm:prSet presAssocID="{8C86DC60-D7AB-4D08-BC4E-C45BAAEB0473}" presName="singleCycle" presStyleCnt="0"/>
      <dgm:spPr/>
    </dgm:pt>
    <dgm:pt modelId="{D923B49A-D2C9-4CF3-8A20-14132A1B6BD4}" type="pres">
      <dgm:prSet presAssocID="{8C86DC60-D7AB-4D08-BC4E-C45BAAEB0473}" presName="singleCenter" presStyleLbl="node1" presStyleIdx="0" presStyleCnt="4" custScaleX="158824" custScaleY="158824" custLinFactNeighborX="-77333" custLinFactNeighborY="-13998">
        <dgm:presLayoutVars>
          <dgm:chMax val="7"/>
          <dgm:chPref val="7"/>
        </dgm:presLayoutVars>
      </dgm:prSet>
      <dgm:spPr/>
    </dgm:pt>
    <dgm:pt modelId="{D45D702B-44BB-4353-BE75-8DE060054EAB}" type="pres">
      <dgm:prSet presAssocID="{E0905AE4-011B-488E-B4B5-D199546A85A2}" presName="Name56" presStyleLbl="parChTrans1D2" presStyleIdx="0" presStyleCnt="3"/>
      <dgm:spPr/>
    </dgm:pt>
    <dgm:pt modelId="{447F6D76-C1C1-4F8C-A85B-22004027582E}" type="pres">
      <dgm:prSet presAssocID="{DAB161DB-4E9A-4B9A-837E-23B90B265265}" presName="text0" presStyleLbl="node1" presStyleIdx="1" presStyleCnt="4" custScaleX="134328" custScaleY="134328" custRadScaleRad="126168" custRadScaleInc="99973">
        <dgm:presLayoutVars>
          <dgm:bulletEnabled val="1"/>
        </dgm:presLayoutVars>
      </dgm:prSet>
      <dgm:spPr/>
    </dgm:pt>
    <dgm:pt modelId="{60ABC10C-8EA2-499C-AB13-FC850225297A}" type="pres">
      <dgm:prSet presAssocID="{D3B6A14B-78F6-43E5-8324-4C5A66DECB95}" presName="Name56" presStyleLbl="parChTrans1D2" presStyleIdx="1" presStyleCnt="3"/>
      <dgm:spPr/>
    </dgm:pt>
    <dgm:pt modelId="{6751E062-08DF-42E6-995C-AACA11445D8C}" type="pres">
      <dgm:prSet presAssocID="{E3A7C2CE-8CA3-4A56-856D-B8E19ADA9B0C}" presName="text0" presStyleLbl="node1" presStyleIdx="2" presStyleCnt="4" custScaleX="134328" custScaleY="134328" custRadScaleRad="114918" custRadScaleInc="-23824">
        <dgm:presLayoutVars>
          <dgm:bulletEnabled val="1"/>
        </dgm:presLayoutVars>
      </dgm:prSet>
      <dgm:spPr/>
    </dgm:pt>
    <dgm:pt modelId="{CA7ABBCF-5780-4FA4-BDDF-74E033DEC377}" type="pres">
      <dgm:prSet presAssocID="{B6734807-5A65-40ED-B172-AC50600CF1C8}" presName="Name56" presStyleLbl="parChTrans1D2" presStyleIdx="2" presStyleCnt="3"/>
      <dgm:spPr/>
    </dgm:pt>
    <dgm:pt modelId="{146FAE0C-F802-4A13-BD72-C2896979160D}" type="pres">
      <dgm:prSet presAssocID="{8B64AFFA-6C48-4951-BA90-24D493348DFA}" presName="text0" presStyleLbl="node1" presStyleIdx="3" presStyleCnt="4" custScaleX="197542" custScaleY="197542" custRadScaleRad="46683" custRadScaleInc="111243">
        <dgm:presLayoutVars>
          <dgm:bulletEnabled val="1"/>
        </dgm:presLayoutVars>
      </dgm:prSet>
      <dgm:spPr/>
    </dgm:pt>
  </dgm:ptLst>
  <dgm:cxnLst>
    <dgm:cxn modelId="{11AF4329-D466-4E4D-B1C7-6DE085F7CB3A}" type="presOf" srcId="{E0905AE4-011B-488E-B4B5-D199546A85A2}" destId="{D45D702B-44BB-4353-BE75-8DE060054EAB}" srcOrd="0" destOrd="0" presId="urn:microsoft.com/office/officeart/2008/layout/RadialCluster"/>
    <dgm:cxn modelId="{27E2CC2B-12F2-4022-A5D2-8CAD40FA1647}" srcId="{9C4811BE-C5FC-4F22-97A4-E5B61ED74306}" destId="{8C86DC60-D7AB-4D08-BC4E-C45BAAEB0473}" srcOrd="0" destOrd="0" parTransId="{1F241FFA-7367-4AF1-82A2-341DB99EAC13}" sibTransId="{321FB36C-F66F-4122-A8CE-1B486FE00813}"/>
    <dgm:cxn modelId="{ABB8B42E-07A7-4A9E-BF0D-B4F2D83C9B64}" srcId="{8C86DC60-D7AB-4D08-BC4E-C45BAAEB0473}" destId="{E3A7C2CE-8CA3-4A56-856D-B8E19ADA9B0C}" srcOrd="1" destOrd="0" parTransId="{D3B6A14B-78F6-43E5-8324-4C5A66DECB95}" sibTransId="{6B539409-DB0B-471F-B4AF-A7692CC90B12}"/>
    <dgm:cxn modelId="{AE502B43-BB27-40F6-96D0-C33BEDE7D521}" type="presOf" srcId="{B6734807-5A65-40ED-B172-AC50600CF1C8}" destId="{CA7ABBCF-5780-4FA4-BDDF-74E033DEC377}" srcOrd="0" destOrd="0" presId="urn:microsoft.com/office/officeart/2008/layout/RadialCluster"/>
    <dgm:cxn modelId="{9611046A-1366-420A-80E7-EE96104D97E0}" srcId="{8C86DC60-D7AB-4D08-BC4E-C45BAAEB0473}" destId="{8B64AFFA-6C48-4951-BA90-24D493348DFA}" srcOrd="2" destOrd="0" parTransId="{B6734807-5A65-40ED-B172-AC50600CF1C8}" sibTransId="{8C459DAE-1A5C-4F24-9438-6E59F6FC271D}"/>
    <dgm:cxn modelId="{5EEDBA70-B9C9-4484-B4F4-D7401D25A379}" type="presOf" srcId="{D3B6A14B-78F6-43E5-8324-4C5A66DECB95}" destId="{60ABC10C-8EA2-499C-AB13-FC850225297A}" srcOrd="0" destOrd="0" presId="urn:microsoft.com/office/officeart/2008/layout/RadialCluster"/>
    <dgm:cxn modelId="{11E09076-3C84-4E26-9263-1B1889EEF879}" type="presOf" srcId="{8C86DC60-D7AB-4D08-BC4E-C45BAAEB0473}" destId="{D923B49A-D2C9-4CF3-8A20-14132A1B6BD4}" srcOrd="0" destOrd="0" presId="urn:microsoft.com/office/officeart/2008/layout/RadialCluster"/>
    <dgm:cxn modelId="{433F217D-1F49-4BF2-893F-97A547DC7914}" type="presOf" srcId="{DAB161DB-4E9A-4B9A-837E-23B90B265265}" destId="{447F6D76-C1C1-4F8C-A85B-22004027582E}" srcOrd="0" destOrd="0" presId="urn:microsoft.com/office/officeart/2008/layout/RadialCluster"/>
    <dgm:cxn modelId="{44DB507E-593C-48D8-B0FA-CE833D711B0D}" type="presOf" srcId="{9C4811BE-C5FC-4F22-97A4-E5B61ED74306}" destId="{46FA55FB-80C7-437B-B879-B7A81E631934}" srcOrd="0" destOrd="0" presId="urn:microsoft.com/office/officeart/2008/layout/RadialCluster"/>
    <dgm:cxn modelId="{85816280-8144-48AF-9504-FFCB9811C998}" type="presOf" srcId="{8B64AFFA-6C48-4951-BA90-24D493348DFA}" destId="{146FAE0C-F802-4A13-BD72-C2896979160D}" srcOrd="0" destOrd="0" presId="urn:microsoft.com/office/officeart/2008/layout/RadialCluster"/>
    <dgm:cxn modelId="{D5B04A88-635B-4ADD-B1CA-E195D3FD3BC9}" srcId="{8C86DC60-D7AB-4D08-BC4E-C45BAAEB0473}" destId="{DAB161DB-4E9A-4B9A-837E-23B90B265265}" srcOrd="0" destOrd="0" parTransId="{E0905AE4-011B-488E-B4B5-D199546A85A2}" sibTransId="{C34FB072-9E57-4780-85DD-EE8344C4B65E}"/>
    <dgm:cxn modelId="{E78BF1A5-4C7D-4C48-BBD8-F6D4B3359144}" type="presOf" srcId="{E3A7C2CE-8CA3-4A56-856D-B8E19ADA9B0C}" destId="{6751E062-08DF-42E6-995C-AACA11445D8C}" srcOrd="0" destOrd="0" presId="urn:microsoft.com/office/officeart/2008/layout/RadialCluster"/>
    <dgm:cxn modelId="{D66BD3DD-2BA5-4C8D-B5E0-C6D87316841B}" type="presParOf" srcId="{46FA55FB-80C7-437B-B879-B7A81E631934}" destId="{4AFFEB0D-9ADB-482B-95B4-18A1B3DAEF85}" srcOrd="0" destOrd="0" presId="urn:microsoft.com/office/officeart/2008/layout/RadialCluster"/>
    <dgm:cxn modelId="{9CFBC3B4-9D28-4AD9-A0BA-6D40D36C5F6D}" type="presParOf" srcId="{4AFFEB0D-9ADB-482B-95B4-18A1B3DAEF85}" destId="{D923B49A-D2C9-4CF3-8A20-14132A1B6BD4}" srcOrd="0" destOrd="0" presId="urn:microsoft.com/office/officeart/2008/layout/RadialCluster"/>
    <dgm:cxn modelId="{258B4ECC-65DF-4ECC-BDDD-14542745D3AD}" type="presParOf" srcId="{4AFFEB0D-9ADB-482B-95B4-18A1B3DAEF85}" destId="{D45D702B-44BB-4353-BE75-8DE060054EAB}" srcOrd="1" destOrd="0" presId="urn:microsoft.com/office/officeart/2008/layout/RadialCluster"/>
    <dgm:cxn modelId="{E8FC6C9D-CA4F-4DF2-9DCB-7985DFF7E118}" type="presParOf" srcId="{4AFFEB0D-9ADB-482B-95B4-18A1B3DAEF85}" destId="{447F6D76-C1C1-4F8C-A85B-22004027582E}" srcOrd="2" destOrd="0" presId="urn:microsoft.com/office/officeart/2008/layout/RadialCluster"/>
    <dgm:cxn modelId="{66F662AA-0986-4ADD-8FA6-BB9ABE60B901}" type="presParOf" srcId="{4AFFEB0D-9ADB-482B-95B4-18A1B3DAEF85}" destId="{60ABC10C-8EA2-499C-AB13-FC850225297A}" srcOrd="3" destOrd="0" presId="urn:microsoft.com/office/officeart/2008/layout/RadialCluster"/>
    <dgm:cxn modelId="{E5973017-49F9-46E2-9A15-2A8C029C3C96}" type="presParOf" srcId="{4AFFEB0D-9ADB-482B-95B4-18A1B3DAEF85}" destId="{6751E062-08DF-42E6-995C-AACA11445D8C}" srcOrd="4" destOrd="0" presId="urn:microsoft.com/office/officeart/2008/layout/RadialCluster"/>
    <dgm:cxn modelId="{B8F42A48-6283-40E6-8DD4-3598DC336332}" type="presParOf" srcId="{4AFFEB0D-9ADB-482B-95B4-18A1B3DAEF85}" destId="{CA7ABBCF-5780-4FA4-BDDF-74E033DEC377}" srcOrd="5" destOrd="0" presId="urn:microsoft.com/office/officeart/2008/layout/RadialCluster"/>
    <dgm:cxn modelId="{5AA3469F-2F93-4664-9457-1425FB5971D6}" type="presParOf" srcId="{4AFFEB0D-9ADB-482B-95B4-18A1B3DAEF85}" destId="{146FAE0C-F802-4A13-BD72-C2896979160D}" srcOrd="6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13BBD-D830-4534-A39D-D8D3C4BF12D5}">
      <dsp:nvSpPr>
        <dsp:cNvPr id="0" name=""/>
        <dsp:cNvSpPr/>
      </dsp:nvSpPr>
      <dsp:spPr>
        <a:xfrm rot="16200000">
          <a:off x="-1069511" y="1070503"/>
          <a:ext cx="4720695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7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 Monthly Samples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Once per month </a:t>
          </a:r>
          <a:r>
            <a:rPr lang="en-US" sz="1600" b="1" kern="1200" dirty="0">
              <a:solidFill>
                <a:schemeClr val="tx1"/>
              </a:solidFill>
            </a:rPr>
            <a:t>OPEN</a:t>
          </a:r>
          <a:r>
            <a:rPr lang="en-US" sz="1600" kern="1200" dirty="0">
              <a:solidFill>
                <a:schemeClr val="tx1"/>
              </a:solidFill>
            </a:rPr>
            <a:t> status (12 total) at </a:t>
          </a:r>
          <a:r>
            <a:rPr lang="en-US" sz="1600" b="1" kern="1200" dirty="0">
              <a:solidFill>
                <a:schemeClr val="tx1"/>
              </a:solidFill>
            </a:rPr>
            <a:t>each</a:t>
          </a:r>
          <a:r>
            <a:rPr lang="en-US" sz="1600" kern="1200" dirty="0">
              <a:solidFill>
                <a:schemeClr val="tx1"/>
              </a:solidFill>
            </a:rPr>
            <a:t> station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If sample can not be collected in a month, an additional OPEN sample </a:t>
          </a:r>
          <a:r>
            <a:rPr lang="en-US" sz="1600" b="1" i="1" kern="1200" dirty="0">
              <a:solidFill>
                <a:schemeClr val="tx1"/>
              </a:solidFill>
            </a:rPr>
            <a:t>must</a:t>
          </a:r>
          <a:r>
            <a:rPr lang="en-US" sz="1600" kern="1200" dirty="0">
              <a:solidFill>
                <a:schemeClr val="tx1"/>
              </a:solidFill>
            </a:rPr>
            <a:t> be collected the following month</a:t>
          </a:r>
          <a:endParaRPr lang="en-US" sz="1600" kern="1200" dirty="0"/>
        </a:p>
      </dsp:txBody>
      <dsp:txXfrm rot="5400000">
        <a:off x="993" y="944138"/>
        <a:ext cx="2579687" cy="2832417"/>
      </dsp:txXfrm>
    </dsp:sp>
    <dsp:sp modelId="{0D61F2D7-37C0-4440-8BBE-4940A0AD6DAB}">
      <dsp:nvSpPr>
        <dsp:cNvPr id="0" name=""/>
        <dsp:cNvSpPr/>
      </dsp:nvSpPr>
      <dsp:spPr>
        <a:xfrm rot="16200000">
          <a:off x="1703652" y="1070503"/>
          <a:ext cx="4720695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7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APC Samples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Collected 0-4 days following</a:t>
          </a:r>
          <a:r>
            <a:rPr lang="en-US" sz="1600" b="1" kern="1200" dirty="0">
              <a:solidFill>
                <a:schemeClr val="tx1"/>
              </a:solidFill>
            </a:rPr>
            <a:t> ≥0.5”</a:t>
          </a:r>
          <a:r>
            <a:rPr lang="en-US" sz="1600" kern="1200" dirty="0">
              <a:solidFill>
                <a:schemeClr val="tx1"/>
              </a:solidFill>
            </a:rPr>
            <a:t> rainfalls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5 per Year </a:t>
          </a:r>
          <a:r>
            <a:rPr lang="en-US" sz="1600" i="1" kern="1200" dirty="0">
              <a:solidFill>
                <a:schemeClr val="tx1"/>
              </a:solidFill>
            </a:rPr>
            <a:t>required at </a:t>
          </a:r>
          <a:r>
            <a:rPr lang="en-US" sz="1600" b="1" i="1" kern="1200" dirty="0">
              <a:solidFill>
                <a:schemeClr val="tx1"/>
              </a:solidFill>
            </a:rPr>
            <a:t>each</a:t>
          </a:r>
          <a:r>
            <a:rPr lang="en-US" sz="1600" i="1" kern="1200" dirty="0">
              <a:solidFill>
                <a:schemeClr val="tx1"/>
              </a:solidFill>
            </a:rPr>
            <a:t> station.</a:t>
          </a:r>
          <a:r>
            <a:rPr lang="en-US" sz="1600" kern="1200" dirty="0">
              <a:solidFill>
                <a:schemeClr val="tx1"/>
              </a:solidFill>
            </a:rPr>
            <a:t> There </a:t>
          </a:r>
          <a:r>
            <a:rPr lang="en-US" sz="1600" b="1" kern="1200" dirty="0">
              <a:solidFill>
                <a:schemeClr val="tx1"/>
              </a:solidFill>
            </a:rPr>
            <a:t>must</a:t>
          </a:r>
          <a:r>
            <a:rPr lang="en-US" sz="1600" kern="1200" dirty="0">
              <a:solidFill>
                <a:schemeClr val="tx1"/>
              </a:solidFill>
            </a:rPr>
            <a:t> be 15 APC samples in a 3-year period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5400000">
        <a:off x="2774156" y="944138"/>
        <a:ext cx="2579687" cy="2832417"/>
      </dsp:txXfrm>
    </dsp:sp>
    <dsp:sp modelId="{FD9900E7-F764-499C-8009-5077D183514B}">
      <dsp:nvSpPr>
        <dsp:cNvPr id="0" name=""/>
        <dsp:cNvSpPr/>
      </dsp:nvSpPr>
      <dsp:spPr>
        <a:xfrm rot="16200000">
          <a:off x="4476816" y="1070503"/>
          <a:ext cx="4720695" cy="257968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07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Re-Opening Samples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Required for re-opening </a:t>
          </a:r>
          <a:r>
            <a:rPr lang="en-US" sz="1600" i="1" kern="1200" dirty="0">
              <a:solidFill>
                <a:schemeClr val="tx1"/>
              </a:solidFill>
            </a:rPr>
            <a:t>prior to day 15</a:t>
          </a: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Shellfish tissue samples required to verify 7 day closure</a:t>
          </a:r>
        </a:p>
      </dsp:txBody>
      <dsp:txXfrm rot="5400000">
        <a:off x="5547320" y="944138"/>
        <a:ext cx="2579687" cy="2832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169EC2-E39F-4F8B-83F7-C171D29EC67E}">
      <dsp:nvSpPr>
        <dsp:cNvPr id="0" name=""/>
        <dsp:cNvSpPr/>
      </dsp:nvSpPr>
      <dsp:spPr>
        <a:xfrm>
          <a:off x="1662717" y="1839"/>
          <a:ext cx="1731802" cy="173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Geometric Mean of Membrane filtration (MF) colony forming units (CFU) shall not exceed 14 CFU/100 mL</a:t>
          </a:r>
          <a:endParaRPr lang="en-US" sz="1200" kern="1200" dirty="0"/>
        </a:p>
      </dsp:txBody>
      <dsp:txXfrm>
        <a:off x="1916334" y="255456"/>
        <a:ext cx="1224568" cy="1224568"/>
      </dsp:txXfrm>
    </dsp:sp>
    <dsp:sp modelId="{9F4D84F9-DCB9-4F44-AD1F-A0E9F94EF0AE}">
      <dsp:nvSpPr>
        <dsp:cNvPr id="0" name=""/>
        <dsp:cNvSpPr/>
      </dsp:nvSpPr>
      <dsp:spPr>
        <a:xfrm>
          <a:off x="2026396" y="1874264"/>
          <a:ext cx="1004445" cy="100444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159535" y="2258364"/>
        <a:ext cx="738167" cy="236245"/>
      </dsp:txXfrm>
    </dsp:sp>
    <dsp:sp modelId="{3F8F1FF5-814B-48CC-93F3-09DC3556ECFF}">
      <dsp:nvSpPr>
        <dsp:cNvPr id="0" name=""/>
        <dsp:cNvSpPr/>
      </dsp:nvSpPr>
      <dsp:spPr>
        <a:xfrm>
          <a:off x="1662717" y="3019332"/>
          <a:ext cx="1731802" cy="1731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+mj-lt"/>
            </a:rPr>
            <a:t>AND not more than 10% of samples shall exceed 31 CFU/100mL </a:t>
          </a:r>
          <a:endParaRPr lang="en-US" sz="1200" kern="1200" dirty="0"/>
        </a:p>
      </dsp:txBody>
      <dsp:txXfrm>
        <a:off x="1916334" y="3272949"/>
        <a:ext cx="1224568" cy="1224568"/>
      </dsp:txXfrm>
    </dsp:sp>
    <dsp:sp modelId="{E9B536D1-0C7B-49D3-AB68-1F5239C1130C}">
      <dsp:nvSpPr>
        <dsp:cNvPr id="0" name=""/>
        <dsp:cNvSpPr/>
      </dsp:nvSpPr>
      <dsp:spPr>
        <a:xfrm>
          <a:off x="3654290" y="2054372"/>
          <a:ext cx="550713" cy="6442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654290" y="2183218"/>
        <a:ext cx="385499" cy="386538"/>
      </dsp:txXfrm>
    </dsp:sp>
    <dsp:sp modelId="{873B7C60-F7DD-405F-A3AE-27144B1C786D}">
      <dsp:nvSpPr>
        <dsp:cNvPr id="0" name=""/>
        <dsp:cNvSpPr/>
      </dsp:nvSpPr>
      <dsp:spPr>
        <a:xfrm>
          <a:off x="4433601" y="644684"/>
          <a:ext cx="3463605" cy="3463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MEETS NSSP APPROVED CRITERIA</a:t>
          </a:r>
        </a:p>
      </dsp:txBody>
      <dsp:txXfrm>
        <a:off x="4940834" y="1151917"/>
        <a:ext cx="2449139" cy="2449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3B49A-D2C9-4CF3-8A20-14132A1B6BD4}">
      <dsp:nvSpPr>
        <dsp:cNvPr id="0" name=""/>
        <dsp:cNvSpPr/>
      </dsp:nvSpPr>
      <dsp:spPr>
        <a:xfrm>
          <a:off x="383696" y="1244673"/>
          <a:ext cx="2743208" cy="2743208"/>
        </a:xfrm>
        <a:prstGeom prst="roundRect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Shoreline Survey</a:t>
          </a:r>
        </a:p>
      </dsp:txBody>
      <dsp:txXfrm>
        <a:off x="517608" y="1378585"/>
        <a:ext cx="2475384" cy="2475384"/>
      </dsp:txXfrm>
    </dsp:sp>
    <dsp:sp modelId="{D45D702B-44BB-4353-BE75-8DE060054EAB}">
      <dsp:nvSpPr>
        <dsp:cNvPr id="0" name=""/>
        <dsp:cNvSpPr/>
      </dsp:nvSpPr>
      <dsp:spPr>
        <a:xfrm rot="21145211">
          <a:off x="3105507" y="2110744"/>
          <a:ext cx="48975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897595" y="0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F6D76-C1C1-4F8C-A85B-22004027582E}">
      <dsp:nvSpPr>
        <dsp:cNvPr id="0" name=""/>
        <dsp:cNvSpPr/>
      </dsp:nvSpPr>
      <dsp:spPr>
        <a:xfrm>
          <a:off x="7981705" y="907065"/>
          <a:ext cx="1554476" cy="155447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8057588" y="982948"/>
        <a:ext cx="1402710" cy="1402710"/>
      </dsp:txXfrm>
    </dsp:sp>
    <dsp:sp modelId="{60ABC10C-8EA2-499C-AB13-FC850225297A}">
      <dsp:nvSpPr>
        <dsp:cNvPr id="0" name=""/>
        <dsp:cNvSpPr/>
      </dsp:nvSpPr>
      <dsp:spPr>
        <a:xfrm rot="753575">
          <a:off x="3066944" y="3466724"/>
          <a:ext cx="50113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011361" y="0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  <a:head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1E062-08DF-42E6-995C-AACA11445D8C}">
      <dsp:nvSpPr>
        <dsp:cNvPr id="0" name=""/>
        <dsp:cNvSpPr/>
      </dsp:nvSpPr>
      <dsp:spPr>
        <a:xfrm>
          <a:off x="8018346" y="3407516"/>
          <a:ext cx="1554476" cy="1554476"/>
        </a:xfrm>
        <a:prstGeom prst="roundRect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29000" b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Water &amp; Tissue Sample Results</a:t>
          </a:r>
        </a:p>
      </dsp:txBody>
      <dsp:txXfrm>
        <a:off x="8094229" y="3483399"/>
        <a:ext cx="1402710" cy="1402710"/>
      </dsp:txXfrm>
    </dsp:sp>
    <dsp:sp modelId="{CA7ABBCF-5780-4FA4-BDDF-74E033DEC377}">
      <dsp:nvSpPr>
        <dsp:cNvPr id="0" name=""/>
        <dsp:cNvSpPr/>
      </dsp:nvSpPr>
      <dsp:spPr>
        <a:xfrm rot="1969">
          <a:off x="3126904" y="2617234"/>
          <a:ext cx="5971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7180" y="0"/>
              </a:lnTo>
            </a:path>
          </a:pathLst>
        </a:custGeom>
        <a:noFill/>
        <a:ln w="57150" cap="flat" cmpd="sng" algn="ctr">
          <a:solidFill>
            <a:srgbClr val="0070C0"/>
          </a:solidFill>
          <a:prstDash val="solid"/>
          <a:miter lim="800000"/>
          <a:tailEnd type="stealt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FAE0C-F802-4A13-BD72-C2896979160D}">
      <dsp:nvSpPr>
        <dsp:cNvPr id="0" name=""/>
        <dsp:cNvSpPr/>
      </dsp:nvSpPr>
      <dsp:spPr>
        <a:xfrm>
          <a:off x="3724084" y="1475058"/>
          <a:ext cx="2286003" cy="2286003"/>
        </a:xfrm>
        <a:prstGeom prst="roundRect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Marina Survey</a:t>
          </a:r>
        </a:p>
      </dsp:txBody>
      <dsp:txXfrm>
        <a:off x="3835677" y="1586651"/>
        <a:ext cx="2062817" cy="206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ISSC formed 1982. Industry, State &amp; Federal Regulators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ACE04-E13C-4837-B6DD-B388E7CAA05E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2655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1/11/20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1/11/20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1/11/20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1/11/20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1/11/20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1/11/20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E4haJHYUJ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44" y="601120"/>
            <a:ext cx="10363200" cy="1470025"/>
          </a:xfrm>
        </p:spPr>
        <p:txBody>
          <a:bodyPr/>
          <a:lstStyle/>
          <a:p>
            <a:r>
              <a:rPr lang="en-US" dirty="0"/>
              <a:t>Connecticut’s Shellfish growing area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644" y="2165761"/>
            <a:ext cx="8534400" cy="1752600"/>
          </a:xfrm>
        </p:spPr>
        <p:txBody>
          <a:bodyPr/>
          <a:lstStyle/>
          <a:p>
            <a:r>
              <a:rPr lang="en-US" b="1" dirty="0"/>
              <a:t>Recreational Shellfish Programs and The National Shellfish Sanitation Program Model Ordinance (NSSP-MO)</a:t>
            </a:r>
            <a:endParaRPr lang="en-IN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712139" y="5888669"/>
            <a:ext cx="4879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Alissa Dragan, Environmental Analyst 2</a:t>
            </a:r>
          </a:p>
          <a:p>
            <a:pPr algn="ctr"/>
            <a:r>
              <a:rPr lang="en-US" sz="1400" dirty="0"/>
              <a:t>Department of Agriculture, Bureau of Aquaculture</a:t>
            </a:r>
          </a:p>
          <a:p>
            <a:pPr algn="ctr"/>
            <a:r>
              <a:rPr lang="en-US" sz="1400" dirty="0"/>
              <a:t>Gathering of the Shellfish Commissions, January 11, 2020</a:t>
            </a:r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Common sampling mistakes</a:t>
            </a:r>
          </a:p>
        </p:txBody>
      </p:sp>
      <p:pic>
        <p:nvPicPr>
          <p:cNvPr id="3" name="Picture 2" descr="Picture 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406945" y="1884192"/>
            <a:ext cx="2436324" cy="1828800"/>
          </a:xfrm>
          <a:prstGeom prst="rect">
            <a:avLst/>
          </a:prstGeom>
        </p:spPr>
      </p:pic>
      <p:pic>
        <p:nvPicPr>
          <p:cNvPr id="4" name="Picture 2" descr="C:\Documents and Settings\Administrator\My Documents\My Pictures\Picture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712" y="4808523"/>
            <a:ext cx="2438400" cy="1828800"/>
          </a:xfrm>
          <a:prstGeom prst="rect">
            <a:avLst/>
          </a:prstGeom>
          <a:noFill/>
        </p:spPr>
      </p:pic>
      <p:pic>
        <p:nvPicPr>
          <p:cNvPr id="5" name="Picture 4" descr="Picture 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05907" y="4808523"/>
            <a:ext cx="2438400" cy="1828800"/>
          </a:xfrm>
          <a:prstGeom prst="rect">
            <a:avLst/>
          </a:prstGeom>
        </p:spPr>
      </p:pic>
      <p:pic>
        <p:nvPicPr>
          <p:cNvPr id="6" name="Content Placeholder 4" descr="Picture 006.jpg"/>
          <p:cNvPicPr>
            <a:picLocks noChangeAspect="1"/>
          </p:cNvPicPr>
          <p:nvPr/>
        </p:nvPicPr>
        <p:blipFill>
          <a:blip r:embed="rId5" cstate="print"/>
          <a:srcRect b="20832"/>
          <a:stretch>
            <a:fillRect/>
          </a:stretch>
        </p:blipFill>
        <p:spPr>
          <a:xfrm>
            <a:off x="4345353" y="4808523"/>
            <a:ext cx="3080031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2" y="1580430"/>
            <a:ext cx="1790659" cy="23865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987" y="6267991"/>
            <a:ext cx="11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Too Hot!!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13109" y="162885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Frozen!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69452" y="618755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Sumberged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3952875" y="5029200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91542" y="5148405"/>
            <a:ext cx="907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No airspace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7202193" y="5029200"/>
            <a:ext cx="223191" cy="628650"/>
          </a:xfrm>
          <a:prstGeom prst="rightBrac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25384" y="5205025"/>
            <a:ext cx="1656223" cy="276999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</a:schemeClr>
          </a:solidFill>
        </p:spPr>
        <p:txBody>
          <a:bodyPr wrap="none">
            <a:spAutoFit/>
          </a:bodyPr>
          <a:lstStyle/>
          <a:p>
            <a:r>
              <a:rPr lang="en-US" sz="1200" b="1" dirty="0"/>
              <a:t>Airspace too large   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000250" y="2628448"/>
            <a:ext cx="978408" cy="484632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50" y="2739959"/>
            <a:ext cx="12192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100" dirty="0"/>
              <a:t>Cracked!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74964" y="1842576"/>
            <a:ext cx="5420807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Notify DOAG if You Are (OR Are Not) Sampling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Deliver Samples Promptly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Forget to Include a 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Bottles for Cracks</a:t>
            </a:r>
          </a:p>
        </p:txBody>
      </p:sp>
    </p:spTree>
    <p:extLst>
      <p:ext uri="{BB962C8B-B14F-4D97-AF65-F5344CB8AC3E}">
        <p14:creationId xmlns:p14="http://schemas.microsoft.com/office/powerpoint/2010/main" val="3022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compliance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05107527"/>
              </p:ext>
            </p:extLst>
          </p:nvPr>
        </p:nvGraphicFramePr>
        <p:xfrm>
          <a:off x="2032000" y="1417638"/>
          <a:ext cx="8128000" cy="47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00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274638"/>
            <a:ext cx="11553824" cy="1143000"/>
          </a:xfrm>
        </p:spPr>
        <p:txBody>
          <a:bodyPr/>
          <a:lstStyle/>
          <a:p>
            <a:pPr algn="ctr"/>
            <a:r>
              <a:rPr lang="en-IN" dirty="0"/>
              <a:t>Sampling compliance – </a:t>
            </a:r>
            <a:r>
              <a:rPr lang="en-IN" dirty="0" err="1"/>
              <a:t>nssp</a:t>
            </a:r>
            <a:r>
              <a:rPr lang="en-IN" dirty="0"/>
              <a:t> bacteriological standards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36201130"/>
              </p:ext>
            </p:extLst>
          </p:nvPr>
        </p:nvGraphicFramePr>
        <p:xfrm>
          <a:off x="-1143001" y="1619250"/>
          <a:ext cx="9559925" cy="4752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8075" y="2786948"/>
            <a:ext cx="4140199" cy="18651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>
                <a:solidFill>
                  <a:schemeClr val="bg2"/>
                </a:solidFill>
              </a:rPr>
              <a:t>To meet the Approved Criteria, it takes 8 million cubic feet of water to dilute one person’s waste in one day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>
              <a:solidFill>
                <a:schemeClr val="bg2"/>
              </a:solidFill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>
                <a:solidFill>
                  <a:schemeClr val="bg2"/>
                </a:solidFill>
              </a:rPr>
              <a:t>59,850,779 gallons</a:t>
            </a: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endParaRPr lang="en-US">
              <a:solidFill>
                <a:schemeClr val="bg2"/>
              </a:solidFill>
            </a:endParaRPr>
          </a:p>
          <a:p>
            <a:pPr marL="274320" indent="-274320" algn="ctr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>
                <a:solidFill>
                  <a:schemeClr val="bg2"/>
                </a:solidFill>
              </a:rPr>
              <a:t>Volume equal to 12 football fields covered in 10 feet of water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Growing area classifications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92028120"/>
              </p:ext>
            </p:extLst>
          </p:nvPr>
        </p:nvGraphicFramePr>
        <p:xfrm>
          <a:off x="266700" y="719666"/>
          <a:ext cx="11353800" cy="575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219996"/>
            <a:ext cx="28765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Walk shoreline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Identify, map &amp; classify pollution sources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7151" y="4804501"/>
            <a:ext cx="251459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Maximum occupancy of marinas &amp; mooring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50-50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82225" y="4121265"/>
            <a:ext cx="16764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Does area meet Approved criteria in open status?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Does tissue data support 7-day closure?</a:t>
            </a:r>
          </a:p>
        </p:txBody>
      </p:sp>
      <p:sp>
        <p:nvSpPr>
          <p:cNvPr id="8" name="Curved Right Arrow 7"/>
          <p:cNvSpPr/>
          <p:nvPr/>
        </p:nvSpPr>
        <p:spPr>
          <a:xfrm rot="10800000">
            <a:off x="10029825" y="2618581"/>
            <a:ext cx="1019175" cy="1438275"/>
          </a:xfrm>
          <a:prstGeom prst="curvedRightArrow">
            <a:avLst/>
          </a:prstGeom>
          <a:gradFill>
            <a:gsLst>
              <a:gs pos="0">
                <a:srgbClr val="0070C0"/>
              </a:gs>
              <a:gs pos="100000">
                <a:schemeClr val="accent2">
                  <a:satMod val="103000"/>
                  <a:tint val="73000"/>
                  <a:lumMod val="100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6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Sanitary Survey Components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685800" y="2200275"/>
            <a:ext cx="10458450" cy="3114675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cs typeface="Arial" charset="0"/>
              </a:rPr>
              <a:t>Written evaluation of all environmental factors, including </a:t>
            </a:r>
            <a:r>
              <a:rPr lang="en-US" b="1" u="sng" dirty="0">
                <a:cs typeface="Arial" charset="0"/>
              </a:rPr>
              <a:t>actual</a:t>
            </a:r>
            <a:r>
              <a:rPr lang="en-US" dirty="0">
                <a:cs typeface="Arial" charset="0"/>
              </a:rPr>
              <a:t> &amp; </a:t>
            </a:r>
            <a:r>
              <a:rPr lang="en-US" b="1" u="sng" dirty="0">
                <a:cs typeface="Arial" charset="0"/>
              </a:rPr>
              <a:t>potential</a:t>
            </a:r>
            <a:r>
              <a:rPr lang="en-US" dirty="0">
                <a:cs typeface="Arial" charset="0"/>
              </a:rPr>
              <a:t> pollution sources impacting water quality in a shellfish growing area</a:t>
            </a:r>
          </a:p>
          <a:p>
            <a:pPr algn="just"/>
            <a:r>
              <a:rPr lang="en-US" dirty="0">
                <a:cs typeface="Arial" charset="0"/>
              </a:rPr>
              <a:t>Stormwater outfalls, pipes, streams mapped &amp; sampled if flowing</a:t>
            </a:r>
          </a:p>
          <a:p>
            <a:pPr algn="just"/>
            <a:r>
              <a:rPr lang="en-US" dirty="0"/>
              <a:t>properties inspected for signs of failing septic systems &amp; cross connections to stormwater system</a:t>
            </a:r>
          </a:p>
          <a:p>
            <a:pPr algn="just"/>
            <a:r>
              <a:rPr lang="en-US" dirty="0"/>
              <a:t>Water pollution control facilities, industrial discharges, storm sewers &amp; pump stations are evaluated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2019 NSSP-MO Changes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809224" cy="4617720"/>
          </a:xfrm>
        </p:spPr>
        <p:txBody>
          <a:bodyPr>
            <a:normAutofit/>
          </a:bodyPr>
          <a:lstStyle/>
          <a:p>
            <a:r>
              <a:rPr lang="en-US" dirty="0"/>
              <a:t>Marinas &amp; Mooring Areas have been separated:</a:t>
            </a:r>
          </a:p>
          <a:p>
            <a:r>
              <a:rPr lang="en-US" dirty="0"/>
              <a:t>“Mooring areas mean any boat that is used to provide temporary or permanent anchorage for </a:t>
            </a:r>
            <a:r>
              <a:rPr lang="en-US" b="1" dirty="0"/>
              <a:t>more than 20</a:t>
            </a:r>
            <a:r>
              <a:rPr lang="en-US" dirty="0"/>
              <a:t> boats…”</a:t>
            </a:r>
          </a:p>
          <a:p>
            <a:r>
              <a:rPr lang="en-US" dirty="0"/>
              <a:t>After assessment determines that the mooring area is not a pollution source and it is documented in the Conditional Management Area Plan, </a:t>
            </a:r>
            <a:r>
              <a:rPr lang="en-US" b="1" dirty="0"/>
              <a:t>the area can be placed in the open status</a:t>
            </a:r>
            <a:r>
              <a:rPr lang="en-US" dirty="0"/>
              <a:t>.</a:t>
            </a:r>
          </a:p>
          <a:p>
            <a:r>
              <a:rPr lang="en-US" dirty="0"/>
              <a:t>Changes </a:t>
            </a:r>
            <a:r>
              <a:rPr lang="en-US" i="1" dirty="0"/>
              <a:t>may</a:t>
            </a:r>
            <a:r>
              <a:rPr lang="en-US" dirty="0"/>
              <a:t> allow for some Conditionally Approved Seasonal areas to </a:t>
            </a:r>
            <a:r>
              <a:rPr lang="en-US" b="1" dirty="0"/>
              <a:t>remain open year round</a:t>
            </a:r>
            <a:r>
              <a:rPr lang="en-US" dirty="0"/>
              <a:t>.</a:t>
            </a:r>
          </a:p>
          <a:p>
            <a:r>
              <a:rPr lang="en-US" dirty="0"/>
              <a:t>There may be opportunity to create new areas.</a:t>
            </a:r>
          </a:p>
          <a:p>
            <a:r>
              <a:rPr lang="en-US" dirty="0"/>
              <a:t>Documentation is key. Types of vessels, usage including holiday &amp; weekend occupancy, 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45" y="0"/>
            <a:ext cx="5299358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39" y="66675"/>
            <a:ext cx="5299364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39" y="0"/>
            <a:ext cx="5299364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39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" y="0"/>
            <a:ext cx="529936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0"/>
            <a:ext cx="529936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" y="0"/>
            <a:ext cx="529936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E4haJHYUJ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DOAG Staff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75" y="1806821"/>
            <a:ext cx="2697594" cy="128016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0760" y="1737360"/>
            <a:ext cx="2732520" cy="15231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69" y="3099285"/>
            <a:ext cx="2743200" cy="1702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3630" y="1806821"/>
            <a:ext cx="2642616" cy="1287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3630" y="3099285"/>
            <a:ext cx="2651990" cy="2926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1386" y="3086981"/>
            <a:ext cx="2741894" cy="29019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8420" y="1808349"/>
            <a:ext cx="2651990" cy="1286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99063" y="3086981"/>
            <a:ext cx="2651990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National Shellfish Sanitation Program</a:t>
            </a:r>
          </a:p>
        </p:txBody>
      </p:sp>
      <p:sp>
        <p:nvSpPr>
          <p:cNvPr id="18" name="Oval 17"/>
          <p:cNvSpPr/>
          <p:nvPr/>
        </p:nvSpPr>
        <p:spPr>
          <a:xfrm>
            <a:off x="5668960" y="4339549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668960" y="3266557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519843" y="5374479"/>
            <a:ext cx="1386840" cy="128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6200000">
            <a:off x="6804327" y="4500579"/>
            <a:ext cx="6477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856414" y="4312479"/>
            <a:ext cx="2437555" cy="10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7416656" y="5470851"/>
            <a:ext cx="1220499" cy="112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Bent-Up Arrow 26"/>
          <p:cNvSpPr/>
          <p:nvPr/>
        </p:nvSpPr>
        <p:spPr>
          <a:xfrm>
            <a:off x="8808491" y="5506391"/>
            <a:ext cx="533400" cy="69068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urved Right Arrow 33"/>
          <p:cNvSpPr/>
          <p:nvPr/>
        </p:nvSpPr>
        <p:spPr>
          <a:xfrm>
            <a:off x="3857357" y="3932745"/>
            <a:ext cx="1062185" cy="11202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Curved Right Arrow 34"/>
          <p:cNvSpPr/>
          <p:nvPr/>
        </p:nvSpPr>
        <p:spPr>
          <a:xfrm>
            <a:off x="3855273" y="5144414"/>
            <a:ext cx="1086439" cy="11202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18141" y="1791627"/>
            <a:ext cx="2682459" cy="680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94557" y="3460435"/>
            <a:ext cx="1116446" cy="269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732235" y="3462882"/>
            <a:ext cx="1458889" cy="371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Bent-Up Arrow 38"/>
          <p:cNvSpPr/>
          <p:nvPr/>
        </p:nvSpPr>
        <p:spPr>
          <a:xfrm rot="16200000">
            <a:off x="6401513" y="1201771"/>
            <a:ext cx="2139129" cy="3472870"/>
          </a:xfrm>
          <a:prstGeom prst="bentUpArrow">
            <a:avLst>
              <a:gd name="adj1" fmla="val 8261"/>
              <a:gd name="adj2" fmla="val 1355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790627" y="3520573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FDA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68960" y="4623169"/>
            <a:ext cx="1099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SSCA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4167" y="5830701"/>
            <a:ext cx="1102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98781" y="4312478"/>
            <a:ext cx="2395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Interstate Shellfish Sanitation Conference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416656" y="5851734"/>
            <a:ext cx="1290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361296" y="1756141"/>
            <a:ext cx="2073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Model Ordinance</a:t>
            </a:r>
          </a:p>
        </p:txBody>
      </p:sp>
      <p:sp>
        <p:nvSpPr>
          <p:cNvPr id="46" name="TextBox 45"/>
          <p:cNvSpPr txBox="1"/>
          <p:nvPr/>
        </p:nvSpPr>
        <p:spPr>
          <a:xfrm rot="16200000">
            <a:off x="1746644" y="4620255"/>
            <a:ext cx="2412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Responsibilities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89737" y="3434061"/>
            <a:ext cx="129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Oversight</a:t>
            </a:r>
          </a:p>
        </p:txBody>
      </p:sp>
      <p:sp>
        <p:nvSpPr>
          <p:cNvPr id="48" name="Down Arrow 47"/>
          <p:cNvSpPr/>
          <p:nvPr/>
        </p:nvSpPr>
        <p:spPr>
          <a:xfrm>
            <a:off x="2861950" y="2669058"/>
            <a:ext cx="232563" cy="56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>
            <a:off x="4137686" y="2669058"/>
            <a:ext cx="232563" cy="565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Bureau of Aquaculture Implements the NSSP-MO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00199"/>
            <a:ext cx="10566400" cy="4543425"/>
          </a:xfr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5" name="TextBox 4"/>
          <p:cNvSpPr txBox="1"/>
          <p:nvPr/>
        </p:nvSpPr>
        <p:spPr>
          <a:xfrm>
            <a:off x="812799" y="3259581"/>
            <a:ext cx="406693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0" lvl="2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schemeClr val="bg1"/>
                </a:solidFill>
              </a:rPr>
              <a:t>NSSP_MO Chapter 1 @1 A-F and @2 A-H: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Growing Areas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Shellfish Sanitation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Vibrio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Enforcement</a:t>
            </a:r>
          </a:p>
        </p:txBody>
      </p:sp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DOAG </a:t>
            </a:r>
            <a:r>
              <a:rPr lang="en-US" dirty="0" err="1"/>
              <a:t>nssp-mo</a:t>
            </a:r>
            <a:r>
              <a:rPr lang="en-US" dirty="0"/>
              <a:t>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/>
              <a:t>DOAG is the responsible Agency for ensuring the safety of molluscan shellfish for human consumption. DOAG Analysts oversee CT shellfish production from the growing areas through the distribution chain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/>
            <a:r>
              <a:rPr lang="en-US" dirty="0"/>
              <a:t>Growing Area Classification</a:t>
            </a:r>
          </a:p>
          <a:p>
            <a:pPr marL="285750" indent="-285750"/>
            <a:r>
              <a:rPr lang="en-US" dirty="0"/>
              <a:t>Growing Area Management (Closures &amp; Openings)</a:t>
            </a:r>
          </a:p>
          <a:p>
            <a:pPr marL="285750" indent="-285750"/>
            <a:r>
              <a:rPr lang="en-US" dirty="0"/>
              <a:t>Regulate Shellfish Harvest, Processing, Sale, &amp; Shipment</a:t>
            </a:r>
          </a:p>
          <a:p>
            <a:pPr marL="285750" indent="-285750"/>
            <a:r>
              <a:rPr lang="en-US" dirty="0"/>
              <a:t>Biannual Harvester, Processor, &amp; Dealer Inspections</a:t>
            </a:r>
          </a:p>
          <a:p>
            <a:pPr marL="285750" indent="-285750"/>
            <a:r>
              <a:rPr lang="en-US" dirty="0"/>
              <a:t>Aquaculture Permitting, Including Inland Fish Farming &amp; Seaweed</a:t>
            </a:r>
          </a:p>
          <a:p>
            <a:pPr marL="285750" indent="-285750"/>
            <a:r>
              <a:rPr lang="en-US" dirty="0"/>
              <a:t>Illness Investigations</a:t>
            </a:r>
          </a:p>
          <a:p>
            <a:pPr marL="285750" indent="-285750"/>
            <a:r>
              <a:rPr lang="en-US" dirty="0"/>
              <a:t>Laboratory Evaluations for CT Dairy Industry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5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72640" y="272562"/>
            <a:ext cx="8102600" cy="914399"/>
          </a:xfrm>
        </p:spPr>
        <p:txBody>
          <a:bodyPr/>
          <a:lstStyle/>
          <a:p>
            <a:pPr algn="ctr"/>
            <a:r>
              <a:rPr lang="en-US" dirty="0"/>
              <a:t>Why do we need a shellfish sanitation program?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51" r="1351"/>
          <a:stretch>
            <a:fillRect/>
          </a:stretch>
        </p:blipFill>
        <p:spPr>
          <a:xfrm>
            <a:off x="6123940" y="1946617"/>
            <a:ext cx="5324038" cy="393192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type="body" sz="half" idx="2"/>
          </p:nvPr>
        </p:nvSpPr>
        <p:spPr>
          <a:xfrm>
            <a:off x="841375" y="1694321"/>
            <a:ext cx="3962400" cy="4436512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/>
              <a:t>Shellfish are effective filter feeders &amp; can concentrate pathogens or other contaminants as they feed</a:t>
            </a:r>
          </a:p>
          <a:p>
            <a:pPr fontAlgn="base"/>
            <a:r>
              <a:rPr lang="en-US" dirty="0"/>
              <a:t>Shellfish are consumed RAW with no cook step to kill any pathogens that may be present</a:t>
            </a:r>
          </a:p>
          <a:p>
            <a:pPr fontAlgn="base"/>
            <a:r>
              <a:rPr lang="en-US" dirty="0"/>
              <a:t>Shellfish are often grown near shore</a:t>
            </a:r>
          </a:p>
          <a:p>
            <a:pPr fontAlgn="base"/>
            <a:r>
              <a:rPr lang="en-US" dirty="0"/>
              <a:t>They are sessile &amp; captive to their environment &amp; cannot move away from contaminants</a:t>
            </a:r>
          </a:p>
          <a:p>
            <a:pPr fontAlgn="base"/>
            <a:r>
              <a:rPr lang="en-US" dirty="0"/>
              <a:t>Contaminants may be pollution-related or naturally occurring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sample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50482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u="sng" dirty="0"/>
              <a:t>EQUIPMENT:</a:t>
            </a:r>
          </a:p>
          <a:p>
            <a:pPr marL="285750" lvl="1">
              <a:spcBef>
                <a:spcPts val="0"/>
              </a:spcBef>
            </a:pPr>
            <a:r>
              <a:rPr lang="en-US" sz="1600" dirty="0"/>
              <a:t>125 ml single-use sterilized plastic specimen bottles (supplied by DOAG) or 125 ml reusable plastic bottles (supplied by CT DPH lab) </a:t>
            </a:r>
            <a:r>
              <a:rPr lang="en-US" sz="1600" b="1" dirty="0"/>
              <a:t>NOTE: You may not clean, boil or sanitize your own bottles</a:t>
            </a:r>
          </a:p>
          <a:p>
            <a:pPr marL="228600" lvl="1">
              <a:spcBef>
                <a:spcPts val="600"/>
              </a:spcBef>
            </a:pPr>
            <a:r>
              <a:rPr lang="en-US" sz="1600" dirty="0"/>
              <a:t>Sample stick</a:t>
            </a:r>
          </a:p>
          <a:p>
            <a:pPr marL="228600" indent="-228600">
              <a:spcBef>
                <a:spcPts val="600"/>
              </a:spcBef>
            </a:pPr>
            <a:r>
              <a:rPr lang="en-US" sz="1600" dirty="0"/>
              <a:t>Cooler, ice, and frozen ice packs to cool &amp; hold samples at </a:t>
            </a:r>
            <a:r>
              <a:rPr lang="en-US" sz="1600" b="1" u="sng" dirty="0"/>
              <a:t>50</a:t>
            </a:r>
            <a:r>
              <a:rPr lang="en-US" sz="1600" b="1" u="sng" baseline="30000" dirty="0"/>
              <a:t>0 </a:t>
            </a:r>
            <a:r>
              <a:rPr lang="en-US" sz="1600" b="1" u="sng" dirty="0"/>
              <a:t>F (10</a:t>
            </a:r>
            <a:r>
              <a:rPr lang="en-US" sz="1600" b="1" u="sng" baseline="30000" dirty="0"/>
              <a:t>0 </a:t>
            </a:r>
            <a:r>
              <a:rPr lang="en-US" sz="1600" b="1" u="sng" dirty="0"/>
              <a:t>C), or less, until refrigerated or delivered to laboratory</a:t>
            </a:r>
          </a:p>
          <a:p>
            <a:pPr marL="228600" indent="-228600">
              <a:spcBef>
                <a:spcPts val="600"/>
              </a:spcBef>
            </a:pPr>
            <a:r>
              <a:rPr lang="en-US" sz="1600" dirty="0"/>
              <a:t>Tide chart for your area</a:t>
            </a:r>
          </a:p>
          <a:p>
            <a:pPr marL="228600" lvl="1" indent="-228600">
              <a:spcBef>
                <a:spcPts val="600"/>
              </a:spcBef>
            </a:pPr>
            <a:r>
              <a:rPr lang="en-US" sz="1600" dirty="0"/>
              <a:t>Nautical chart of area with DA/BA sample station locations &amp; coordinates</a:t>
            </a:r>
          </a:p>
          <a:p>
            <a:pPr marL="228600" lvl="1" indent="-228600">
              <a:spcBef>
                <a:spcPts val="600"/>
              </a:spcBef>
            </a:pPr>
            <a:r>
              <a:rPr lang="en-US" sz="1600" dirty="0"/>
              <a:t>Shellfish seawater laboratory collection forms &amp; account number supplied by DOAG, DPH Laboratory or private laboratory,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u="sng" dirty="0"/>
              <a:t>PROCEDURES: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/>
              <a:t>Check Tides (1.5 hours +/- HT &amp; LT)</a:t>
            </a:r>
          </a:p>
          <a:p>
            <a:pPr marL="228600" indent="-228600">
              <a:spcBef>
                <a:spcPts val="600"/>
              </a:spcBef>
            </a:pPr>
            <a:r>
              <a:rPr lang="en-US" sz="1600" dirty="0"/>
              <a:t>Contact DOAG to schedule</a:t>
            </a:r>
          </a:p>
          <a:p>
            <a:pPr marL="228600" indent="-228600">
              <a:spcBef>
                <a:spcPts val="600"/>
              </a:spcBef>
            </a:pPr>
            <a:r>
              <a:rPr lang="en-US" sz="1600" dirty="0"/>
              <a:t>Check each bottle for cracks prior to use</a:t>
            </a:r>
          </a:p>
          <a:p>
            <a:pPr marL="228600" lvl="1" indent="-228600"/>
            <a:r>
              <a:rPr lang="en-US" sz="1600" dirty="0"/>
              <a:t>Properly label bottle &amp; data sheet</a:t>
            </a:r>
          </a:p>
          <a:p>
            <a:pPr marL="228600" lvl="1" indent="-228600"/>
            <a:r>
              <a:rPr lang="en-US" sz="1600" dirty="0"/>
              <a:t>Keep label out of sample cup</a:t>
            </a:r>
          </a:p>
          <a:p>
            <a:pPr marL="228600" lvl="1" indent="-228600"/>
            <a:r>
              <a:rPr lang="en-US" sz="1600" dirty="0"/>
              <a:t>Sample depth 18”</a:t>
            </a:r>
          </a:p>
          <a:p>
            <a:pPr marL="228600" lvl="1" indent="-228600"/>
            <a:r>
              <a:rPr lang="en-US" sz="1600" dirty="0"/>
              <a:t>Immediately place in cooler on ice</a:t>
            </a:r>
          </a:p>
          <a:p>
            <a:pPr marL="228600" lvl="1" indent="-228600"/>
            <a:r>
              <a:rPr lang="en-US" sz="1600" dirty="0"/>
              <a:t>You </a:t>
            </a:r>
            <a:r>
              <a:rPr lang="en-US" sz="1600" b="1" dirty="0"/>
              <a:t>MUST</a:t>
            </a:r>
            <a:r>
              <a:rPr lang="en-US" sz="1600" dirty="0"/>
              <a:t> include a temperature control</a:t>
            </a:r>
          </a:p>
          <a:p>
            <a:pPr marL="228600" lvl="1" indent="-228600">
              <a:spcAft>
                <a:spcPts val="0"/>
              </a:spcAft>
            </a:pPr>
            <a:r>
              <a:rPr lang="en-US" sz="1600" b="1" dirty="0"/>
              <a:t>Do NOT:</a:t>
            </a:r>
          </a:p>
          <a:p>
            <a:pPr marL="457200" lvl="1" indent="-2286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Touch inside of cap or bottle;</a:t>
            </a:r>
          </a:p>
          <a:p>
            <a:pPr marL="457200" lvl="1" indent="-228600">
              <a:spcAft>
                <a:spcPts val="0"/>
              </a:spcAft>
              <a:buNone/>
            </a:pPr>
            <a:r>
              <a:rPr lang="en-US" sz="1600" dirty="0"/>
              <a:t>Re-submerge bottle;</a:t>
            </a:r>
          </a:p>
          <a:p>
            <a:pPr marL="457200" lvl="1" indent="-228600">
              <a:spcAft>
                <a:spcPts val="0"/>
              </a:spcAft>
              <a:buNone/>
            </a:pPr>
            <a:r>
              <a:rPr lang="en-US" sz="1600" dirty="0"/>
              <a:t>Break ice;</a:t>
            </a:r>
          </a:p>
          <a:p>
            <a:pPr marL="457200" lvl="1" indent="-228600">
              <a:spcAft>
                <a:spcPts val="0"/>
              </a:spcAft>
              <a:buNone/>
            </a:pPr>
            <a:r>
              <a:rPr lang="en-US" sz="1600" dirty="0"/>
              <a:t>Sample stirred up sediments</a:t>
            </a:r>
          </a:p>
          <a:p>
            <a:pPr marL="457200" lvl="1" indent="-228600">
              <a:spcAft>
                <a:spcPts val="0"/>
              </a:spcAft>
              <a:buNone/>
            </a:pPr>
            <a:r>
              <a:rPr lang="en-US" sz="1600" dirty="0"/>
              <a:t>Freeze samples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098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15" y="206266"/>
            <a:ext cx="3004642" cy="1143000"/>
          </a:xfrm>
        </p:spPr>
        <p:txBody>
          <a:bodyPr/>
          <a:lstStyle/>
          <a:p>
            <a:pPr algn="ctr"/>
            <a:r>
              <a:rPr lang="en-US" dirty="0"/>
              <a:t>SAMPLE </a:t>
            </a:r>
            <a:r>
              <a:rPr lang="en-US" sz="4000" dirty="0"/>
              <a:t>FORM</a:t>
            </a:r>
            <a:endParaRPr lang="en-US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93" y="187099"/>
            <a:ext cx="4995853" cy="64922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178634" y="314740"/>
            <a:ext cx="1401288" cy="682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8159262" y="1392702"/>
            <a:ext cx="471267" cy="358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58593" y="777766"/>
            <a:ext cx="1124607" cy="91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819228" y="777766"/>
            <a:ext cx="339834" cy="910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567970" y="777766"/>
            <a:ext cx="305830" cy="91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778069" y="997571"/>
            <a:ext cx="305830" cy="914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385550" y="997571"/>
            <a:ext cx="606097" cy="955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38091" y="2006163"/>
            <a:ext cx="220502" cy="24008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29801" y="2006163"/>
            <a:ext cx="224393" cy="24008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863126" y="2006163"/>
            <a:ext cx="531223" cy="2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775873" y="2006163"/>
            <a:ext cx="246555" cy="268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36557" y="187099"/>
            <a:ext cx="3004642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spc="50" baseline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SAMPLE </a:t>
            </a:r>
            <a:r>
              <a:rPr lang="en-US" sz="4000" dirty="0"/>
              <a:t>TRACKING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8296" y="2246243"/>
            <a:ext cx="326500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Samplers </a:t>
            </a:r>
            <a:r>
              <a:rPr lang="en-US" sz="2000" b="1" dirty="0"/>
              <a:t>Must</a:t>
            </a:r>
            <a:r>
              <a:rPr lang="en-US" sz="2000" dirty="0"/>
              <a:t> Complete Form: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Town &amp; Tax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Collector(s)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Date &amp; Tide Stage (E, 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Station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Time of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Please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Area Sampled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Area Status (O/C)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APC Sample Run?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013371" y="1751428"/>
            <a:ext cx="289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Sample Tracking -</a:t>
            </a:r>
          </a:p>
          <a:p>
            <a:r>
              <a:rPr lang="en-US" sz="2000" dirty="0"/>
              <a:t>Samplers Should Also Include the Following: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Station Status (O/C)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Note anything unusual, large flock of birds, odors, discolored water,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Shellfish tissue sample procedure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363416" y="1549580"/>
            <a:ext cx="5481203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/>
              <a:t>EQUIPMENT:</a:t>
            </a:r>
          </a:p>
          <a:p>
            <a:pPr>
              <a:spcBef>
                <a:spcPts val="0"/>
              </a:spcBef>
            </a:pPr>
            <a:r>
              <a:rPr lang="en-US" dirty="0"/>
              <a:t>Heavy-weight food grade plastic bags (supplied by DA/BA), or other clean, waterproof container</a:t>
            </a:r>
          </a:p>
          <a:p>
            <a:r>
              <a:rPr lang="en-US" dirty="0"/>
              <a:t>The Appropriate implement (clam rake, etc.) shall be used for collection of the species of harvest</a:t>
            </a:r>
          </a:p>
          <a:p>
            <a:r>
              <a:rPr lang="en-US" dirty="0"/>
              <a:t>Cooler, ice, &amp; frozen ice packs to cool &amp; hold samples at </a:t>
            </a:r>
            <a:r>
              <a:rPr lang="en-US" b="1" u="sng" dirty="0"/>
              <a:t>50</a:t>
            </a:r>
            <a:r>
              <a:rPr lang="en-US" b="1" u="sng" baseline="30000" dirty="0"/>
              <a:t>0 </a:t>
            </a:r>
            <a:r>
              <a:rPr lang="en-US" b="1" u="sng" dirty="0"/>
              <a:t>F (10</a:t>
            </a:r>
            <a:r>
              <a:rPr lang="en-US" b="1" u="sng" baseline="30000" dirty="0"/>
              <a:t>0 </a:t>
            </a:r>
            <a:r>
              <a:rPr lang="en-US" b="1" u="sng" dirty="0"/>
              <a:t>C), or less, until refrigerated or delivered to laboratory</a:t>
            </a:r>
          </a:p>
          <a:p>
            <a:r>
              <a:rPr lang="en-US" dirty="0"/>
              <a:t>CT DA/BA Shellfish Meats Collection Form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347381" y="1549580"/>
            <a:ext cx="5481203" cy="531704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defRPr sz="2000" kern="1200" spc="3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 sz="17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3600" b="1" u="sng" dirty="0"/>
              <a:t>PROCEDURES: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Contact DA/BA to schedule</a:t>
            </a:r>
            <a:endParaRPr lang="en-US" sz="3500" dirty="0"/>
          </a:p>
          <a:p>
            <a:r>
              <a:rPr lang="en-US" sz="3600" dirty="0"/>
              <a:t>The Town, growing area name, &amp; date </a:t>
            </a:r>
            <a:r>
              <a:rPr lang="en-US" sz="3600" b="1" dirty="0"/>
              <a:t>must</a:t>
            </a:r>
            <a:r>
              <a:rPr lang="en-US" sz="3600" dirty="0"/>
              <a:t> be written on the bag with waterproof, permanent marker</a:t>
            </a:r>
          </a:p>
          <a:p>
            <a:r>
              <a:rPr lang="en-US" sz="3600" dirty="0"/>
              <a:t>Collect 15 individuals of the </a:t>
            </a:r>
            <a:r>
              <a:rPr lang="en-US" sz="3600" i="1" dirty="0"/>
              <a:t>same species</a:t>
            </a:r>
            <a:r>
              <a:rPr lang="en-US" sz="3600" dirty="0"/>
              <a:t>. Place in bag &amp; close. Shellstock should be clean. (If shellfish are small, more animals are needed)</a:t>
            </a:r>
          </a:p>
          <a:p>
            <a:r>
              <a:rPr lang="en-US" sz="3600" dirty="0"/>
              <a:t>Place sample bag in cooler. Keep sample above freezing &amp; below 50⁰F (10⁰C). Shellstock must not come into direct contact with ice, or melted ice water, use sealed plastic bag &amp; keep sample upright.</a:t>
            </a:r>
          </a:p>
          <a:p>
            <a:r>
              <a:rPr lang="en-US" sz="3600" dirty="0"/>
              <a:t>You </a:t>
            </a:r>
            <a:r>
              <a:rPr lang="en-US" sz="3600" b="1" dirty="0"/>
              <a:t>MUST</a:t>
            </a:r>
            <a:r>
              <a:rPr lang="en-US" sz="3600" dirty="0"/>
              <a:t> include a temperature control</a:t>
            </a:r>
          </a:p>
          <a:p>
            <a:r>
              <a:rPr lang="en-US" sz="3600" dirty="0"/>
              <a:t>Complete Shellfish Meat Collection Form:</a:t>
            </a:r>
          </a:p>
          <a:p>
            <a:pPr lvl="1"/>
            <a:r>
              <a:rPr lang="en-US" sz="3600" dirty="0"/>
              <a:t>Town, date, area, time, collector</a:t>
            </a:r>
          </a:p>
          <a:p>
            <a:pPr lvl="1"/>
            <a:r>
              <a:rPr lang="en-US" sz="3600" dirty="0"/>
              <a:t>Sample Type (species)</a:t>
            </a:r>
          </a:p>
          <a:p>
            <a:pPr lvl="1"/>
            <a:r>
              <a:rPr lang="en-US" sz="3600" dirty="0"/>
              <a:t>Date harvested, harvester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8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705</TotalTime>
  <Words>1145</Words>
  <Application>Microsoft Macintosh PowerPoint</Application>
  <PresentationFormat>Widescreen</PresentationFormat>
  <Paragraphs>155</Paragraphs>
  <Slides>19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Ocean design template</vt:lpstr>
      <vt:lpstr>Connecticut’s Shellfish growing area program</vt:lpstr>
      <vt:lpstr>DOAG Staff</vt:lpstr>
      <vt:lpstr>National Shellfish Sanitation Program</vt:lpstr>
      <vt:lpstr>The Bureau of Aquaculture Implements the NSSP-MO</vt:lpstr>
      <vt:lpstr>DOAG nssp-mo responsibilities</vt:lpstr>
      <vt:lpstr>Why do we need a shellfish sanitation program?</vt:lpstr>
      <vt:lpstr>Water sample procedure</vt:lpstr>
      <vt:lpstr>SAMPLE FORM</vt:lpstr>
      <vt:lpstr>Shellfish tissue sample procedure</vt:lpstr>
      <vt:lpstr>Common sampling mistakes</vt:lpstr>
      <vt:lpstr>Sampling compliance</vt:lpstr>
      <vt:lpstr>Sampling compliance – nssp bacteriological standards</vt:lpstr>
      <vt:lpstr>Growing area classifications</vt:lpstr>
      <vt:lpstr>Sanitary Survey Components</vt:lpstr>
      <vt:lpstr>2019 NSSP-MO Changes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Connecticut’s Shellfish growing area program</dc:title>
  <dc:creator>Alissa Dragan</dc:creator>
  <cp:lastModifiedBy>Getchis, Tessa</cp:lastModifiedBy>
  <cp:revision>85</cp:revision>
  <dcterms:created xsi:type="dcterms:W3CDTF">2020-01-07T15:08:31Z</dcterms:created>
  <dcterms:modified xsi:type="dcterms:W3CDTF">2020-01-11T17:02:51Z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