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8"/>
  </p:notesMasterIdLst>
  <p:sldIdLst>
    <p:sldId id="256" r:id="rId2"/>
    <p:sldId id="290" r:id="rId3"/>
    <p:sldId id="291" r:id="rId4"/>
    <p:sldId id="278" r:id="rId5"/>
    <p:sldId id="279" r:id="rId6"/>
    <p:sldId id="28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4F9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7"/>
    <p:restoredTop sz="84034"/>
  </p:normalViewPr>
  <p:slideViewPr>
    <p:cSldViewPr snapToGrid="0" snapToObjects="1">
      <p:cViewPr varScale="1">
        <p:scale>
          <a:sx n="25" d="100"/>
          <a:sy n="25" d="100"/>
        </p:scale>
        <p:origin x="1106" y="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83F4B-2311-BA4E-9A89-B041161FE1B1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691FC-57EF-4D46-8EB0-31B7D28D8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7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302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BDD5D-0116-491B-8352-B2CB5D8DB58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11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BDD5D-0116-491B-8352-B2CB5D8DB58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79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ingestion of </a:t>
            </a:r>
            <a:r>
              <a:rPr lang="en-US" dirty="0" err="1"/>
              <a:t>nano</a:t>
            </a:r>
            <a:endParaRPr lang="en-US" dirty="0"/>
          </a:p>
          <a:p>
            <a:r>
              <a:rPr lang="en-US" dirty="0"/>
              <a:t>Reject fibers (100-300 um)… Herrick and Ward unpublished</a:t>
            </a:r>
          </a:p>
          <a:p>
            <a:r>
              <a:rPr lang="en-US" dirty="0"/>
              <a:t>Agrees with acute exposure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691FC-57EF-4D46-8EB0-31B7D28D81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9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108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Frontal ciliary tracts of ordinary filaments are divided into a central, ventrally directed coarse tract, flanked on either side by a dorsally directed fine ciliary tract.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BDD5D-0116-491B-8352-B2CB5D8DB58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71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BDD5D-0116-491B-8352-B2CB5D8DB58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05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04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10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368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Nano:</a:t>
            </a:r>
            <a:r>
              <a:rPr lang="pt-BR" altLang="en-US" sz="2400" kern="0" dirty="0" smtClean="0">
                <a:effectLst/>
              </a:rPr>
              <a:t> Ex 593 nm; Em 612 nm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pt-BR" altLang="en-US" sz="2400" kern="0" dirty="0" smtClean="0">
                <a:effectLst/>
              </a:rPr>
              <a:t>Micro: Ex 530 nm; Em 568 nm</a:t>
            </a:r>
            <a:endParaRPr lang="en-US" altLang="en-US" sz="2400" kern="0" dirty="0" smtClean="0">
              <a:effectLst/>
            </a:endParaRP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294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Measurement were terminated after oxygen fell below 70% of saturation.  With the </a:t>
            </a:r>
            <a:r>
              <a:rPr lang="en-US" altLang="en-US" dirty="0" err="1" smtClean="0"/>
              <a:t>microcathode</a:t>
            </a:r>
            <a:r>
              <a:rPr lang="en-US" altLang="en-US" dirty="0" smtClean="0"/>
              <a:t>, low permeability polypropylene membranes there is no need to stir the water.  Also,</a:t>
            </a:r>
            <a:r>
              <a:rPr lang="en-US" altLang="en-US" baseline="0" dirty="0" smtClean="0"/>
              <a:t> normal pumping of water by mussel is more than sufficient.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128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3E198E9-1ADF-4578-8951-711194C914CE}" type="slidenum">
              <a:rPr lang="en-US" altLang="en-US">
                <a:latin typeface="Arial" charset="0"/>
              </a:rPr>
              <a:pPr/>
              <a:t>13</a:t>
            </a:fld>
            <a:endParaRPr lang="en-US" alt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Ammonium excretion rate was calculated taking into account blanks, volume of seawater and time</a:t>
            </a:r>
            <a:r>
              <a:rPr lang="en-US" altLang="en-US" smtClean="0"/>
              <a:t>.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55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5594-A2F2-F643-B55B-467C01E2B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9A240-F4F4-3F43-B520-166C2C532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1C27C-55FF-0C4A-B6AC-3A4B9525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02F57-1D54-DB4B-884B-C3882E67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78390-11F3-6040-ABB3-EDF3B991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6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C5D5-34B5-FE47-921D-32F1EE6B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AD328-8820-8F4B-A7FB-2613D3111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82A30-80A1-474B-B879-E83DD7F7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E0ECA-2945-C143-84CE-1946C9BE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E1083-F898-6C4B-B987-D3AE9A37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4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EB3D5-6214-7F4B-9FD2-1F6292827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211A0-2F3C-A244-BE4D-9D14618BC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7F7D4-B52C-D64D-AB48-CDC8C1B2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F0893-7128-9B4E-953C-348A47F31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ACC3B-608F-BC41-A1E8-A32EDC0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9028A-6AD4-4AE7-91D2-71FCF2865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736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D587-696D-4DD1-9974-7263FDA36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1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5256-E50B-F946-92EB-4804BE88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7EBE-B136-454D-B192-E44BD3C76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9B699-97A9-3A45-9463-C5074EA6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20BAE-DF28-5649-9385-CA960E73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34A8B-B99C-404F-A113-45CDAA43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0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A581-76C7-1548-844E-09E02B73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06CD8-F200-C64C-9A02-5F2D7CA9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C39F9-0B8A-3F44-89B8-EAA31DC6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DCF93-C14B-9F47-88EE-96F55DCC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24915-5B59-A746-B115-BEFB2040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7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2C1E-57A0-0442-B02B-87372A10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F104-F3FB-6A46-8009-DA2E54697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E970E-59D3-CB46-B076-AE3C58491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6486A-5F85-5F47-B4AB-8ECCA721B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1026-E2DD-9D41-B552-2F37FF47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1106B-8B60-7244-8254-3ABE1D48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1EF0-7135-8942-8708-26026094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8D41-C19B-C84F-B7BF-24473B170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5056F-1331-3E48-9D1A-B0D13184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E4AB3-80E3-BC4D-B3AB-ECE92F496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60044-19C0-E14D-9114-DA0ACE664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2F7E5-7EB2-8543-A536-4794E492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38ECB-37D1-1140-A90A-88D3EB3E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CB754-8D30-DF44-9464-AFA8AB05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8934-3A5F-0245-BC48-33B93A89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B9016-DD4A-5941-8F1F-37EC0CDA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A0C2B-9382-9642-98A5-C433A0C9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A48D0-F748-7049-8C0C-B9721B45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0AFBB-E3F6-2F47-902B-46F80819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DC81B-3A91-2748-8ED4-95662CA7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37B04-7BF8-A949-B244-7A7FBD62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4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FDC2-6FDC-224F-8A30-B20A47B6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E685B-BD77-8F4D-8BAC-E6BEDA7A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B946D-933E-A24B-A18C-826834E4F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84347-2F94-8747-9461-0721CD07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E479F-6459-3348-83F7-8FF4E210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84C4F-A53F-2C46-80B0-33DF9531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1BE0-95D1-884A-A05D-04F3729B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E42501-CEAE-8347-96A8-2AB4FC727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0889F-7F7A-2840-89A4-EAA69397A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CFB9F-D8F9-5549-8FA3-40226829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33C0E-99AD-C342-BA88-27367B05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19213-5DA3-C147-8FD6-71B8C5E8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DC359-A1DD-5541-B256-AFC6CE71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BC77B-5403-CE45-B942-F796A779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388B-D9C5-5B45-A982-7A8945D44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38613-3A66-294C-B0EF-33CF5589005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577F9-9A35-7B41-B286-01572D20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76EE0-F1C7-4340-A408-396682253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D5F5C-1C3F-E647-BBC0-5B424041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849B-0299-0C42-8268-1A881D8F3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909" y="1635126"/>
            <a:ext cx="9144000" cy="19721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400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Ingestion and Depuration of </a:t>
            </a:r>
            <a:r>
              <a:rPr lang="en-US" sz="4400" dirty="0" err="1" smtClean="0">
                <a:latin typeface="Goudy Old Style" panose="02020502050305020303" pitchFamily="18" charset="0"/>
                <a:cs typeface="Arial Narrow" panose="020B0604020202020204" pitchFamily="34" charset="0"/>
              </a:rPr>
              <a:t>Microplastics</a:t>
            </a:r>
            <a:r>
              <a:rPr lang="en-US" sz="4400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 by </a:t>
            </a:r>
            <a:r>
              <a:rPr lang="en-US" sz="4400" dirty="0">
                <a:latin typeface="Goudy Old Style" panose="02020502050305020303" pitchFamily="18" charset="0"/>
                <a:cs typeface="Arial Narrow" panose="020B0604020202020204" pitchFamily="34" charset="0"/>
              </a:rPr>
              <a:t>M</a:t>
            </a:r>
            <a:r>
              <a:rPr lang="en-US" sz="4400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arine </a:t>
            </a:r>
            <a:r>
              <a:rPr lang="en-US" sz="4400" dirty="0">
                <a:latin typeface="Goudy Old Style" panose="02020502050305020303" pitchFamily="18" charset="0"/>
                <a:cs typeface="Arial Narrow" panose="020B0604020202020204" pitchFamily="34" charset="0"/>
              </a:rPr>
              <a:t>B</a:t>
            </a:r>
            <a:r>
              <a:rPr lang="en-US" sz="4400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ivalves</a:t>
            </a:r>
            <a:endParaRPr lang="en-US" sz="4400" dirty="0">
              <a:latin typeface="Goudy Old Style" panose="02020502050305020303" pitchFamily="18" charset="0"/>
              <a:cs typeface="Arial Narrow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7F486-9580-1041-A9EC-B708E0D11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909" y="370450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Vena </a:t>
            </a:r>
            <a:r>
              <a:rPr lang="en-US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Haynes, </a:t>
            </a:r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J. Evan Ward, </a:t>
            </a:r>
            <a:r>
              <a:rPr lang="en-US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Kayla </a:t>
            </a:r>
            <a:r>
              <a:rPr lang="en-US" dirty="0" err="1">
                <a:latin typeface="Goudy Old Style" panose="02020502050305020303" pitchFamily="18" charset="0"/>
                <a:cs typeface="Arial Narrow" panose="020B0604020202020204" pitchFamily="34" charset="0"/>
              </a:rPr>
              <a:t>Mladinich</a:t>
            </a:r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, </a:t>
            </a:r>
            <a:r>
              <a:rPr lang="en-US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and </a:t>
            </a:r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Bridget </a:t>
            </a:r>
            <a:r>
              <a:rPr lang="en-US" dirty="0" err="1">
                <a:latin typeface="Goudy Old Style" panose="02020502050305020303" pitchFamily="18" charset="0"/>
                <a:cs typeface="Arial Narrow" panose="020B0604020202020204" pitchFamily="34" charset="0"/>
              </a:rPr>
              <a:t>Holohan</a:t>
            </a:r>
            <a:endParaRPr lang="en-US" dirty="0">
              <a:latin typeface="Goudy Old Style" panose="02020502050305020303" pitchFamily="18" charset="0"/>
              <a:cs typeface="Arial Narrow" panose="020B0604020202020204" pitchFamily="34" charset="0"/>
            </a:endParaRPr>
          </a:p>
          <a:p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University of </a:t>
            </a:r>
            <a:r>
              <a:rPr lang="en-US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Connecticut Avery Point</a:t>
            </a:r>
          </a:p>
          <a:p>
            <a:r>
              <a:rPr lang="en-US" dirty="0" smtClean="0">
                <a:latin typeface="Goudy Old Style" panose="02020502050305020303" pitchFamily="18" charset="0"/>
                <a:cs typeface="Arial Narrow" panose="020B0604020202020204" pitchFamily="34" charset="0"/>
              </a:rPr>
              <a:t>Department of Marine Sciences</a:t>
            </a:r>
            <a:endParaRPr lang="en-US" dirty="0">
              <a:latin typeface="Goudy Old Style" panose="02020502050305020303" pitchFamily="18" charset="0"/>
              <a:cs typeface="Arial Narrow" panose="020B0604020202020204" pitchFamily="34" charset="0"/>
            </a:endParaRPr>
          </a:p>
          <a:p>
            <a:r>
              <a:rPr lang="en-US" dirty="0">
                <a:latin typeface="Goudy Old Style" panose="02020502050305020303" pitchFamily="18" charset="0"/>
                <a:cs typeface="Arial Narrow" panose="020B0604020202020204" pitchFamily="34" charset="0"/>
              </a:rPr>
              <a:t>Groton, CT 06340 </a:t>
            </a:r>
          </a:p>
        </p:txBody>
      </p:sp>
    </p:spTree>
    <p:extLst>
      <p:ext uri="{BB962C8B-B14F-4D97-AF65-F5344CB8AC3E}">
        <p14:creationId xmlns:p14="http://schemas.microsoft.com/office/powerpoint/2010/main" val="30860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"/>
    </mc:Choice>
    <mc:Fallback xmlns="">
      <p:transition spd="slow" advTm="59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Design</a:t>
            </a:r>
            <a:endParaRPr lang="en-US" altLang="en-US" sz="3200" b="1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41088" y="847950"/>
            <a:ext cx="5877976" cy="172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Three treatments established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b="1" kern="0" dirty="0">
                <a:effectLst/>
              </a:rPr>
              <a:t>Food only</a:t>
            </a:r>
            <a:r>
              <a:rPr lang="en-US" altLang="en-US" sz="2000" kern="0" dirty="0">
                <a:effectLst/>
              </a:rPr>
              <a:t> - 50/50 mix </a:t>
            </a:r>
            <a:r>
              <a:rPr lang="en-US" altLang="en-US" sz="2000" i="1" kern="0" dirty="0" err="1">
                <a:effectLst/>
              </a:rPr>
              <a:t>Tetraselmis</a:t>
            </a:r>
            <a:r>
              <a:rPr lang="en-US" altLang="en-US" sz="2000" kern="0" dirty="0">
                <a:effectLst/>
              </a:rPr>
              <a:t>  &amp;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 </a:t>
            </a:r>
            <a:r>
              <a:rPr lang="en-US" altLang="en-US" sz="2000" kern="0" dirty="0">
                <a:effectLst/>
              </a:rPr>
              <a:t>    Shellfish Diet (20,000 </a:t>
            </a:r>
            <a:r>
              <a:rPr lang="en-US" altLang="en-US" sz="2000" kern="0" dirty="0">
                <a:effectLst/>
              </a:rPr>
              <a:t>cells/ml) </a:t>
            </a:r>
            <a:endParaRPr lang="en-US" altLang="en-US" sz="20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b="1" kern="0" dirty="0" smtClean="0">
                <a:effectLst/>
              </a:rPr>
              <a:t>Micro-polystyrene </a:t>
            </a:r>
            <a:r>
              <a:rPr lang="en-US" altLang="en-US" sz="2000" b="1" kern="0" dirty="0">
                <a:effectLst/>
              </a:rPr>
              <a:t>&amp; food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b="1" kern="0" dirty="0">
                <a:effectLst/>
              </a:rPr>
              <a:t>Nano-polystyrene &amp; food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50988" y="2733887"/>
            <a:ext cx="5877976" cy="18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Exposure period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Mussels dosed 4x a day</a:t>
            </a:r>
            <a:endParaRPr lang="en-US" altLang="en-US" sz="2000" i="1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Feces collected &amp; pooled (1-7 day; 8-14 day)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Water changed every day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Animal samples collected after 7 &amp; 14 days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649013" y="4552580"/>
            <a:ext cx="5877976" cy="13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Depuration period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b="1" kern="0" dirty="0">
                <a:effectLst/>
              </a:rPr>
              <a:t>Food only</a:t>
            </a:r>
            <a:r>
              <a:rPr lang="en-US" altLang="en-US" sz="2000" kern="0" dirty="0">
                <a:effectLst/>
              </a:rPr>
              <a:t> </a:t>
            </a:r>
            <a:endParaRPr lang="en-US" altLang="en-US" sz="20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Feces collected separately for each day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</a:rPr>
              <a:t>Animals collected after 7 days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8D1D6-DDB2-394E-9526-165A89CEA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9"/>
          <a:stretch/>
        </p:blipFill>
        <p:spPr>
          <a:xfrm>
            <a:off x="7722164" y="4019710"/>
            <a:ext cx="2743200" cy="206283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58D1D6-DDB2-394E-9526-165A89CEA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" r="51543"/>
          <a:stretch/>
        </p:blipFill>
        <p:spPr>
          <a:xfrm>
            <a:off x="7748419" y="186400"/>
            <a:ext cx="2743200" cy="2109433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6656720" y="1671826"/>
            <a:ext cx="3418637" cy="2011292"/>
            <a:chOff x="5132719" y="1671826"/>
            <a:chExt cx="3418637" cy="2011292"/>
          </a:xfrm>
        </p:grpSpPr>
        <p:grpSp>
          <p:nvGrpSpPr>
            <p:cNvPr id="2" name="Group 1"/>
            <p:cNvGrpSpPr/>
            <p:nvPr/>
          </p:nvGrpSpPr>
          <p:grpSpPr>
            <a:xfrm>
              <a:off x="6051706" y="2658580"/>
              <a:ext cx="638562" cy="1023408"/>
              <a:chOff x="5181600" y="2310614"/>
              <a:chExt cx="638562" cy="102340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9E28C02-A7F7-F748-A931-43100457F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1600" y="2419471"/>
                <a:ext cx="638562" cy="91455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1615" y="2310614"/>
                <a:ext cx="231616" cy="62803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5245082" y="2332382"/>
                <a:ext cx="252100" cy="606263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2CC9F6-7C2F-E946-BD5F-54562006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93888" flipH="1">
              <a:off x="5132719" y="1671826"/>
              <a:ext cx="1045027" cy="1223768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7005893" y="2408208"/>
              <a:ext cx="638562" cy="1023408"/>
              <a:chOff x="5181600" y="2310614"/>
              <a:chExt cx="638562" cy="102340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9E28C02-A7F7-F748-A931-43100457F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1600" y="2419471"/>
                <a:ext cx="638562" cy="91455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1615" y="2310614"/>
                <a:ext cx="231616" cy="62803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5245082" y="2332382"/>
                <a:ext cx="252100" cy="606263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7912794" y="2659710"/>
              <a:ext cx="638562" cy="1023408"/>
              <a:chOff x="5181600" y="2310614"/>
              <a:chExt cx="638562" cy="102340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9E28C02-A7F7-F748-A931-43100457F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1600" y="2419471"/>
                <a:ext cx="638562" cy="91455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1615" y="2310614"/>
                <a:ext cx="231616" cy="62803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8308037-F111-1D40-944B-28E274153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5245082" y="2332382"/>
                <a:ext cx="252100" cy="6062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246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Analyses</a:t>
            </a:r>
            <a:endParaRPr lang="en-US" altLang="en-US" sz="3200" b="1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79968" y="1633190"/>
            <a:ext cx="5877976" cy="172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Tissue and Feces samples 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Digested </a:t>
            </a:r>
            <a:r>
              <a:rPr lang="en-US" altLang="en-US" sz="2400" kern="0" dirty="0">
                <a:effectLst/>
              </a:rPr>
              <a:t>in </a:t>
            </a:r>
            <a:r>
              <a:rPr lang="en-US" altLang="en-US" sz="2400" kern="0" dirty="0" err="1">
                <a:effectLst/>
              </a:rPr>
              <a:t>NaOH</a:t>
            </a:r>
            <a:r>
              <a:rPr lang="en-US" altLang="en-US" sz="2400" kern="0" dirty="0">
                <a:effectLst/>
              </a:rPr>
              <a:t> (7 days)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46632" y="4305784"/>
            <a:ext cx="5877976" cy="175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Fluorescence spectroscopy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Samples and blanks</a:t>
            </a:r>
            <a:endParaRPr lang="en-US" altLang="en-US" sz="2400" i="1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Mass determined by standard </a:t>
            </a:r>
            <a:r>
              <a:rPr lang="en-US" altLang="en-US" sz="2400" kern="0" dirty="0" smtClean="0">
                <a:effectLst/>
              </a:rPr>
              <a:t>curve</a:t>
            </a:r>
            <a:endParaRPr lang="en-US" altLang="en-US" sz="2400" kern="0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2242184"/>
            <a:ext cx="2067938" cy="1379893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3"/>
          <a:stretch/>
        </p:blipFill>
        <p:spPr>
          <a:xfrm>
            <a:off x="8719107" y="2881399"/>
            <a:ext cx="1633205" cy="1383569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r="22533" b="8282"/>
          <a:stretch/>
        </p:blipFill>
        <p:spPr>
          <a:xfrm>
            <a:off x="7837711" y="469825"/>
            <a:ext cx="1556659" cy="162500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632" y="4626132"/>
            <a:ext cx="2519708" cy="13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22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43063" y="960909"/>
            <a:ext cx="5149624" cy="203693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>
                <a:latin typeface="+mj-lt"/>
              </a:rPr>
              <a:t>Tissue</a:t>
            </a:r>
            <a:endParaRPr lang="en-US" altLang="en-US" sz="2000" dirty="0">
              <a:latin typeface="+mj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>
                <a:latin typeface="+mj-lt"/>
              </a:rPr>
              <a:t> Retention </a:t>
            </a:r>
            <a:r>
              <a:rPr lang="en-US" altLang="en-US" sz="2000" dirty="0">
                <a:latin typeface="+mj-lt"/>
              </a:rPr>
              <a:t>of nano-polystyrene &gt; </a:t>
            </a:r>
            <a:r>
              <a:rPr lang="en-US" altLang="en-US" sz="2000" dirty="0" smtClean="0">
                <a:latin typeface="+mj-lt"/>
              </a:rPr>
              <a:t>micro </a:t>
            </a:r>
            <a:r>
              <a:rPr lang="en-US" altLang="en-US" sz="2000" dirty="0">
                <a:latin typeface="+mj-lt"/>
              </a:rPr>
              <a:t>(7 &amp; 14 days</a:t>
            </a:r>
            <a:r>
              <a:rPr lang="en-US" altLang="en-US" sz="2000" dirty="0">
                <a:latin typeface="+mj-lt"/>
                <a:cs typeface="Arial"/>
              </a:rPr>
              <a:t>)</a:t>
            </a:r>
            <a:endParaRPr lang="en-US" altLang="en-US" sz="2000" dirty="0">
              <a:latin typeface="+mj-lt"/>
              <a:cs typeface="Arial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>
                <a:latin typeface="+mj-lt"/>
              </a:rPr>
              <a:t> No </a:t>
            </a:r>
            <a:r>
              <a:rPr lang="en-US" altLang="en-US" sz="2000" dirty="0">
                <a:latin typeface="+mj-lt"/>
              </a:rPr>
              <a:t>difference in retention between 7 and 14 days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>
                <a:latin typeface="+mj-lt"/>
              </a:rPr>
              <a:t> Residual </a:t>
            </a:r>
            <a:r>
              <a:rPr lang="en-US" altLang="en-US" sz="2000" dirty="0">
                <a:latin typeface="+mj-lt"/>
              </a:rPr>
              <a:t>amounts of plastics at end of depuration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000" dirty="0">
              <a:latin typeface="+mj-lt"/>
            </a:endParaRP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Outcome</a:t>
            </a:r>
            <a:endParaRPr lang="en-US" altLang="en-US" sz="3200" b="1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643066" y="3649681"/>
            <a:ext cx="5149624" cy="203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  <a:latin typeface="+mj-lt"/>
              </a:rPr>
              <a:t>Feces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  <a:latin typeface="+mj-lt"/>
              </a:rPr>
              <a:t>Egestion of </a:t>
            </a:r>
            <a:r>
              <a:rPr lang="en-US" altLang="en-US" sz="2000" kern="0" dirty="0" smtClean="0">
                <a:effectLst/>
                <a:latin typeface="+mj-lt"/>
              </a:rPr>
              <a:t>micro </a:t>
            </a:r>
            <a:r>
              <a:rPr lang="en-US" altLang="en-US" sz="2000" kern="0" dirty="0">
                <a:effectLst/>
                <a:latin typeface="+mj-lt"/>
              </a:rPr>
              <a:t>&gt; nano-polystyrene (7 &amp; 14 days</a:t>
            </a:r>
            <a:r>
              <a:rPr lang="en-US" altLang="en-US" sz="2000" kern="0" dirty="0">
                <a:effectLst/>
                <a:latin typeface="+mj-lt"/>
                <a:cs typeface="Arial"/>
              </a:rPr>
              <a:t>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  <a:latin typeface="+mj-lt"/>
              </a:rPr>
              <a:t>No difference in egestion between 7 and 14 days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kern="0" dirty="0">
                <a:effectLst/>
                <a:latin typeface="+mj-lt"/>
              </a:rPr>
              <a:t>Residual amounts of plastics at end of depuration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000" kern="0" dirty="0">
              <a:effectLst/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53639" y="521790"/>
            <a:ext cx="4087379" cy="3180842"/>
            <a:chOff x="6613559" y="521790"/>
            <a:chExt cx="4420312" cy="340156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C35EC83-8B29-C149-9438-C828526D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3559" y="521790"/>
              <a:ext cx="4420312" cy="340156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E5ABCD-157C-8147-ADE6-A96FE78C4EED}"/>
                </a:ext>
              </a:extLst>
            </p:cNvPr>
            <p:cNvSpPr txBox="1"/>
            <p:nvPr/>
          </p:nvSpPr>
          <p:spPr>
            <a:xfrm>
              <a:off x="10235521" y="2705152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3B4F9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BDL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A83332-32FD-054B-9FE1-56BC73420AE6}"/>
                </a:ext>
              </a:extLst>
            </p:cNvPr>
            <p:cNvSpPr txBox="1"/>
            <p:nvPr/>
          </p:nvSpPr>
          <p:spPr>
            <a:xfrm>
              <a:off x="7944425" y="15977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045381-D176-5942-BDD1-9A301F9351A9}"/>
                </a:ext>
              </a:extLst>
            </p:cNvPr>
            <p:cNvSpPr txBox="1"/>
            <p:nvPr/>
          </p:nvSpPr>
          <p:spPr>
            <a:xfrm>
              <a:off x="8895566" y="186213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53638" y="3914959"/>
            <a:ext cx="4087379" cy="2769293"/>
            <a:chOff x="6498018" y="3650857"/>
            <a:chExt cx="4527805" cy="303339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0147F4-CE5F-0B42-AF54-6D853A206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8018" y="3650857"/>
              <a:ext cx="4527805" cy="303339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FDEEA-5F2F-284B-8482-36FC51BE8E72}"/>
                </a:ext>
              </a:extLst>
            </p:cNvPr>
            <p:cNvSpPr txBox="1"/>
            <p:nvPr/>
          </p:nvSpPr>
          <p:spPr>
            <a:xfrm>
              <a:off x="7996997" y="5013231"/>
              <a:ext cx="586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2E5A63-741E-754A-AE78-53E373B5EABB}"/>
                </a:ext>
              </a:extLst>
            </p:cNvPr>
            <p:cNvSpPr txBox="1"/>
            <p:nvPr/>
          </p:nvSpPr>
          <p:spPr>
            <a:xfrm>
              <a:off x="8941904" y="483504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17875" y="6425173"/>
            <a:ext cx="378523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are means +/- SD (n=6-9)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9502508" y="3510095"/>
            <a:ext cx="4" cy="127362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5659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141030" y="412011"/>
            <a:ext cx="4721107" cy="4124535"/>
            <a:chOff x="2661747" y="368707"/>
            <a:chExt cx="7386371" cy="56840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9CD746-5939-2E43-BC7C-49D601E2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1747" y="368707"/>
              <a:ext cx="7386371" cy="5684043"/>
            </a:xfrm>
            <a:prstGeom prst="rect">
              <a:avLst/>
            </a:prstGeom>
          </p:spPr>
        </p:pic>
        <p:sp>
          <p:nvSpPr>
            <p:cNvPr id="15" name="Circular Arrow 14">
              <a:extLst>
                <a:ext uri="{FF2B5EF4-FFF2-40B4-BE49-F238E27FC236}">
                  <a16:creationId xmlns:a16="http://schemas.microsoft.com/office/drawing/2014/main" id="{8C0790DD-E00A-E749-AFBD-9EED8A0F5501}"/>
                </a:ext>
              </a:extLst>
            </p:cNvPr>
            <p:cNvSpPr/>
            <p:nvPr/>
          </p:nvSpPr>
          <p:spPr bwMode="auto">
            <a:xfrm rot="1424194" flipV="1">
              <a:off x="5652754" y="1440114"/>
              <a:ext cx="3468795" cy="2458985"/>
            </a:xfrm>
            <a:prstGeom prst="circularArrow">
              <a:avLst>
                <a:gd name="adj1" fmla="val 414"/>
                <a:gd name="adj2" fmla="val 859498"/>
                <a:gd name="adj3" fmla="val 18921304"/>
                <a:gd name="adj4" fmla="val 12216589"/>
                <a:gd name="adj5" fmla="val 5785"/>
              </a:avLst>
            </a:prstGeom>
            <a:solidFill>
              <a:srgbClr val="FF0000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BBA2FA-99F9-BC4C-9454-A674B1384415}"/>
                </a:ext>
              </a:extLst>
            </p:cNvPr>
            <p:cNvCxnSpPr>
              <a:cxnSpLocks/>
            </p:cNvCxnSpPr>
            <p:nvPr/>
          </p:nvCxnSpPr>
          <p:spPr>
            <a:xfrm>
              <a:off x="5175504" y="1690688"/>
              <a:ext cx="2204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5570" y="960909"/>
            <a:ext cx="6314790" cy="169085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dirty="0"/>
              <a:t>Concentration in feces shows rapid depuration of nano- and </a:t>
            </a:r>
            <a:r>
              <a:rPr lang="en-US" altLang="en-US" sz="2400" dirty="0" smtClean="0"/>
              <a:t>micro-polystyrene</a:t>
            </a:r>
            <a:endParaRPr lang="en-US" altLang="en-US" sz="24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/>
              <a:t>Nano-polystyrene depurate a bit slower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Outcome</a:t>
            </a:r>
            <a:endParaRPr lang="en-US" altLang="en-US" sz="3200" b="1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373594" y="3775380"/>
            <a:ext cx="7106648" cy="221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Overall: ingestion of </a:t>
            </a:r>
            <a:r>
              <a:rPr lang="en-US" altLang="en-US" sz="2400" kern="0" dirty="0" smtClean="0">
                <a:effectLst/>
              </a:rPr>
              <a:t>micro-polystyrene </a:t>
            </a:r>
            <a:r>
              <a:rPr lang="en-US" altLang="en-US" sz="2400" kern="0" dirty="0">
                <a:effectLst/>
              </a:rPr>
              <a:t>&gt; nano-polystyrene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Micro-polystyrene </a:t>
            </a:r>
            <a:r>
              <a:rPr lang="en-US" altLang="en-US" sz="2400" kern="0" dirty="0">
                <a:effectLst/>
              </a:rPr>
              <a:t>mean = 8.25 mg (14 days)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Nano-polystyrene </a:t>
            </a:r>
            <a:r>
              <a:rPr lang="en-US" altLang="en-US" sz="2400" kern="0" dirty="0">
                <a:effectLst/>
              </a:rPr>
              <a:t>mean = 5.12 mg (14 days)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01583" y="4728461"/>
            <a:ext cx="301196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Data are means +/- SD (n=6-9)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257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ChangeArrowheads="1"/>
          </p:cNvSpPr>
          <p:nvPr/>
        </p:nvSpPr>
        <p:spPr bwMode="auto">
          <a:xfrm>
            <a:off x="1600200" y="12700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Conclusions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600201" y="889722"/>
            <a:ext cx="6502226" cy="156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Mussels capture and ingest plastic particles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Lower ingestion for </a:t>
            </a:r>
            <a:r>
              <a:rPr lang="en-US" altLang="en-US" sz="2400" kern="0" dirty="0" err="1">
                <a:effectLst/>
              </a:rPr>
              <a:t>nano</a:t>
            </a:r>
            <a:r>
              <a:rPr lang="en-US" altLang="en-US" sz="2400" kern="0" dirty="0">
                <a:effectLst/>
              </a:rPr>
              <a:t>-polystyrene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Higher ingestion for </a:t>
            </a:r>
            <a:r>
              <a:rPr lang="en-US" altLang="en-US" sz="2400" kern="0" dirty="0" smtClean="0">
                <a:effectLst/>
              </a:rPr>
              <a:t>micro-polystyrene</a:t>
            </a:r>
            <a:endParaRPr lang="en-US" altLang="en-US" sz="2400" b="1" kern="0" dirty="0">
              <a:effectLst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00201" y="4296547"/>
            <a:ext cx="7392007" cy="143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No bioaccumulation of plastic detected after 14 days of </a:t>
            </a:r>
            <a:r>
              <a:rPr lang="en-US" altLang="en-US" sz="2400" kern="0" dirty="0">
                <a:effectLst/>
              </a:rPr>
              <a:t>exposure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Corroborates our short term (</a:t>
            </a:r>
            <a:r>
              <a:rPr lang="en-US" altLang="en-US" sz="2400" kern="0" dirty="0" err="1">
                <a:effectLst/>
              </a:rPr>
              <a:t>hrs</a:t>
            </a:r>
            <a:r>
              <a:rPr lang="en-US" altLang="en-US" sz="2400" kern="0" dirty="0">
                <a:effectLst/>
              </a:rPr>
              <a:t>) studies</a:t>
            </a:r>
            <a:endParaRPr lang="en-US" altLang="en-US" sz="2400" b="1" kern="0" dirty="0">
              <a:effectLst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83041" y="2492926"/>
            <a:ext cx="6502226" cy="13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Depuration </a:t>
            </a:r>
            <a:r>
              <a:rPr lang="en-US" altLang="en-US" sz="2400" kern="0" dirty="0">
                <a:effectLst/>
              </a:rPr>
              <a:t>of both nano- and </a:t>
            </a:r>
            <a:r>
              <a:rPr lang="en-US" altLang="en-US" sz="2400" kern="0" dirty="0" smtClean="0">
                <a:effectLst/>
              </a:rPr>
              <a:t>micro-polystyrene </a:t>
            </a:r>
            <a:r>
              <a:rPr lang="en-US" altLang="en-US" sz="2400" kern="0" dirty="0">
                <a:effectLst/>
              </a:rPr>
              <a:t>is </a:t>
            </a:r>
            <a:r>
              <a:rPr lang="en-US" altLang="en-US" sz="2400" kern="0" dirty="0">
                <a:effectLst/>
              </a:rPr>
              <a:t>rapid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Nano: &gt; 60% after 1 day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Micro: </a:t>
            </a:r>
            <a:r>
              <a:rPr lang="en-US" altLang="en-US" sz="2400" kern="0" dirty="0">
                <a:effectLst/>
              </a:rPr>
              <a:t>&gt; 80 % after 1 </a:t>
            </a:r>
            <a:r>
              <a:rPr lang="en-US" altLang="en-US" sz="2400" kern="0" dirty="0">
                <a:effectLst/>
              </a:rPr>
              <a:t>day</a:t>
            </a:r>
            <a:endParaRPr lang="en-US" altLang="en-US" sz="2400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7566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ChangeArrowheads="1"/>
          </p:cNvSpPr>
          <p:nvPr/>
        </p:nvSpPr>
        <p:spPr bwMode="auto">
          <a:xfrm>
            <a:off x="1600200" y="12700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Take-home </a:t>
            </a:r>
            <a:r>
              <a:rPr lang="en-US" altLang="en-US" sz="4000" b="1" dirty="0" smtClean="0">
                <a:solidFill>
                  <a:schemeClr val="tx1"/>
                </a:solidFill>
                <a:effectLst/>
                <a:latin typeface="+mj-lt"/>
              </a:rPr>
              <a:t>points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88294" y="895354"/>
            <a:ext cx="8622506" cy="54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b="1" kern="0" dirty="0" smtClean="0">
                <a:effectLst/>
              </a:rPr>
              <a:t>Bivalves are poor </a:t>
            </a:r>
            <a:r>
              <a:rPr lang="en-US" altLang="en-US" sz="2400" b="1" kern="0" dirty="0" err="1" smtClean="0">
                <a:effectLst/>
              </a:rPr>
              <a:t>bioindicator</a:t>
            </a:r>
            <a:r>
              <a:rPr lang="en-US" altLang="en-US" sz="2400" b="1" kern="0" dirty="0" smtClean="0">
                <a:effectLst/>
              </a:rPr>
              <a:t> for plastics pollution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tabLst>
                <a:tab pos="4000500" algn="l"/>
              </a:tabLst>
              <a:defRPr/>
            </a:pPr>
            <a:endParaRPr lang="en-US" altLang="en-US" sz="2400" b="1" kern="0" dirty="0" smtClean="0">
              <a:effectLst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Not </a:t>
            </a:r>
            <a:r>
              <a:rPr lang="en-US" altLang="en-US" sz="2400" kern="0" dirty="0">
                <a:effectLst/>
              </a:rPr>
              <a:t>all </a:t>
            </a:r>
            <a:r>
              <a:rPr lang="en-US" altLang="en-US" sz="2400" kern="0" dirty="0" err="1">
                <a:effectLst/>
              </a:rPr>
              <a:t>microplastics</a:t>
            </a:r>
            <a:r>
              <a:rPr lang="en-US" altLang="en-US" sz="2400" kern="0" dirty="0">
                <a:effectLst/>
              </a:rPr>
              <a:t> are captured at same efficiency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depends on size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may depend on surface </a:t>
            </a:r>
            <a:r>
              <a:rPr lang="en-US" altLang="en-US" sz="2400" kern="0" dirty="0" smtClean="0">
                <a:effectLst/>
              </a:rPr>
              <a:t>properties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Not all </a:t>
            </a:r>
            <a:r>
              <a:rPr lang="en-US" altLang="en-US" sz="2400" kern="0" dirty="0" err="1">
                <a:effectLst/>
              </a:rPr>
              <a:t>microplastics</a:t>
            </a:r>
            <a:r>
              <a:rPr lang="en-US" altLang="en-US" sz="2400" kern="0" dirty="0">
                <a:effectLst/>
              </a:rPr>
              <a:t> that are captured are ingested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large aspect ratio particles tend to be rejected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surface coating &amp; charge affect </a:t>
            </a:r>
            <a:r>
              <a:rPr lang="en-US" altLang="en-US" sz="2400" kern="0" dirty="0" smtClean="0">
                <a:effectLst/>
              </a:rPr>
              <a:t>ingestion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Bigger threat to bivalves may be additives and chemicals associated with </a:t>
            </a:r>
            <a:r>
              <a:rPr lang="en-US" altLang="en-US" sz="2400" kern="0" dirty="0" err="1" smtClean="0">
                <a:effectLst/>
              </a:rPr>
              <a:t>microplastics</a:t>
            </a:r>
            <a:endParaRPr lang="en-US" altLang="en-US" sz="2400" kern="0" dirty="0">
              <a:effectLst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61" y="3027624"/>
            <a:ext cx="2967278" cy="16484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7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B351-8BAB-9546-BF39-19B70A66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59" y="389756"/>
            <a:ext cx="10515600" cy="1325563"/>
          </a:xfrm>
        </p:spPr>
        <p:txBody>
          <a:bodyPr/>
          <a:lstStyle/>
          <a:p>
            <a:r>
              <a:rPr lang="en-US" sz="4000" b="1" dirty="0">
                <a:cs typeface="Arial Narrow" panose="020B0604020202020204" pitchFamily="34" charset="0"/>
              </a:rPr>
              <a:t>Current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0FAD7-D1E7-764B-A19D-23F2AF410602}"/>
              </a:ext>
            </a:extLst>
          </p:cNvPr>
          <p:cNvSpPr txBox="1"/>
          <p:nvPr/>
        </p:nvSpPr>
        <p:spPr>
          <a:xfrm>
            <a:off x="588259" y="1516980"/>
            <a:ext cx="1051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  <a:cs typeface="Arial Narrow" panose="020B0604020202020204" pitchFamily="34" charset="0"/>
              </a:rPr>
              <a:t>Oysters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  <a:cs typeface="Arial Narrow" panose="020B0604020202020204" pitchFamily="34" charset="0"/>
              </a:rPr>
              <a:t>3 week study with </a:t>
            </a:r>
            <a:r>
              <a:rPr lang="en-US" sz="2200" dirty="0" err="1">
                <a:latin typeface="+mj-lt"/>
                <a:cs typeface="Arial Narrow" panose="020B0604020202020204" pitchFamily="34" charset="0"/>
              </a:rPr>
              <a:t>nano</a:t>
            </a:r>
            <a:r>
              <a:rPr lang="en-US" sz="2200" dirty="0">
                <a:latin typeface="+mj-lt"/>
                <a:cs typeface="Arial Narrow" panose="020B0604020202020204" pitchFamily="34" charset="0"/>
              </a:rPr>
              <a:t>- and micro-polystyrene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+mj-lt"/>
                <a:cs typeface="Arial Narrow" panose="020B0604020202020204" pitchFamily="34" charset="0"/>
              </a:rPr>
              <a:t>Complete biokinetic models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66459DFE-5A6B-6446-89E5-987D057F439C}"/>
              </a:ext>
            </a:extLst>
          </p:cNvPr>
          <p:cNvSpPr txBox="1">
            <a:spLocks/>
          </p:cNvSpPr>
          <p:nvPr/>
        </p:nvSpPr>
        <p:spPr>
          <a:xfrm>
            <a:off x="588259" y="2555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rial Narrow" panose="020B0604020202020204" pitchFamily="34" charset="0"/>
              </a:rPr>
              <a:t>Acknowledgements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04C821-B2A8-7E40-AAF2-914C90946327}"/>
              </a:ext>
            </a:extLst>
          </p:cNvPr>
          <p:cNvSpPr txBox="1"/>
          <p:nvPr/>
        </p:nvSpPr>
        <p:spPr>
          <a:xfrm>
            <a:off x="588259" y="3792041"/>
            <a:ext cx="3908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  <a:cs typeface="Arial Narrow" panose="020B0604020202020204" pitchFamily="34" charset="0"/>
              </a:rPr>
              <a:t>We would like to thank Abigail </a:t>
            </a:r>
            <a:r>
              <a:rPr lang="en-US" sz="2200" dirty="0" err="1">
                <a:latin typeface="+mj-lt"/>
                <a:cs typeface="Arial Narrow" panose="020B0604020202020204" pitchFamily="34" charset="0"/>
              </a:rPr>
              <a:t>Plugnis</a:t>
            </a:r>
            <a:r>
              <a:rPr lang="en-US" sz="2200" dirty="0">
                <a:latin typeface="+mj-lt"/>
                <a:cs typeface="Arial Narrow" panose="020B0604020202020204" pitchFamily="34" charset="0"/>
              </a:rPr>
              <a:t> and Tyler Griffin for laboratory assistance.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91A6997-1948-3C49-A0E0-A27CCF243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98" y="5136189"/>
            <a:ext cx="1899920" cy="12852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EDB36B9-10B3-F44E-A1D0-CFF69B68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108" y="5080309"/>
            <a:ext cx="1718310" cy="1397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134531-49B7-E84D-B52C-F81CB6BDC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782" y="5025807"/>
            <a:ext cx="1509021" cy="15090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E35F462-A48C-F640-A828-CE38523424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216"/>
          <a:stretch/>
        </p:blipFill>
        <p:spPr>
          <a:xfrm>
            <a:off x="8887612" y="3584536"/>
            <a:ext cx="2716129" cy="2961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FBB9573-0C50-C245-9292-9E7843AB0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031" y="135397"/>
            <a:ext cx="3871161" cy="3871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15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3"/>
    </mc:Choice>
    <mc:Fallback xmlns="">
      <p:transition spd="slow" advTm="2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43064" y="925284"/>
            <a:ext cx="9024937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dirty="0" smtClean="0"/>
              <a:t>   Current estimate of mismanaged plastic waste input to the oceans since 2010 = </a:t>
            </a:r>
            <a:r>
              <a:rPr lang="en-US" altLang="en-US" sz="2400" b="1" dirty="0" smtClean="0"/>
              <a:t>100 million metric tons</a:t>
            </a:r>
            <a:endParaRPr lang="en-US" altLang="en-US" sz="2600" b="1" dirty="0" smtClean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/>
              <a:t> populations living within 50 km of a coast in 192 countries</a:t>
            </a:r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Jambeck</a:t>
            </a:r>
            <a:r>
              <a:rPr lang="en-US" altLang="en-US" sz="2000" dirty="0" smtClean="0"/>
              <a:t> et al. 2015 - Science</a:t>
            </a:r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0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b="1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600200" y="4763"/>
            <a:ext cx="8382000" cy="685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4000" b="1" dirty="0" smtClean="0"/>
              <a:t>Plastic debris in the oceans</a:t>
            </a:r>
            <a:endParaRPr lang="en-US" altLang="en-US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47141"/>
            <a:ext cx="6400800" cy="364734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4683620"/>
            <a:ext cx="2101850" cy="13986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43064" y="925284"/>
            <a:ext cx="9024937" cy="2249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dirty="0" smtClean="0"/>
              <a:t>   &gt; 800 species contaminated by plastics entanglement, colonization, and ingestion</a:t>
            </a:r>
            <a:endParaRPr lang="en-US" altLang="en-US" sz="2600" dirty="0" smtClean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000" dirty="0" smtClean="0"/>
              <a:t>  mammals, birds, aquatic invertebrates</a:t>
            </a:r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b="1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600200" y="4763"/>
            <a:ext cx="8382000" cy="685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4000" b="1" dirty="0" smtClean="0"/>
              <a:t>Impacts on marine animals</a:t>
            </a:r>
            <a:endParaRPr lang="en-US" alt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205" t="28144"/>
          <a:stretch/>
        </p:blipFill>
        <p:spPr>
          <a:xfrm>
            <a:off x="1612900" y="2454123"/>
            <a:ext cx="3225800" cy="1453308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" b="5082"/>
          <a:stretch/>
        </p:blipFill>
        <p:spPr bwMode="auto">
          <a:xfrm>
            <a:off x="7188807" y="1955801"/>
            <a:ext cx="2583748" cy="192623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819399"/>
            <a:ext cx="2657475" cy="17145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13570"/>
          <a:stretch/>
        </p:blipFill>
        <p:spPr bwMode="auto">
          <a:xfrm>
            <a:off x="8978901" y="3415874"/>
            <a:ext cx="1577975" cy="1375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85" y="4148732"/>
            <a:ext cx="2466975" cy="18573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9970"/>
            <a:ext cx="2413000" cy="146623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4717761"/>
            <a:ext cx="1687323" cy="133914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600200" y="4763"/>
            <a:ext cx="838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kern="0" dirty="0" err="1">
                <a:solidFill>
                  <a:schemeClr val="tx1"/>
                </a:solidFill>
                <a:effectLst/>
              </a:rPr>
              <a:t>M</a:t>
            </a:r>
            <a:r>
              <a:rPr lang="en-US" altLang="en-US" sz="4000" b="1" kern="0" dirty="0" err="1">
                <a:solidFill>
                  <a:schemeClr val="tx1"/>
                </a:solidFill>
                <a:effectLst/>
              </a:rPr>
              <a:t>icroplastics</a:t>
            </a:r>
            <a:endParaRPr lang="en-US" altLang="en-US" sz="3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87078" y="985634"/>
            <a:ext cx="8954798" cy="313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Plastics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particles smaller than 5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mm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  <a:latin typeface="Goudy Old Style" panose="02020502050305020303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Primary </a:t>
            </a:r>
            <a:r>
              <a:rPr lang="en-US" altLang="en-US" sz="2400" kern="0" dirty="0" err="1">
                <a:effectLst/>
                <a:latin typeface="Goudy Old Style" panose="02020502050305020303" pitchFamily="18" charset="0"/>
              </a:rPr>
              <a:t>microplastics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from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personal care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products (microbeads)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  <a:latin typeface="Goudy Old Style" panose="02020502050305020303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Secondary </a:t>
            </a:r>
            <a:r>
              <a:rPr lang="en-US" altLang="en-US" sz="2400" kern="0" dirty="0" err="1">
                <a:effectLst/>
                <a:latin typeface="Goudy Old Style" panose="02020502050305020303" pitchFamily="18" charset="0"/>
              </a:rPr>
              <a:t>microplastics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from degradation of larger 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plastics debris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</a:t>
            </a: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olyester &amp; polypropylene microfibers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  <a:latin typeface="Goudy Old Style" panose="02020502050305020303" pitchFamily="18" charset="0"/>
              </a:rPr>
              <a:t>polystyrene angular &amp; spherical particles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  <a:latin typeface="Goudy Old Style" panose="02020502050305020303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  <a:latin typeface="Goudy Old Style" panose="02020502050305020303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27" y="4287520"/>
            <a:ext cx="2190503" cy="164592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787" y="4161544"/>
            <a:ext cx="2276558" cy="18288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>
            <a:off x="7881257" y="4392567"/>
            <a:ext cx="2342659" cy="146304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ight Arrow 13"/>
          <p:cNvSpPr>
            <a:spLocks noChangeAspect="1"/>
          </p:cNvSpPr>
          <p:nvPr/>
        </p:nvSpPr>
        <p:spPr bwMode="auto">
          <a:xfrm>
            <a:off x="4395101" y="5022698"/>
            <a:ext cx="696837" cy="34821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34" charset="0"/>
            </a:endParaRPr>
          </a:p>
        </p:txBody>
      </p:sp>
      <p:sp>
        <p:nvSpPr>
          <p:cNvPr id="16" name="Right Arrow 15"/>
          <p:cNvSpPr>
            <a:spLocks noChangeAspect="1"/>
          </p:cNvSpPr>
          <p:nvPr/>
        </p:nvSpPr>
        <p:spPr bwMode="auto">
          <a:xfrm>
            <a:off x="7290647" y="5000930"/>
            <a:ext cx="696837" cy="34821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0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43064" y="925285"/>
            <a:ext cx="9024937" cy="17445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dirty="0" smtClean="0"/>
              <a:t>  Bivalves </a:t>
            </a:r>
            <a:r>
              <a:rPr lang="en-US" altLang="en-US" sz="2400" dirty="0"/>
              <a:t>are ecologically important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Filter </a:t>
            </a:r>
            <a:r>
              <a:rPr lang="en-US" altLang="en-US" dirty="0"/>
              <a:t>feeding: 1-2 gal/</a:t>
            </a:r>
            <a:r>
              <a:rPr lang="en-US" altLang="en-US" dirty="0" err="1"/>
              <a:t>hr</a:t>
            </a:r>
            <a:r>
              <a:rPr lang="en-US" altLang="en-US" dirty="0"/>
              <a:t> (e.g. adult oyster)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Potential </a:t>
            </a:r>
            <a:r>
              <a:rPr lang="en-US" altLang="en-US" dirty="0"/>
              <a:t>to accumulate </a:t>
            </a:r>
            <a:r>
              <a:rPr lang="en-US" altLang="en-US" dirty="0" err="1"/>
              <a:t>microplastics</a:t>
            </a: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Negative </a:t>
            </a:r>
            <a:r>
              <a:rPr lang="en-US" altLang="en-US" dirty="0"/>
              <a:t>impacts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b="1" dirty="0"/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Shellfish contamination…?</a:t>
            </a:r>
            <a:endParaRPr lang="en-US" alt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741382" y="3878596"/>
            <a:ext cx="2328399" cy="1755526"/>
            <a:chOff x="1217381" y="3878596"/>
            <a:chExt cx="2328399" cy="175552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300" y="3878596"/>
              <a:ext cx="2316480" cy="17373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 cap="sq">
              <a:solidFill>
                <a:srgbClr val="00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5" name="TextBox 24"/>
            <p:cNvSpPr txBox="1"/>
            <p:nvPr/>
          </p:nvSpPr>
          <p:spPr>
            <a:xfrm>
              <a:off x="1217381" y="5418678"/>
              <a:ext cx="8490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+mj-lt"/>
                </a:rPr>
                <a:t>jonrowley.com</a:t>
              </a:r>
              <a:endParaRPr lang="en-US" dirty="0"/>
            </a:p>
          </p:txBody>
        </p:sp>
      </p:grp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77" y="3839217"/>
            <a:ext cx="2224901" cy="173736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70" y="4268259"/>
            <a:ext cx="2142309" cy="173736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8307B05-E4E9-B74E-B364-67E173B982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804201"/>
            <a:ext cx="2798969" cy="186564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43064" y="2944584"/>
            <a:ext cx="9024937" cy="105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Bivalves are consumed by animals of higher trophic levels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Transfer of pollutants to humans possible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3518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43065" y="899885"/>
            <a:ext cx="8628696" cy="41779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dirty="0" smtClean="0"/>
              <a:t>  Bivalves </a:t>
            </a:r>
            <a:r>
              <a:rPr lang="en-US" altLang="en-US" sz="2400" dirty="0"/>
              <a:t>are discriminant filter feeders</a:t>
            </a:r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</a:t>
            </a:r>
            <a:r>
              <a:rPr lang="en-US" altLang="en-US" u="sng" dirty="0" smtClean="0"/>
              <a:t>Not </a:t>
            </a:r>
            <a:r>
              <a:rPr lang="en-US" altLang="en-US" u="sng" dirty="0"/>
              <a:t>retained</a:t>
            </a:r>
            <a:r>
              <a:rPr lang="en-US" altLang="en-US" dirty="0"/>
              <a:t> – remain in water </a:t>
            </a:r>
            <a:r>
              <a:rPr lang="en-US" altLang="en-US" dirty="0"/>
              <a:t>column</a:t>
            </a: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</a:t>
            </a:r>
            <a:r>
              <a:rPr lang="en-US" altLang="en-US" u="sng" dirty="0" smtClean="0"/>
              <a:t>Selected </a:t>
            </a:r>
            <a:r>
              <a:rPr lang="en-US" altLang="en-US" u="sng" dirty="0"/>
              <a:t>against</a:t>
            </a:r>
            <a:r>
              <a:rPr lang="en-US" altLang="en-US" dirty="0"/>
              <a:t> </a:t>
            </a:r>
            <a:r>
              <a:rPr lang="en-US" altLang="en-US" dirty="0"/>
              <a:t>– “spit out” and sink to the bottom</a:t>
            </a: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dirty="0" smtClean="0"/>
              <a:t> </a:t>
            </a:r>
            <a:r>
              <a:rPr lang="en-US" altLang="en-US" u="sng" dirty="0" smtClean="0"/>
              <a:t>Ingested</a:t>
            </a:r>
            <a:r>
              <a:rPr lang="en-US" altLang="en-US" dirty="0" smtClean="0"/>
              <a:t> </a:t>
            </a:r>
            <a:r>
              <a:rPr lang="en-US" altLang="en-US" dirty="0"/>
              <a:t>– accumulation &amp; effects possible </a:t>
            </a: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dirty="0"/>
          </a:p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b="1" dirty="0"/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>
            <a:normAutofit/>
          </a:bodyPr>
          <a:lstStyle/>
          <a:p>
            <a:pPr algn="ctr" eaLnBrk="1" hangingPunct="1">
              <a:defRPr/>
            </a:pPr>
            <a:r>
              <a:rPr lang="en-US" altLang="en-US" sz="4000" b="1" dirty="0"/>
              <a:t>Background – relevance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68" y="2601316"/>
            <a:ext cx="5934555" cy="32969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067198" y="5591269"/>
            <a:ext cx="24527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(LinkedIn Learning)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292313">
            <a:off x="4480368" y="4116768"/>
            <a:ext cx="2990872" cy="835573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482848">
            <a:off x="3413346" y="3893609"/>
            <a:ext cx="1016672" cy="715467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3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600200" y="12700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B</a:t>
            </a:r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ackground – </a:t>
            </a:r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aggregates &amp; bivalves</a:t>
            </a:r>
            <a:endParaRPr lang="en-US" altLang="en-US" sz="4000" b="1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75" y="2042866"/>
            <a:ext cx="3873319" cy="258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Bivavle_fl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147.2222"/>
                </p14:media>
              </p:ext>
            </p:ext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957634" y="2617079"/>
            <a:ext cx="4557967" cy="3403642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53948" y="906570"/>
            <a:ext cx="7947404" cy="18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Capture &amp; handling of agglomerations &amp; aggregations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i="1" kern="0" dirty="0">
                <a:effectLst/>
              </a:rPr>
              <a:t>in vivo</a:t>
            </a:r>
            <a:r>
              <a:rPr lang="en-US" altLang="en-US" sz="2400" kern="0" dirty="0">
                <a:effectLst/>
              </a:rPr>
              <a:t> observations using video endoscopy</a:t>
            </a:r>
          </a:p>
        </p:txBody>
      </p:sp>
      <p:sp>
        <p:nvSpPr>
          <p:cNvPr id="16" name="Right Arrow 15"/>
          <p:cNvSpPr>
            <a:spLocks/>
          </p:cNvSpPr>
          <p:nvPr/>
        </p:nvSpPr>
        <p:spPr bwMode="auto">
          <a:xfrm rot="901968">
            <a:off x="5292122" y="4301899"/>
            <a:ext cx="744759" cy="243759"/>
          </a:xfrm>
          <a:prstGeom prst="rightArrow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93905" y="1984334"/>
            <a:ext cx="7788288" cy="2813133"/>
            <a:chOff x="688594" y="2060056"/>
            <a:chExt cx="7788288" cy="2813133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688594" y="2060056"/>
              <a:ext cx="7788288" cy="281313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No studies have examined accumulation and elimination of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nano- and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micropolystyrene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</a:rPr>
                <a:t>after a longer term exposure</a:t>
              </a:r>
              <a:endParaRPr lang="en-US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991338">
              <a:off x="1042353" y="2232117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991338">
              <a:off x="971692" y="3989219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98950" y="2131064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7416" y="4022056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927972">
              <a:off x="7727950" y="3993590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927972">
              <a:off x="7663578" y="2200696"/>
              <a:ext cx="520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?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59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ChangeArrowheads="1"/>
          </p:cNvSpPr>
          <p:nvPr/>
        </p:nvSpPr>
        <p:spPr bwMode="auto">
          <a:xfrm>
            <a:off x="1600200" y="-1368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chemeClr val="tx1"/>
                </a:solidFill>
                <a:effectLst/>
                <a:latin typeface="+mj-lt"/>
              </a:rPr>
              <a:t>Objective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609725" y="1182307"/>
            <a:ext cx="8905875" cy="21620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Determine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ability of </a:t>
            </a:r>
            <a:r>
              <a:rPr lang="en-US" sz="24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Mytilus</a:t>
            </a:r>
            <a:r>
              <a:rPr lang="en-US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edulis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ingest, accumulate,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and depurate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nano-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micro-polystyrene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over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3-week </a:t>
            </a:r>
            <a:r>
              <a:rPr lang="en-US" sz="24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period</a:t>
            </a:r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37564" y="3009248"/>
            <a:ext cx="6707442" cy="1657605"/>
            <a:chOff x="1055914" y="2309259"/>
            <a:chExt cx="6707442" cy="16576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09E59D-0C41-C043-B5E0-336F02A90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5168" b="24462"/>
            <a:stretch/>
          </p:blipFill>
          <p:spPr>
            <a:xfrm>
              <a:off x="1338251" y="2309259"/>
              <a:ext cx="6425105" cy="12612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55914" y="3505199"/>
              <a:ext cx="2068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Polystyrene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08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763"/>
            <a:ext cx="8382000" cy="68580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en-US" altLang="en-US" sz="4000" b="1" dirty="0"/>
              <a:t>Approach</a:t>
            </a:r>
            <a:endParaRPr lang="en-US" altLang="en-US" sz="3200" b="1" dirty="0"/>
          </a:p>
        </p:txBody>
      </p:sp>
      <p:pic>
        <p:nvPicPr>
          <p:cNvPr id="37" name="Picture 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2279" b="5519"/>
          <a:stretch>
            <a:fillRect/>
          </a:stretch>
        </p:blipFill>
        <p:spPr bwMode="auto">
          <a:xfrm>
            <a:off x="7763911" y="507404"/>
            <a:ext cx="2642174" cy="177554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643063" y="830284"/>
            <a:ext cx="5877976" cy="149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Mussels (ca. 3 cm) collected from local population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Acclimated in natural, flowing seawater 1 </a:t>
            </a:r>
            <a:r>
              <a:rPr lang="en-US" altLang="en-US" sz="2400" kern="0" dirty="0" smtClean="0">
                <a:effectLst/>
              </a:rPr>
              <a:t>week</a:t>
            </a:r>
            <a:endParaRPr lang="en-US" altLang="en-US" sz="2400" kern="0" dirty="0">
              <a:effectLst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569269" y="4368735"/>
            <a:ext cx="5877976" cy="229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Size of polystyrene spheres (DLS)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 smtClean="0">
                <a:effectLst/>
              </a:rPr>
              <a:t>Micro </a:t>
            </a:r>
            <a:r>
              <a:rPr lang="en-US" altLang="en-US" sz="2400" kern="0" dirty="0">
                <a:effectLst/>
              </a:rPr>
              <a:t>= ca. </a:t>
            </a:r>
            <a:r>
              <a:rPr lang="en-US" altLang="en-US" sz="2400" kern="0" dirty="0">
                <a:effectLst/>
              </a:rPr>
              <a:t>5 µm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Nano = ca. </a:t>
            </a:r>
            <a:r>
              <a:rPr lang="en-US" altLang="en-US" sz="2400" kern="0" dirty="0">
                <a:effectLst/>
              </a:rPr>
              <a:t>40 </a:t>
            </a:r>
            <a:r>
              <a:rPr lang="en-US" altLang="en-US" sz="2400" kern="0" dirty="0">
                <a:effectLst/>
              </a:rPr>
              <a:t>nm </a:t>
            </a:r>
            <a:endParaRPr lang="en-US" altLang="en-US" sz="2400" kern="0" dirty="0">
              <a:effectLst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Concentration </a:t>
            </a:r>
            <a:r>
              <a:rPr lang="en-US" altLang="en-US" sz="2400" kern="0" dirty="0">
                <a:effectLst/>
              </a:rPr>
              <a:t>of </a:t>
            </a:r>
            <a:r>
              <a:rPr lang="en-US" altLang="en-US" sz="2400" kern="0" dirty="0">
                <a:effectLst/>
              </a:rPr>
              <a:t>polystyrene spheres</a:t>
            </a:r>
            <a:endParaRPr lang="en-US" altLang="en-US" sz="2400" kern="0" dirty="0">
              <a:effectLst/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Ca. 0.1 mg/L/</a:t>
            </a:r>
            <a:r>
              <a:rPr lang="en-US" altLang="en-US" sz="2400" kern="0" dirty="0" err="1">
                <a:effectLst/>
              </a:rPr>
              <a:t>hr</a:t>
            </a:r>
            <a:r>
              <a:rPr lang="en-US" altLang="en-US" sz="2400" kern="0" dirty="0">
                <a:effectLst/>
              </a:rPr>
              <a:t>/day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238C2E7-4628-534F-92E9-DB8052DB4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3" t="9871" r="2724"/>
          <a:stretch/>
        </p:blipFill>
        <p:spPr>
          <a:xfrm>
            <a:off x="8577673" y="4524198"/>
            <a:ext cx="2584462" cy="1988635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b="11889"/>
          <a:stretch/>
        </p:blipFill>
        <p:spPr bwMode="auto">
          <a:xfrm>
            <a:off x="6593827" y="2715673"/>
            <a:ext cx="1983846" cy="148441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1823" y="5220543"/>
            <a:ext cx="315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kern="0" dirty="0"/>
              <a:t>(but </a:t>
            </a:r>
            <a:r>
              <a:rPr lang="en-US" altLang="en-US" kern="0" dirty="0"/>
              <a:t>ca. 2 µm </a:t>
            </a:r>
            <a:r>
              <a:rPr lang="en-US" altLang="en-US" kern="0" dirty="0"/>
              <a:t>agglomerates)</a:t>
            </a:r>
            <a:endParaRPr lang="en-U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00200" y="2797203"/>
            <a:ext cx="5877976" cy="1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Fluorescent polystyrene spheres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Aged 3 days in seawater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r>
              <a:rPr lang="en-US" altLang="en-US" sz="2400" kern="0" dirty="0">
                <a:effectLst/>
              </a:rPr>
              <a:t>No biocides or surfactants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4000500" algn="l"/>
              </a:tabLst>
              <a:defRPr/>
            </a:pPr>
            <a:endParaRPr lang="en-US" altLang="en-US" sz="2400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310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12855</TotalTime>
  <Words>844</Words>
  <Application>Microsoft Office PowerPoint</Application>
  <PresentationFormat>Widescreen</PresentationFormat>
  <Paragraphs>170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Goudy Old Style</vt:lpstr>
      <vt:lpstr>Tahoma</vt:lpstr>
      <vt:lpstr>Wingdings</vt:lpstr>
      <vt:lpstr>Office Theme</vt:lpstr>
      <vt:lpstr>Ingestion and Depuration of Microplastics by Marine Bivalves</vt:lpstr>
      <vt:lpstr>PowerPoint Presentation</vt:lpstr>
      <vt:lpstr>PowerPoint Presentation</vt:lpstr>
      <vt:lpstr>PowerPoint Presentation</vt:lpstr>
      <vt:lpstr>Shellfish contamination…?</vt:lpstr>
      <vt:lpstr>Background – relevance</vt:lpstr>
      <vt:lpstr>PowerPoint Presentation</vt:lpstr>
      <vt:lpstr>PowerPoint Presentation</vt:lpstr>
      <vt:lpstr>Approach</vt:lpstr>
      <vt:lpstr>Design</vt:lpstr>
      <vt:lpstr>Analyses</vt:lpstr>
      <vt:lpstr>Outcome</vt:lpstr>
      <vt:lpstr>Outcome</vt:lpstr>
      <vt:lpstr>PowerPoint Presentation</vt:lpstr>
      <vt:lpstr>PowerPoint Presentation</vt:lpstr>
      <vt:lpstr>Current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Ingestion, bioaccumulation and depuration of nano- and micro-plastic particles by marine bivalves</dc:title>
  <dc:creator>Kayla Mladinich</dc:creator>
  <cp:lastModifiedBy>Vena Haynes</cp:lastModifiedBy>
  <cp:revision>258</cp:revision>
  <dcterms:created xsi:type="dcterms:W3CDTF">2018-03-06T18:59:57Z</dcterms:created>
  <dcterms:modified xsi:type="dcterms:W3CDTF">2020-01-10T20:57:31Z</dcterms:modified>
</cp:coreProperties>
</file>