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4" r:id="rId4"/>
    <p:sldId id="317" r:id="rId5"/>
    <p:sldId id="315" r:id="rId6"/>
    <p:sldId id="261" r:id="rId7"/>
    <p:sldId id="334" r:id="rId8"/>
    <p:sldId id="314" r:id="rId9"/>
    <p:sldId id="335" r:id="rId10"/>
    <p:sldId id="333" r:id="rId11"/>
    <p:sldId id="360" r:id="rId12"/>
    <p:sldId id="350" r:id="rId13"/>
    <p:sldId id="352" r:id="rId14"/>
    <p:sldId id="354" r:id="rId15"/>
    <p:sldId id="355" r:id="rId16"/>
    <p:sldId id="356" r:id="rId17"/>
    <p:sldId id="358" r:id="rId18"/>
    <p:sldId id="347" r:id="rId19"/>
    <p:sldId id="348" r:id="rId20"/>
    <p:sldId id="349" r:id="rId21"/>
    <p:sldId id="346" r:id="rId22"/>
    <p:sldId id="344" r:id="rId23"/>
    <p:sldId id="345" r:id="rId24"/>
    <p:sldId id="336" r:id="rId25"/>
    <p:sldId id="337" r:id="rId26"/>
    <p:sldId id="338" r:id="rId27"/>
    <p:sldId id="339" r:id="rId28"/>
    <p:sldId id="340" r:id="rId29"/>
    <p:sldId id="351" r:id="rId30"/>
    <p:sldId id="342" r:id="rId31"/>
    <p:sldId id="318" r:id="rId32"/>
    <p:sldId id="359" r:id="rId33"/>
    <p:sldId id="3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E8F5"/>
    <a:srgbClr val="BFF3EF"/>
    <a:srgbClr val="C5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9" autoAdjust="0"/>
    <p:restoredTop sz="91005" autoAdjust="0"/>
  </p:normalViewPr>
  <p:slideViewPr>
    <p:cSldViewPr snapToGrid="0">
      <p:cViewPr varScale="1">
        <p:scale>
          <a:sx n="88" d="100"/>
          <a:sy n="88" d="100"/>
        </p:scale>
        <p:origin x="10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6995A-F89C-44D0-9A7D-C4E00252E814}" type="datetimeFigureOut">
              <a:rPr lang="en-US" smtClean="0"/>
              <a:t>1/11/20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8F6DA-1386-4928-8E4F-8620AF1BD28B}" type="slidenum">
              <a:rPr lang="en-US" smtClean="0"/>
              <a:t>‹#›</a:t>
            </a:fld>
            <a:endParaRPr lang="en-US"/>
          </a:p>
        </p:txBody>
      </p:sp>
    </p:spTree>
    <p:extLst>
      <p:ext uri="{BB962C8B-B14F-4D97-AF65-F5344CB8AC3E}">
        <p14:creationId xmlns:p14="http://schemas.microsoft.com/office/powerpoint/2010/main" val="1145148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r>
              <a:rPr lang="en-US" baseline="0" dirty="0"/>
              <a:t>: HABs: (1) red tide in New Zealand, </a:t>
            </a:r>
            <a:r>
              <a:rPr lang="en-US" baseline="0" dirty="0" err="1"/>
              <a:t>Noctiluca</a:t>
            </a:r>
            <a:r>
              <a:rPr lang="en-US" baseline="0" dirty="0"/>
              <a:t> </a:t>
            </a:r>
            <a:r>
              <a:rPr lang="en-US" baseline="0" dirty="0" err="1"/>
              <a:t>scintillans</a:t>
            </a:r>
            <a:r>
              <a:rPr lang="en-US" baseline="0" dirty="0"/>
              <a:t> (non-toxic); (2) Alexandrium </a:t>
            </a:r>
            <a:r>
              <a:rPr lang="en-US" baseline="0" dirty="0" err="1"/>
              <a:t>monilatum</a:t>
            </a:r>
            <a:r>
              <a:rPr lang="en-US" baseline="0" dirty="0"/>
              <a:t> bloom in Virginia; (3) </a:t>
            </a:r>
            <a:r>
              <a:rPr lang="en-US" baseline="0" dirty="0" err="1"/>
              <a:t>Emiliania</a:t>
            </a:r>
            <a:r>
              <a:rPr lang="en-US" baseline="0" dirty="0"/>
              <a:t> </a:t>
            </a:r>
            <a:r>
              <a:rPr lang="en-US" baseline="0" dirty="0" err="1"/>
              <a:t>huxleyi</a:t>
            </a:r>
            <a:r>
              <a:rPr lang="en-US" baseline="0" dirty="0"/>
              <a:t> in Europe; (4) </a:t>
            </a:r>
            <a:r>
              <a:rPr lang="en-US" baseline="0" dirty="0" err="1"/>
              <a:t>Aphanizomenon</a:t>
            </a:r>
            <a:r>
              <a:rPr lang="en-US" baseline="0" dirty="0"/>
              <a:t> in Florida (cyanobacteria)</a:t>
            </a:r>
          </a:p>
          <a:p>
            <a:endParaRPr lang="en-US" baseline="0" dirty="0"/>
          </a:p>
          <a:p>
            <a:r>
              <a:rPr lang="en-US" baseline="0" dirty="0"/>
              <a:t>Bottom: HAB species: (1) Prorocentrum lima; (2) Aureococcus anophagefferens; (3) Karenia </a:t>
            </a:r>
            <a:r>
              <a:rPr lang="en-US" baseline="0" dirty="0" err="1"/>
              <a:t>mikimotoi</a:t>
            </a:r>
            <a:r>
              <a:rPr lang="en-US" baseline="0" dirty="0"/>
              <a:t>; (4) Pseudo-nitzschia; (5) Alexandrium fundyense; (6) Dinophysis </a:t>
            </a:r>
            <a:r>
              <a:rPr lang="en-US" baseline="0" dirty="0" err="1"/>
              <a:t>norvegica</a:t>
            </a:r>
            <a:r>
              <a:rPr lang="en-US" baseline="0" dirty="0"/>
              <a:t>; (7) </a:t>
            </a:r>
            <a:r>
              <a:rPr lang="en-US" baseline="0" dirty="0" err="1"/>
              <a:t>Ostreopsis</a:t>
            </a:r>
            <a:endParaRPr lang="en-US" dirty="0"/>
          </a:p>
        </p:txBody>
      </p:sp>
      <p:sp>
        <p:nvSpPr>
          <p:cNvPr id="4" name="Slide Number Placeholder 3"/>
          <p:cNvSpPr>
            <a:spLocks noGrp="1"/>
          </p:cNvSpPr>
          <p:nvPr>
            <p:ph type="sldNum" sz="quarter" idx="10"/>
          </p:nvPr>
        </p:nvSpPr>
        <p:spPr/>
        <p:txBody>
          <a:bodyPr/>
          <a:lstStyle/>
          <a:p>
            <a:fld id="{2851FD54-E579-4704-BF19-E65DF1F5E4D1}" type="slidenum">
              <a:rPr lang="en-US" smtClean="0"/>
              <a:t>1</a:t>
            </a:fld>
            <a:endParaRPr lang="en-US"/>
          </a:p>
        </p:txBody>
      </p:sp>
    </p:spTree>
    <p:extLst>
      <p:ext uri="{BB962C8B-B14F-4D97-AF65-F5344CB8AC3E}">
        <p14:creationId xmlns:p14="http://schemas.microsoft.com/office/powerpoint/2010/main" val="65933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https://www.foodstandards.gov.au/publications/documents/TR14.pdf</a:t>
            </a:r>
          </a:p>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22</a:t>
            </a:fld>
            <a:endParaRPr lang="en-US"/>
          </a:p>
        </p:txBody>
      </p:sp>
    </p:spTree>
    <p:extLst>
      <p:ext uri="{BB962C8B-B14F-4D97-AF65-F5344CB8AC3E}">
        <p14:creationId xmlns:p14="http://schemas.microsoft.com/office/powerpoint/2010/main" val="3044097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https://www.foodstandards.gov.au/publications/documents/TR14.pdf</a:t>
            </a:r>
          </a:p>
        </p:txBody>
      </p:sp>
      <p:sp>
        <p:nvSpPr>
          <p:cNvPr id="4" name="Slide Number Placeholder 3"/>
          <p:cNvSpPr>
            <a:spLocks noGrp="1"/>
          </p:cNvSpPr>
          <p:nvPr>
            <p:ph type="sldNum" sz="quarter" idx="10"/>
          </p:nvPr>
        </p:nvSpPr>
        <p:spPr/>
        <p:txBody>
          <a:bodyPr/>
          <a:lstStyle/>
          <a:p>
            <a:fld id="{DF18F6DA-1386-4928-8E4F-8620AF1BD28B}" type="slidenum">
              <a:rPr lang="en-US" smtClean="0"/>
              <a:t>23</a:t>
            </a:fld>
            <a:endParaRPr lang="en-US"/>
          </a:p>
        </p:txBody>
      </p:sp>
    </p:spTree>
    <p:extLst>
      <p:ext uri="{BB962C8B-B14F-4D97-AF65-F5344CB8AC3E}">
        <p14:creationId xmlns:p14="http://schemas.microsoft.com/office/powerpoint/2010/main" val="1557997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24</a:t>
            </a:fld>
            <a:endParaRPr lang="en-US"/>
          </a:p>
        </p:txBody>
      </p:sp>
    </p:spTree>
    <p:extLst>
      <p:ext uri="{BB962C8B-B14F-4D97-AF65-F5344CB8AC3E}">
        <p14:creationId xmlns:p14="http://schemas.microsoft.com/office/powerpoint/2010/main" val="126774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25</a:t>
            </a:fld>
            <a:endParaRPr lang="en-US"/>
          </a:p>
        </p:txBody>
      </p:sp>
    </p:spTree>
    <p:extLst>
      <p:ext uri="{BB962C8B-B14F-4D97-AF65-F5344CB8AC3E}">
        <p14:creationId xmlns:p14="http://schemas.microsoft.com/office/powerpoint/2010/main" val="224746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https://lakeokeechobeenews.com/lake-okeechobee/toxic-algal-bloom-found-in-caloosahatchee-river/</a:t>
            </a:r>
          </a:p>
        </p:txBody>
      </p:sp>
      <p:sp>
        <p:nvSpPr>
          <p:cNvPr id="4" name="Slide Number Placeholder 3"/>
          <p:cNvSpPr>
            <a:spLocks noGrp="1"/>
          </p:cNvSpPr>
          <p:nvPr>
            <p:ph type="sldNum" sz="quarter" idx="10"/>
          </p:nvPr>
        </p:nvSpPr>
        <p:spPr/>
        <p:txBody>
          <a:bodyPr/>
          <a:lstStyle/>
          <a:p>
            <a:fld id="{DF18F6DA-1386-4928-8E4F-8620AF1BD28B}" type="slidenum">
              <a:rPr lang="en-US" smtClean="0"/>
              <a:t>27</a:t>
            </a:fld>
            <a:endParaRPr lang="en-US"/>
          </a:p>
        </p:txBody>
      </p:sp>
    </p:spTree>
    <p:extLst>
      <p:ext uri="{BB962C8B-B14F-4D97-AF65-F5344CB8AC3E}">
        <p14:creationId xmlns:p14="http://schemas.microsoft.com/office/powerpoint/2010/main" val="196501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28</a:t>
            </a:fld>
            <a:endParaRPr lang="en-US"/>
          </a:p>
        </p:txBody>
      </p:sp>
    </p:spTree>
    <p:extLst>
      <p:ext uri="{BB962C8B-B14F-4D97-AF65-F5344CB8AC3E}">
        <p14:creationId xmlns:p14="http://schemas.microsoft.com/office/powerpoint/2010/main" val="156252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Rick Scott cut $700 million from the state’s five water management boards.</a:t>
            </a:r>
            <a:r>
              <a:rPr lang="en-US" baseline="0" dirty="0"/>
              <a:t> The agency that works on the Everglades restoration and advises the Army Corps of Engineers on Lake Okeechobee discharges had its budge slashed nearly in half, forcing it to lay off more than 100 people. Scott also supported repealing a 2010 law that required septic tanks to be inspected once every 5 years.</a:t>
            </a:r>
          </a:p>
          <a:p>
            <a:r>
              <a:rPr lang="en-US" baseline="0" dirty="0"/>
              <a:t>However, Scott did sign a $1.7 billion budget for the Department of Environmental Protection, an increase of $0.3 billion the previous year, and signed legislation for $50 million annually to protect springs and $200 million annually for Everglade restoration.</a:t>
            </a:r>
          </a:p>
          <a:p>
            <a:r>
              <a:rPr lang="en-US" baseline="0" dirty="0"/>
              <a:t>In August 2019, he declared a state of emergency and allocated more than $16 million to minimize the harmful effects of red tide.</a:t>
            </a:r>
          </a:p>
          <a:p>
            <a:endParaRPr lang="en-US" baseline="0" dirty="0"/>
          </a:p>
          <a:p>
            <a:r>
              <a:rPr lang="en-US" dirty="0"/>
              <a:t>https://www.sun-sentinel.com/news/politics/fl-ne-rick-scott-red-tide-20181005-story.html</a:t>
            </a:r>
          </a:p>
        </p:txBody>
      </p:sp>
      <p:sp>
        <p:nvSpPr>
          <p:cNvPr id="4" name="Slide Number Placeholder 3"/>
          <p:cNvSpPr>
            <a:spLocks noGrp="1"/>
          </p:cNvSpPr>
          <p:nvPr>
            <p:ph type="sldNum" sz="quarter" idx="10"/>
          </p:nvPr>
        </p:nvSpPr>
        <p:spPr/>
        <p:txBody>
          <a:bodyPr/>
          <a:lstStyle/>
          <a:p>
            <a:fld id="{DF18F6DA-1386-4928-8E4F-8620AF1BD28B}" type="slidenum">
              <a:rPr lang="en-US" smtClean="0"/>
              <a:t>29</a:t>
            </a:fld>
            <a:endParaRPr lang="en-US"/>
          </a:p>
        </p:txBody>
      </p:sp>
    </p:spTree>
    <p:extLst>
      <p:ext uri="{BB962C8B-B14F-4D97-AF65-F5344CB8AC3E}">
        <p14:creationId xmlns:p14="http://schemas.microsoft.com/office/powerpoint/2010/main" val="337047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32</a:t>
            </a:fld>
            <a:endParaRPr lang="en-US"/>
          </a:p>
        </p:txBody>
      </p:sp>
    </p:spTree>
    <p:extLst>
      <p:ext uri="{BB962C8B-B14F-4D97-AF65-F5344CB8AC3E}">
        <p14:creationId xmlns:p14="http://schemas.microsoft.com/office/powerpoint/2010/main" val="345913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HABs impact every single state in the US, and they are increasing in frequency and intensity around</a:t>
            </a:r>
            <a:r>
              <a:rPr lang="en-US" baseline="0" dirty="0"/>
              <a:t> the world.</a:t>
            </a:r>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6</a:t>
            </a:fld>
            <a:endParaRPr lang="en-US"/>
          </a:p>
        </p:txBody>
      </p:sp>
    </p:spTree>
    <p:extLst>
      <p:ext uri="{BB962C8B-B14F-4D97-AF65-F5344CB8AC3E}">
        <p14:creationId xmlns:p14="http://schemas.microsoft.com/office/powerpoint/2010/main" val="176754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7</a:t>
            </a:fld>
            <a:endParaRPr lang="en-US"/>
          </a:p>
        </p:txBody>
      </p:sp>
    </p:spTree>
    <p:extLst>
      <p:ext uri="{BB962C8B-B14F-4D97-AF65-F5344CB8AC3E}">
        <p14:creationId xmlns:p14="http://schemas.microsoft.com/office/powerpoint/2010/main" val="213890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8</a:t>
            </a:fld>
            <a:endParaRPr lang="en-US"/>
          </a:p>
        </p:txBody>
      </p:sp>
    </p:spTree>
    <p:extLst>
      <p:ext uri="{BB962C8B-B14F-4D97-AF65-F5344CB8AC3E}">
        <p14:creationId xmlns:p14="http://schemas.microsoft.com/office/powerpoint/2010/main" val="333843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9</a:t>
            </a:fld>
            <a:endParaRPr lang="en-US"/>
          </a:p>
        </p:txBody>
      </p:sp>
    </p:spTree>
    <p:extLst>
      <p:ext uri="{BB962C8B-B14F-4D97-AF65-F5344CB8AC3E}">
        <p14:creationId xmlns:p14="http://schemas.microsoft.com/office/powerpoint/2010/main" val="293403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10</a:t>
            </a:fld>
            <a:endParaRPr lang="en-US"/>
          </a:p>
        </p:txBody>
      </p:sp>
    </p:spTree>
    <p:extLst>
      <p:ext uri="{BB962C8B-B14F-4D97-AF65-F5344CB8AC3E}">
        <p14:creationId xmlns:p14="http://schemas.microsoft.com/office/powerpoint/2010/main" val="315225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cost of HABs extend beyond economic losses – they also have social, psychological, and political costs.</a:t>
            </a:r>
            <a:endParaRPr lang="en-US" dirty="0"/>
          </a:p>
        </p:txBody>
      </p:sp>
      <p:sp>
        <p:nvSpPr>
          <p:cNvPr id="4" name="Slide Number Placeholder 3"/>
          <p:cNvSpPr>
            <a:spLocks noGrp="1"/>
          </p:cNvSpPr>
          <p:nvPr>
            <p:ph type="sldNum" sz="quarter" idx="10"/>
          </p:nvPr>
        </p:nvSpPr>
        <p:spPr/>
        <p:txBody>
          <a:bodyPr/>
          <a:lstStyle/>
          <a:p>
            <a:fld id="{DF18F6DA-1386-4928-8E4F-8620AF1BD28B}" type="slidenum">
              <a:rPr lang="en-US" smtClean="0"/>
              <a:t>12</a:t>
            </a:fld>
            <a:endParaRPr lang="en-US"/>
          </a:p>
        </p:txBody>
      </p:sp>
    </p:spTree>
    <p:extLst>
      <p:ext uri="{BB962C8B-B14F-4D97-AF65-F5344CB8AC3E}">
        <p14:creationId xmlns:p14="http://schemas.microsoft.com/office/powerpoint/2010/main" val="2025140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RIDEM 2016 P-n bloom in RI waters presentation</a:t>
            </a:r>
          </a:p>
          <a:p>
            <a:r>
              <a:rPr lang="en-US" dirty="0"/>
              <a:t>https://www.pressherald.com/2018/04/10/state-ready-to-close-shellfish-areas-at-first-sign-of-toxins/</a:t>
            </a:r>
          </a:p>
        </p:txBody>
      </p:sp>
      <p:sp>
        <p:nvSpPr>
          <p:cNvPr id="4" name="Slide Number Placeholder 3"/>
          <p:cNvSpPr>
            <a:spLocks noGrp="1"/>
          </p:cNvSpPr>
          <p:nvPr>
            <p:ph type="sldNum" sz="quarter" idx="10"/>
          </p:nvPr>
        </p:nvSpPr>
        <p:spPr/>
        <p:txBody>
          <a:bodyPr/>
          <a:lstStyle/>
          <a:p>
            <a:fld id="{2851FD54-E579-4704-BF19-E65DF1F5E4D1}" type="slidenum">
              <a:rPr lang="en-US" smtClean="0"/>
              <a:t>14</a:t>
            </a:fld>
            <a:endParaRPr lang="en-US"/>
          </a:p>
        </p:txBody>
      </p:sp>
    </p:spTree>
    <p:extLst>
      <p:ext uri="{BB962C8B-B14F-4D97-AF65-F5344CB8AC3E}">
        <p14:creationId xmlns:p14="http://schemas.microsoft.com/office/powerpoint/2010/main" val="421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RIDEM 2016 P-n bloom in RI waters presentation</a:t>
            </a:r>
          </a:p>
          <a:p>
            <a:r>
              <a:rPr lang="en-US" dirty="0"/>
              <a:t>https://www.pressherald.com/2018/04/10/state-ready-to-close-shellfish-areas-at-first-sign-of-toxins/</a:t>
            </a:r>
          </a:p>
        </p:txBody>
      </p:sp>
      <p:sp>
        <p:nvSpPr>
          <p:cNvPr id="4" name="Slide Number Placeholder 3"/>
          <p:cNvSpPr>
            <a:spLocks noGrp="1"/>
          </p:cNvSpPr>
          <p:nvPr>
            <p:ph type="sldNum" sz="quarter" idx="10"/>
          </p:nvPr>
        </p:nvSpPr>
        <p:spPr/>
        <p:txBody>
          <a:bodyPr/>
          <a:lstStyle/>
          <a:p>
            <a:fld id="{2851FD54-E579-4704-BF19-E65DF1F5E4D1}" type="slidenum">
              <a:rPr lang="en-US" smtClean="0"/>
              <a:t>16</a:t>
            </a:fld>
            <a:endParaRPr lang="en-US"/>
          </a:p>
        </p:txBody>
      </p:sp>
    </p:spTree>
    <p:extLst>
      <p:ext uri="{BB962C8B-B14F-4D97-AF65-F5344CB8AC3E}">
        <p14:creationId xmlns:p14="http://schemas.microsoft.com/office/powerpoint/2010/main" val="169603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0CB2D3-064D-4F12-BE08-99D3FA27A75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19449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CB2D3-064D-4F12-BE08-99D3FA27A75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62610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CB2D3-064D-4F12-BE08-99D3FA27A75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134440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CB2D3-064D-4F12-BE08-99D3FA27A75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302651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0CB2D3-064D-4F12-BE08-99D3FA27A75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49929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0CB2D3-064D-4F12-BE08-99D3FA27A752}" type="datetimeFigureOut">
              <a:rPr lang="en-US" smtClean="0"/>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6830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0CB2D3-064D-4F12-BE08-99D3FA27A752}" type="datetimeFigureOut">
              <a:rPr lang="en-US" smtClean="0"/>
              <a:t>1/11/20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182958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CB2D3-064D-4F12-BE08-99D3FA27A752}" type="datetimeFigureOut">
              <a:rPr lang="en-US" smtClean="0"/>
              <a:t>1/11/20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102312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0CB2D3-064D-4F12-BE08-99D3FA27A752}" type="datetimeFigureOut">
              <a:rPr lang="en-US" smtClean="0"/>
              <a:t>1/11/20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656489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0CB2D3-064D-4F12-BE08-99D3FA27A752}" type="datetimeFigureOut">
              <a:rPr lang="en-US" smtClean="0"/>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426730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0CB2D3-064D-4F12-BE08-99D3FA27A752}" type="datetimeFigureOut">
              <a:rPr lang="en-US" smtClean="0"/>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87A86-0E39-471D-838E-6FC6685F78E2}" type="slidenum">
              <a:rPr lang="en-US" smtClean="0"/>
              <a:t>‹#›</a:t>
            </a:fld>
            <a:endParaRPr lang="en-US"/>
          </a:p>
        </p:txBody>
      </p:sp>
    </p:spTree>
    <p:extLst>
      <p:ext uri="{BB962C8B-B14F-4D97-AF65-F5344CB8AC3E}">
        <p14:creationId xmlns:p14="http://schemas.microsoft.com/office/powerpoint/2010/main" val="207700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CB2D3-064D-4F12-BE08-99D3FA27A752}" type="datetimeFigureOut">
              <a:rPr lang="en-US" smtClean="0"/>
              <a:t>1/11/20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87A86-0E39-471D-838E-6FC6685F78E2}" type="slidenum">
              <a:rPr lang="en-US" smtClean="0"/>
              <a:t>‹#›</a:t>
            </a:fld>
            <a:endParaRPr lang="en-US"/>
          </a:p>
        </p:txBody>
      </p:sp>
    </p:spTree>
    <p:extLst>
      <p:ext uri="{BB962C8B-B14F-4D97-AF65-F5344CB8AC3E}">
        <p14:creationId xmlns:p14="http://schemas.microsoft.com/office/powerpoint/2010/main" val="2658869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Harmful Algal Bloom Update</a:t>
            </a:r>
          </a:p>
        </p:txBody>
      </p:sp>
      <p:sp>
        <p:nvSpPr>
          <p:cNvPr id="3" name="Subtitle 2"/>
          <p:cNvSpPr>
            <a:spLocks noGrp="1"/>
          </p:cNvSpPr>
          <p:nvPr>
            <p:ph type="subTitle" idx="1"/>
          </p:nvPr>
        </p:nvSpPr>
        <p:spPr>
          <a:xfrm>
            <a:off x="1772079" y="3420269"/>
            <a:ext cx="9144000" cy="1655762"/>
          </a:xfrm>
        </p:spPr>
        <p:txBody>
          <a:bodyPr/>
          <a:lstStyle/>
          <a:p>
            <a:r>
              <a:rPr lang="en-US" dirty="0"/>
              <a:t>Connecticut Department of Agriculture</a:t>
            </a:r>
          </a:p>
          <a:p>
            <a:r>
              <a:rPr lang="en-US" dirty="0"/>
              <a:t>Bureau of Aquaculture</a:t>
            </a:r>
          </a:p>
          <a:p>
            <a:r>
              <a:rPr lang="en-US" dirty="0"/>
              <a:t>Emily Van </a:t>
            </a:r>
            <a:r>
              <a:rPr lang="en-US" dirty="0" err="1"/>
              <a:t>Gulick</a:t>
            </a:r>
            <a:r>
              <a:rPr lang="en-US" dirty="0"/>
              <a:t>, Fisheries Biologist I</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9133" t="15972" r="5197"/>
          <a:stretch/>
        </p:blipFill>
        <p:spPr>
          <a:xfrm>
            <a:off x="1670813" y="4911672"/>
            <a:ext cx="2243750" cy="198064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2576" y="4917756"/>
            <a:ext cx="2044761" cy="206228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248" y="4911673"/>
            <a:ext cx="1570029" cy="2021412"/>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8066" r="17072"/>
          <a:stretch/>
        </p:blipFill>
        <p:spPr>
          <a:xfrm>
            <a:off x="10549479" y="4917756"/>
            <a:ext cx="1661161" cy="2030817"/>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t="8006"/>
          <a:stretch/>
        </p:blipFill>
        <p:spPr>
          <a:xfrm>
            <a:off x="-83829" y="4911579"/>
            <a:ext cx="1760012" cy="2303594"/>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8168" t="29556" r="1666" b="23333"/>
          <a:stretch/>
        </p:blipFill>
        <p:spPr>
          <a:xfrm>
            <a:off x="5721926" y="-15483"/>
            <a:ext cx="3307363" cy="2329438"/>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9289" y="-32658"/>
            <a:ext cx="3475096" cy="234661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1" y="-28046"/>
            <a:ext cx="4197926" cy="2342001"/>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0990"/>
            <a:ext cx="2686962" cy="2346613"/>
          </a:xfrm>
          <a:prstGeom prst="rect">
            <a:avLst/>
          </a:prstGeom>
          <a:ln w="19050">
            <a:solidFill>
              <a:schemeClr val="tx1"/>
            </a:solidFill>
          </a:ln>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l="17935" t="10201" r="23011" b="15870"/>
          <a:stretch/>
        </p:blipFill>
        <p:spPr>
          <a:xfrm rot="10800000">
            <a:off x="6883549" y="4911672"/>
            <a:ext cx="2049968" cy="2101540"/>
          </a:xfrm>
          <a:prstGeom prst="rect">
            <a:avLst/>
          </a:prstGeom>
        </p:spPr>
      </p:pic>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7204" r="1"/>
          <a:stretch/>
        </p:blipFill>
        <p:spPr>
          <a:xfrm>
            <a:off x="5001878" y="4911579"/>
            <a:ext cx="1978618" cy="2036994"/>
          </a:xfrm>
          <a:prstGeom prst="rect">
            <a:avLst/>
          </a:prstGeom>
        </p:spPr>
      </p:pic>
    </p:spTree>
    <p:extLst>
      <p:ext uri="{BB962C8B-B14F-4D97-AF65-F5344CB8AC3E}">
        <p14:creationId xmlns:p14="http://schemas.microsoft.com/office/powerpoint/2010/main" val="114345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Biotoxin Closures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20" t="6223"/>
          <a:stretch/>
        </p:blipFill>
        <p:spPr>
          <a:xfrm>
            <a:off x="1316182" y="1461542"/>
            <a:ext cx="9211065" cy="5183098"/>
          </a:xfrm>
        </p:spPr>
      </p:pic>
      <p:sp>
        <p:nvSpPr>
          <p:cNvPr id="6" name="TextBox 5"/>
          <p:cNvSpPr txBox="1"/>
          <p:nvPr/>
        </p:nvSpPr>
        <p:spPr>
          <a:xfrm>
            <a:off x="8895623" y="3106691"/>
            <a:ext cx="1805637" cy="1107996"/>
          </a:xfrm>
          <a:prstGeom prst="rect">
            <a:avLst/>
          </a:prstGeom>
          <a:noFill/>
        </p:spPr>
        <p:txBody>
          <a:bodyPr wrap="square" rtlCol="0">
            <a:spAutoFit/>
          </a:bodyPr>
          <a:lstStyle/>
          <a:p>
            <a:pPr algn="ctr"/>
            <a:r>
              <a:rPr lang="en-US" sz="2200" dirty="0"/>
              <a:t>ASP -</a:t>
            </a:r>
          </a:p>
          <a:p>
            <a:pPr algn="ctr"/>
            <a:r>
              <a:rPr lang="en-US" sz="2200" dirty="0"/>
              <a:t>October 2016 </a:t>
            </a:r>
          </a:p>
          <a:p>
            <a:pPr algn="ctr"/>
            <a:r>
              <a:rPr lang="en-US" sz="2200" dirty="0"/>
              <a:t>March 2017</a:t>
            </a:r>
          </a:p>
        </p:txBody>
      </p:sp>
      <p:sp>
        <p:nvSpPr>
          <p:cNvPr id="7" name="Oval 6"/>
          <p:cNvSpPr/>
          <p:nvPr/>
        </p:nvSpPr>
        <p:spPr>
          <a:xfrm>
            <a:off x="7580944" y="3280231"/>
            <a:ext cx="271362" cy="25570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66136" y="1969854"/>
            <a:ext cx="2433327" cy="1107996"/>
          </a:xfrm>
          <a:prstGeom prst="rect">
            <a:avLst/>
          </a:prstGeom>
          <a:solidFill>
            <a:schemeClr val="bg1"/>
          </a:solidFill>
        </p:spPr>
        <p:txBody>
          <a:bodyPr wrap="square" rtlCol="0">
            <a:spAutoFit/>
          </a:bodyPr>
          <a:lstStyle/>
          <a:p>
            <a:pPr algn="ctr"/>
            <a:r>
              <a:rPr lang="en-US" sz="2200" dirty="0"/>
              <a:t>PSP</a:t>
            </a:r>
          </a:p>
          <a:p>
            <a:pPr algn="ctr"/>
            <a:r>
              <a:rPr lang="en-US" sz="2200" dirty="0"/>
              <a:t>May-July</a:t>
            </a:r>
          </a:p>
          <a:p>
            <a:pPr algn="ctr"/>
            <a:r>
              <a:rPr lang="en-US" sz="2200" dirty="0"/>
              <a:t>1985, 1992, 2003</a:t>
            </a:r>
          </a:p>
        </p:txBody>
      </p:sp>
      <p:sp>
        <p:nvSpPr>
          <p:cNvPr id="10" name="Freeform 9"/>
          <p:cNvSpPr/>
          <p:nvPr/>
        </p:nvSpPr>
        <p:spPr>
          <a:xfrm>
            <a:off x="9329934" y="2401010"/>
            <a:ext cx="871589" cy="861960"/>
          </a:xfrm>
          <a:custGeom>
            <a:avLst/>
            <a:gdLst>
              <a:gd name="connsiteX0" fmla="*/ 804862 w 819150"/>
              <a:gd name="connsiteY0" fmla="*/ 423862 h 817769"/>
              <a:gd name="connsiteX1" fmla="*/ 816769 w 819150"/>
              <a:gd name="connsiteY1" fmla="*/ 414337 h 817769"/>
              <a:gd name="connsiteX2" fmla="*/ 819150 w 819150"/>
              <a:gd name="connsiteY2" fmla="*/ 404812 h 817769"/>
              <a:gd name="connsiteX3" fmla="*/ 816769 w 819150"/>
              <a:gd name="connsiteY3" fmla="*/ 354806 h 817769"/>
              <a:gd name="connsiteX4" fmla="*/ 814387 w 819150"/>
              <a:gd name="connsiteY4" fmla="*/ 342900 h 817769"/>
              <a:gd name="connsiteX5" fmla="*/ 809625 w 819150"/>
              <a:gd name="connsiteY5" fmla="*/ 319087 h 817769"/>
              <a:gd name="connsiteX6" fmla="*/ 804862 w 819150"/>
              <a:gd name="connsiteY6" fmla="*/ 311943 h 817769"/>
              <a:gd name="connsiteX7" fmla="*/ 795337 w 819150"/>
              <a:gd name="connsiteY7" fmla="*/ 297656 h 817769"/>
              <a:gd name="connsiteX8" fmla="*/ 788194 w 819150"/>
              <a:gd name="connsiteY8" fmla="*/ 288131 h 817769"/>
              <a:gd name="connsiteX9" fmla="*/ 773906 w 819150"/>
              <a:gd name="connsiteY9" fmla="*/ 276225 h 817769"/>
              <a:gd name="connsiteX10" fmla="*/ 766762 w 819150"/>
              <a:gd name="connsiteY10" fmla="*/ 261937 h 817769"/>
              <a:gd name="connsiteX11" fmla="*/ 773906 w 819150"/>
              <a:gd name="connsiteY11" fmla="*/ 238125 h 817769"/>
              <a:gd name="connsiteX12" fmla="*/ 788194 w 819150"/>
              <a:gd name="connsiteY12" fmla="*/ 228600 h 817769"/>
              <a:gd name="connsiteX13" fmla="*/ 785812 w 819150"/>
              <a:gd name="connsiteY13" fmla="*/ 202406 h 817769"/>
              <a:gd name="connsiteX14" fmla="*/ 776287 w 819150"/>
              <a:gd name="connsiteY14" fmla="*/ 188118 h 817769"/>
              <a:gd name="connsiteX15" fmla="*/ 762000 w 819150"/>
              <a:gd name="connsiteY15" fmla="*/ 192881 h 817769"/>
              <a:gd name="connsiteX16" fmla="*/ 754856 w 819150"/>
              <a:gd name="connsiteY16" fmla="*/ 195262 h 817769"/>
              <a:gd name="connsiteX17" fmla="*/ 747712 w 819150"/>
              <a:gd name="connsiteY17" fmla="*/ 200025 h 817769"/>
              <a:gd name="connsiteX18" fmla="*/ 723900 w 819150"/>
              <a:gd name="connsiteY18" fmla="*/ 204787 h 817769"/>
              <a:gd name="connsiteX19" fmla="*/ 709612 w 819150"/>
              <a:gd name="connsiteY19" fmla="*/ 209550 h 817769"/>
              <a:gd name="connsiteX20" fmla="*/ 700087 w 819150"/>
              <a:gd name="connsiteY20" fmla="*/ 223837 h 817769"/>
              <a:gd name="connsiteX21" fmla="*/ 692944 w 819150"/>
              <a:gd name="connsiteY21" fmla="*/ 238125 h 817769"/>
              <a:gd name="connsiteX22" fmla="*/ 678656 w 819150"/>
              <a:gd name="connsiteY22" fmla="*/ 247650 h 817769"/>
              <a:gd name="connsiteX23" fmla="*/ 666750 w 819150"/>
              <a:gd name="connsiteY23" fmla="*/ 269081 h 817769"/>
              <a:gd name="connsiteX24" fmla="*/ 669131 w 819150"/>
              <a:gd name="connsiteY24" fmla="*/ 314325 h 817769"/>
              <a:gd name="connsiteX25" fmla="*/ 671512 w 819150"/>
              <a:gd name="connsiteY25" fmla="*/ 321468 h 817769"/>
              <a:gd name="connsiteX26" fmla="*/ 673894 w 819150"/>
              <a:gd name="connsiteY26" fmla="*/ 330993 h 817769"/>
              <a:gd name="connsiteX27" fmla="*/ 683419 w 819150"/>
              <a:gd name="connsiteY27" fmla="*/ 352425 h 817769"/>
              <a:gd name="connsiteX28" fmla="*/ 690562 w 819150"/>
              <a:gd name="connsiteY28" fmla="*/ 357187 h 817769"/>
              <a:gd name="connsiteX29" fmla="*/ 692944 w 819150"/>
              <a:gd name="connsiteY29" fmla="*/ 364331 h 817769"/>
              <a:gd name="connsiteX30" fmla="*/ 683419 w 819150"/>
              <a:gd name="connsiteY30" fmla="*/ 376237 h 817769"/>
              <a:gd name="connsiteX31" fmla="*/ 673894 w 819150"/>
              <a:gd name="connsiteY31" fmla="*/ 378618 h 817769"/>
              <a:gd name="connsiteX32" fmla="*/ 666750 w 819150"/>
              <a:gd name="connsiteY32" fmla="*/ 381000 h 817769"/>
              <a:gd name="connsiteX33" fmla="*/ 661987 w 819150"/>
              <a:gd name="connsiteY33" fmla="*/ 373856 h 817769"/>
              <a:gd name="connsiteX34" fmla="*/ 657225 w 819150"/>
              <a:gd name="connsiteY34" fmla="*/ 359568 h 817769"/>
              <a:gd name="connsiteX35" fmla="*/ 645319 w 819150"/>
              <a:gd name="connsiteY35" fmla="*/ 345281 h 817769"/>
              <a:gd name="connsiteX36" fmla="*/ 633412 w 819150"/>
              <a:gd name="connsiteY36" fmla="*/ 333375 h 817769"/>
              <a:gd name="connsiteX37" fmla="*/ 607219 w 819150"/>
              <a:gd name="connsiteY37" fmla="*/ 328612 h 817769"/>
              <a:gd name="connsiteX38" fmla="*/ 597694 w 819150"/>
              <a:gd name="connsiteY38" fmla="*/ 330993 h 817769"/>
              <a:gd name="connsiteX39" fmla="*/ 595312 w 819150"/>
              <a:gd name="connsiteY39" fmla="*/ 338137 h 817769"/>
              <a:gd name="connsiteX40" fmla="*/ 581025 w 819150"/>
              <a:gd name="connsiteY40" fmla="*/ 345281 h 817769"/>
              <a:gd name="connsiteX41" fmla="*/ 559594 w 819150"/>
              <a:gd name="connsiteY41" fmla="*/ 357187 h 817769"/>
              <a:gd name="connsiteX42" fmla="*/ 552450 w 819150"/>
              <a:gd name="connsiteY42" fmla="*/ 359568 h 817769"/>
              <a:gd name="connsiteX43" fmla="*/ 526256 w 819150"/>
              <a:gd name="connsiteY43" fmla="*/ 359568 h 817769"/>
              <a:gd name="connsiteX44" fmla="*/ 521494 w 819150"/>
              <a:gd name="connsiteY44" fmla="*/ 366712 h 817769"/>
              <a:gd name="connsiteX45" fmla="*/ 519112 w 819150"/>
              <a:gd name="connsiteY45" fmla="*/ 376237 h 817769"/>
              <a:gd name="connsiteX46" fmla="*/ 514350 w 819150"/>
              <a:gd name="connsiteY46" fmla="*/ 400050 h 817769"/>
              <a:gd name="connsiteX47" fmla="*/ 509587 w 819150"/>
              <a:gd name="connsiteY47" fmla="*/ 438150 h 817769"/>
              <a:gd name="connsiteX48" fmla="*/ 507206 w 819150"/>
              <a:gd name="connsiteY48" fmla="*/ 447675 h 817769"/>
              <a:gd name="connsiteX49" fmla="*/ 488156 w 819150"/>
              <a:gd name="connsiteY49" fmla="*/ 459581 h 817769"/>
              <a:gd name="connsiteX50" fmla="*/ 481012 w 819150"/>
              <a:gd name="connsiteY50" fmla="*/ 461962 h 817769"/>
              <a:gd name="connsiteX51" fmla="*/ 452437 w 819150"/>
              <a:gd name="connsiteY51" fmla="*/ 459581 h 817769"/>
              <a:gd name="connsiteX52" fmla="*/ 450056 w 819150"/>
              <a:gd name="connsiteY52" fmla="*/ 450056 h 817769"/>
              <a:gd name="connsiteX53" fmla="*/ 435769 w 819150"/>
              <a:gd name="connsiteY53" fmla="*/ 452437 h 817769"/>
              <a:gd name="connsiteX54" fmla="*/ 428625 w 819150"/>
              <a:gd name="connsiteY54" fmla="*/ 459581 h 817769"/>
              <a:gd name="connsiteX55" fmla="*/ 426244 w 819150"/>
              <a:gd name="connsiteY55" fmla="*/ 466725 h 817769"/>
              <a:gd name="connsiteX56" fmla="*/ 400050 w 819150"/>
              <a:gd name="connsiteY56" fmla="*/ 478631 h 817769"/>
              <a:gd name="connsiteX57" fmla="*/ 392906 w 819150"/>
              <a:gd name="connsiteY57" fmla="*/ 476250 h 817769"/>
              <a:gd name="connsiteX58" fmla="*/ 385762 w 819150"/>
              <a:gd name="connsiteY58" fmla="*/ 471487 h 817769"/>
              <a:gd name="connsiteX59" fmla="*/ 359569 w 819150"/>
              <a:gd name="connsiteY59" fmla="*/ 473868 h 817769"/>
              <a:gd name="connsiteX60" fmla="*/ 352425 w 819150"/>
              <a:gd name="connsiteY60" fmla="*/ 476250 h 817769"/>
              <a:gd name="connsiteX61" fmla="*/ 347662 w 819150"/>
              <a:gd name="connsiteY61" fmla="*/ 461962 h 817769"/>
              <a:gd name="connsiteX62" fmla="*/ 345281 w 819150"/>
              <a:gd name="connsiteY62" fmla="*/ 431006 h 817769"/>
              <a:gd name="connsiteX63" fmla="*/ 340519 w 819150"/>
              <a:gd name="connsiteY63" fmla="*/ 423862 h 817769"/>
              <a:gd name="connsiteX64" fmla="*/ 338137 w 819150"/>
              <a:gd name="connsiteY64" fmla="*/ 416718 h 817769"/>
              <a:gd name="connsiteX65" fmla="*/ 350044 w 819150"/>
              <a:gd name="connsiteY65" fmla="*/ 404812 h 817769"/>
              <a:gd name="connsiteX66" fmla="*/ 366712 w 819150"/>
              <a:gd name="connsiteY66" fmla="*/ 397668 h 817769"/>
              <a:gd name="connsiteX67" fmla="*/ 383381 w 819150"/>
              <a:gd name="connsiteY67" fmla="*/ 385762 h 817769"/>
              <a:gd name="connsiteX68" fmla="*/ 397669 w 819150"/>
              <a:gd name="connsiteY68" fmla="*/ 381000 h 817769"/>
              <a:gd name="connsiteX69" fmla="*/ 442912 w 819150"/>
              <a:gd name="connsiteY69" fmla="*/ 376237 h 817769"/>
              <a:gd name="connsiteX70" fmla="*/ 450056 w 819150"/>
              <a:gd name="connsiteY70" fmla="*/ 369093 h 817769"/>
              <a:gd name="connsiteX71" fmla="*/ 454819 w 819150"/>
              <a:gd name="connsiteY71" fmla="*/ 350043 h 817769"/>
              <a:gd name="connsiteX72" fmla="*/ 452437 w 819150"/>
              <a:gd name="connsiteY72" fmla="*/ 307181 h 817769"/>
              <a:gd name="connsiteX73" fmla="*/ 450056 w 819150"/>
              <a:gd name="connsiteY73" fmla="*/ 300037 h 817769"/>
              <a:gd name="connsiteX74" fmla="*/ 445294 w 819150"/>
              <a:gd name="connsiteY74" fmla="*/ 283368 h 817769"/>
              <a:gd name="connsiteX75" fmla="*/ 442912 w 819150"/>
              <a:gd name="connsiteY75" fmla="*/ 266700 h 817769"/>
              <a:gd name="connsiteX76" fmla="*/ 447675 w 819150"/>
              <a:gd name="connsiteY76" fmla="*/ 214312 h 817769"/>
              <a:gd name="connsiteX77" fmla="*/ 450056 w 819150"/>
              <a:gd name="connsiteY77" fmla="*/ 192881 h 817769"/>
              <a:gd name="connsiteX78" fmla="*/ 452437 w 819150"/>
              <a:gd name="connsiteY78" fmla="*/ 185737 h 817769"/>
              <a:gd name="connsiteX79" fmla="*/ 457200 w 819150"/>
              <a:gd name="connsiteY79" fmla="*/ 166687 h 817769"/>
              <a:gd name="connsiteX80" fmla="*/ 461962 w 819150"/>
              <a:gd name="connsiteY80" fmla="*/ 159543 h 817769"/>
              <a:gd name="connsiteX81" fmla="*/ 464344 w 819150"/>
              <a:gd name="connsiteY81" fmla="*/ 152400 h 817769"/>
              <a:gd name="connsiteX82" fmla="*/ 471487 w 819150"/>
              <a:gd name="connsiteY82" fmla="*/ 138112 h 817769"/>
              <a:gd name="connsiteX83" fmla="*/ 476250 w 819150"/>
              <a:gd name="connsiteY83" fmla="*/ 104775 h 817769"/>
              <a:gd name="connsiteX84" fmla="*/ 483394 w 819150"/>
              <a:gd name="connsiteY84" fmla="*/ 83343 h 817769"/>
              <a:gd name="connsiteX85" fmla="*/ 485775 w 819150"/>
              <a:gd name="connsiteY85" fmla="*/ 76200 h 817769"/>
              <a:gd name="connsiteX86" fmla="*/ 488156 w 819150"/>
              <a:gd name="connsiteY86" fmla="*/ 69056 h 817769"/>
              <a:gd name="connsiteX87" fmla="*/ 492919 w 819150"/>
              <a:gd name="connsiteY87" fmla="*/ 61912 h 817769"/>
              <a:gd name="connsiteX88" fmla="*/ 502444 w 819150"/>
              <a:gd name="connsiteY88" fmla="*/ 40481 h 817769"/>
              <a:gd name="connsiteX89" fmla="*/ 507206 w 819150"/>
              <a:gd name="connsiteY89" fmla="*/ 26193 h 817769"/>
              <a:gd name="connsiteX90" fmla="*/ 509587 w 819150"/>
              <a:gd name="connsiteY90" fmla="*/ 19050 h 817769"/>
              <a:gd name="connsiteX91" fmla="*/ 495300 w 819150"/>
              <a:gd name="connsiteY91" fmla="*/ 21431 h 817769"/>
              <a:gd name="connsiteX92" fmla="*/ 454819 w 819150"/>
              <a:gd name="connsiteY92" fmla="*/ 19050 h 817769"/>
              <a:gd name="connsiteX93" fmla="*/ 438150 w 819150"/>
              <a:gd name="connsiteY93" fmla="*/ 14287 h 817769"/>
              <a:gd name="connsiteX94" fmla="*/ 428625 w 819150"/>
              <a:gd name="connsiteY94" fmla="*/ 9525 h 817769"/>
              <a:gd name="connsiteX95" fmla="*/ 419100 w 819150"/>
              <a:gd name="connsiteY95" fmla="*/ 7143 h 817769"/>
              <a:gd name="connsiteX96" fmla="*/ 411956 w 819150"/>
              <a:gd name="connsiteY96" fmla="*/ 4762 h 817769"/>
              <a:gd name="connsiteX97" fmla="*/ 400050 w 819150"/>
              <a:gd name="connsiteY97" fmla="*/ 2381 h 817769"/>
              <a:gd name="connsiteX98" fmla="*/ 390525 w 819150"/>
              <a:gd name="connsiteY98" fmla="*/ 0 h 817769"/>
              <a:gd name="connsiteX99" fmla="*/ 264319 w 819150"/>
              <a:gd name="connsiteY99" fmla="*/ 2381 h 817769"/>
              <a:gd name="connsiteX100" fmla="*/ 240506 w 819150"/>
              <a:gd name="connsiteY100" fmla="*/ 7143 h 817769"/>
              <a:gd name="connsiteX101" fmla="*/ 226219 w 819150"/>
              <a:gd name="connsiteY101" fmla="*/ 9525 h 817769"/>
              <a:gd name="connsiteX102" fmla="*/ 207169 w 819150"/>
              <a:gd name="connsiteY102" fmla="*/ 11906 h 817769"/>
              <a:gd name="connsiteX103" fmla="*/ 180975 w 819150"/>
              <a:gd name="connsiteY103" fmla="*/ 16668 h 817769"/>
              <a:gd name="connsiteX104" fmla="*/ 130969 w 819150"/>
              <a:gd name="connsiteY104" fmla="*/ 21431 h 817769"/>
              <a:gd name="connsiteX105" fmla="*/ 121444 w 819150"/>
              <a:gd name="connsiteY105" fmla="*/ 23812 h 817769"/>
              <a:gd name="connsiteX106" fmla="*/ 107156 w 819150"/>
              <a:gd name="connsiteY106" fmla="*/ 35718 h 817769"/>
              <a:gd name="connsiteX107" fmla="*/ 109537 w 819150"/>
              <a:gd name="connsiteY107" fmla="*/ 45243 h 817769"/>
              <a:gd name="connsiteX108" fmla="*/ 116681 w 819150"/>
              <a:gd name="connsiteY108" fmla="*/ 66675 h 817769"/>
              <a:gd name="connsiteX109" fmla="*/ 126206 w 819150"/>
              <a:gd name="connsiteY109" fmla="*/ 64293 h 817769"/>
              <a:gd name="connsiteX110" fmla="*/ 133350 w 819150"/>
              <a:gd name="connsiteY110" fmla="*/ 61912 h 817769"/>
              <a:gd name="connsiteX111" fmla="*/ 140494 w 819150"/>
              <a:gd name="connsiteY111" fmla="*/ 64293 h 817769"/>
              <a:gd name="connsiteX112" fmla="*/ 135731 w 819150"/>
              <a:gd name="connsiteY112" fmla="*/ 78581 h 817769"/>
              <a:gd name="connsiteX113" fmla="*/ 133350 w 819150"/>
              <a:gd name="connsiteY113" fmla="*/ 85725 h 817769"/>
              <a:gd name="connsiteX114" fmla="*/ 142875 w 819150"/>
              <a:gd name="connsiteY114" fmla="*/ 111918 h 817769"/>
              <a:gd name="connsiteX115" fmla="*/ 150019 w 819150"/>
              <a:gd name="connsiteY115" fmla="*/ 116681 h 817769"/>
              <a:gd name="connsiteX116" fmla="*/ 157162 w 819150"/>
              <a:gd name="connsiteY116" fmla="*/ 123825 h 817769"/>
              <a:gd name="connsiteX117" fmla="*/ 161925 w 819150"/>
              <a:gd name="connsiteY117" fmla="*/ 138112 h 817769"/>
              <a:gd name="connsiteX118" fmla="*/ 164306 w 819150"/>
              <a:gd name="connsiteY118" fmla="*/ 150018 h 817769"/>
              <a:gd name="connsiteX119" fmla="*/ 169069 w 819150"/>
              <a:gd name="connsiteY119" fmla="*/ 164306 h 817769"/>
              <a:gd name="connsiteX120" fmla="*/ 171450 w 819150"/>
              <a:gd name="connsiteY120" fmla="*/ 171450 h 817769"/>
              <a:gd name="connsiteX121" fmla="*/ 173831 w 819150"/>
              <a:gd name="connsiteY121" fmla="*/ 178593 h 817769"/>
              <a:gd name="connsiteX122" fmla="*/ 178594 w 819150"/>
              <a:gd name="connsiteY122" fmla="*/ 195262 h 817769"/>
              <a:gd name="connsiteX123" fmla="*/ 176212 w 819150"/>
              <a:gd name="connsiteY123" fmla="*/ 240506 h 817769"/>
              <a:gd name="connsiteX124" fmla="*/ 173831 w 819150"/>
              <a:gd name="connsiteY124" fmla="*/ 250031 h 817769"/>
              <a:gd name="connsiteX125" fmla="*/ 164306 w 819150"/>
              <a:gd name="connsiteY125" fmla="*/ 264318 h 817769"/>
              <a:gd name="connsiteX126" fmla="*/ 166687 w 819150"/>
              <a:gd name="connsiteY126" fmla="*/ 297656 h 817769"/>
              <a:gd name="connsiteX127" fmla="*/ 171450 w 819150"/>
              <a:gd name="connsiteY127" fmla="*/ 316706 h 817769"/>
              <a:gd name="connsiteX128" fmla="*/ 176212 w 819150"/>
              <a:gd name="connsiteY128" fmla="*/ 364331 h 817769"/>
              <a:gd name="connsiteX129" fmla="*/ 178594 w 819150"/>
              <a:gd name="connsiteY129" fmla="*/ 373856 h 817769"/>
              <a:gd name="connsiteX130" fmla="*/ 176212 w 819150"/>
              <a:gd name="connsiteY130" fmla="*/ 385762 h 817769"/>
              <a:gd name="connsiteX131" fmla="*/ 164306 w 819150"/>
              <a:gd name="connsiteY131" fmla="*/ 388143 h 817769"/>
              <a:gd name="connsiteX132" fmla="*/ 154781 w 819150"/>
              <a:gd name="connsiteY132" fmla="*/ 390525 h 817769"/>
              <a:gd name="connsiteX133" fmla="*/ 145256 w 819150"/>
              <a:gd name="connsiteY133" fmla="*/ 435768 h 817769"/>
              <a:gd name="connsiteX134" fmla="*/ 142875 w 819150"/>
              <a:gd name="connsiteY134" fmla="*/ 442912 h 817769"/>
              <a:gd name="connsiteX135" fmla="*/ 138112 w 819150"/>
              <a:gd name="connsiteY135" fmla="*/ 461962 h 817769"/>
              <a:gd name="connsiteX136" fmla="*/ 133350 w 819150"/>
              <a:gd name="connsiteY136" fmla="*/ 485775 h 817769"/>
              <a:gd name="connsiteX137" fmla="*/ 126206 w 819150"/>
              <a:gd name="connsiteY137" fmla="*/ 492918 h 817769"/>
              <a:gd name="connsiteX138" fmla="*/ 121444 w 819150"/>
              <a:gd name="connsiteY138" fmla="*/ 509587 h 817769"/>
              <a:gd name="connsiteX139" fmla="*/ 114300 w 819150"/>
              <a:gd name="connsiteY139" fmla="*/ 516731 h 817769"/>
              <a:gd name="connsiteX140" fmla="*/ 109537 w 819150"/>
              <a:gd name="connsiteY140" fmla="*/ 523875 h 817769"/>
              <a:gd name="connsiteX141" fmla="*/ 102394 w 819150"/>
              <a:gd name="connsiteY141" fmla="*/ 531018 h 817769"/>
              <a:gd name="connsiteX142" fmla="*/ 90487 w 819150"/>
              <a:gd name="connsiteY142" fmla="*/ 540543 h 817769"/>
              <a:gd name="connsiteX143" fmla="*/ 83344 w 819150"/>
              <a:gd name="connsiteY143" fmla="*/ 545306 h 817769"/>
              <a:gd name="connsiteX144" fmla="*/ 73819 w 819150"/>
              <a:gd name="connsiteY144" fmla="*/ 550068 h 817769"/>
              <a:gd name="connsiteX145" fmla="*/ 69056 w 819150"/>
              <a:gd name="connsiteY145" fmla="*/ 557212 h 817769"/>
              <a:gd name="connsiteX146" fmla="*/ 69056 w 819150"/>
              <a:gd name="connsiteY146" fmla="*/ 604837 h 817769"/>
              <a:gd name="connsiteX147" fmla="*/ 66675 w 819150"/>
              <a:gd name="connsiteY147" fmla="*/ 614362 h 817769"/>
              <a:gd name="connsiteX148" fmla="*/ 59531 w 819150"/>
              <a:gd name="connsiteY148" fmla="*/ 628650 h 817769"/>
              <a:gd name="connsiteX149" fmla="*/ 57150 w 819150"/>
              <a:gd name="connsiteY149" fmla="*/ 638175 h 817769"/>
              <a:gd name="connsiteX150" fmla="*/ 52387 w 819150"/>
              <a:gd name="connsiteY150" fmla="*/ 676275 h 817769"/>
              <a:gd name="connsiteX151" fmla="*/ 47625 w 819150"/>
              <a:gd name="connsiteY151" fmla="*/ 695325 h 817769"/>
              <a:gd name="connsiteX152" fmla="*/ 42862 w 819150"/>
              <a:gd name="connsiteY152" fmla="*/ 709612 h 817769"/>
              <a:gd name="connsiteX153" fmla="*/ 40481 w 819150"/>
              <a:gd name="connsiteY153" fmla="*/ 716756 h 817769"/>
              <a:gd name="connsiteX154" fmla="*/ 26194 w 819150"/>
              <a:gd name="connsiteY154" fmla="*/ 726281 h 817769"/>
              <a:gd name="connsiteX155" fmla="*/ 9525 w 819150"/>
              <a:gd name="connsiteY155" fmla="*/ 740568 h 817769"/>
              <a:gd name="connsiteX156" fmla="*/ 7144 w 819150"/>
              <a:gd name="connsiteY156" fmla="*/ 747712 h 817769"/>
              <a:gd name="connsiteX157" fmla="*/ 2381 w 819150"/>
              <a:gd name="connsiteY157" fmla="*/ 754856 h 817769"/>
              <a:gd name="connsiteX158" fmla="*/ 0 w 819150"/>
              <a:gd name="connsiteY158" fmla="*/ 792956 h 817769"/>
              <a:gd name="connsiteX159" fmla="*/ 9525 w 819150"/>
              <a:gd name="connsiteY159" fmla="*/ 812006 h 817769"/>
              <a:gd name="connsiteX160" fmla="*/ 16669 w 819150"/>
              <a:gd name="connsiteY160" fmla="*/ 809625 h 817769"/>
              <a:gd name="connsiteX161" fmla="*/ 28575 w 819150"/>
              <a:gd name="connsiteY161" fmla="*/ 797718 h 817769"/>
              <a:gd name="connsiteX162" fmla="*/ 35719 w 819150"/>
              <a:gd name="connsiteY162" fmla="*/ 790575 h 817769"/>
              <a:gd name="connsiteX163" fmla="*/ 57150 w 819150"/>
              <a:gd name="connsiteY163" fmla="*/ 778668 h 817769"/>
              <a:gd name="connsiteX164" fmla="*/ 71437 w 819150"/>
              <a:gd name="connsiteY164" fmla="*/ 771525 h 817769"/>
              <a:gd name="connsiteX165" fmla="*/ 88106 w 819150"/>
              <a:gd name="connsiteY165" fmla="*/ 762000 h 817769"/>
              <a:gd name="connsiteX166" fmla="*/ 97631 w 819150"/>
              <a:gd name="connsiteY166" fmla="*/ 759618 h 817769"/>
              <a:gd name="connsiteX167" fmla="*/ 111919 w 819150"/>
              <a:gd name="connsiteY167" fmla="*/ 754856 h 817769"/>
              <a:gd name="connsiteX168" fmla="*/ 130969 w 819150"/>
              <a:gd name="connsiteY168" fmla="*/ 747712 h 817769"/>
              <a:gd name="connsiteX169" fmla="*/ 150019 w 819150"/>
              <a:gd name="connsiteY169" fmla="*/ 740568 h 817769"/>
              <a:gd name="connsiteX170" fmla="*/ 166687 w 819150"/>
              <a:gd name="connsiteY170" fmla="*/ 735806 h 817769"/>
              <a:gd name="connsiteX171" fmla="*/ 180975 w 819150"/>
              <a:gd name="connsiteY171" fmla="*/ 726281 h 817769"/>
              <a:gd name="connsiteX172" fmla="*/ 200025 w 819150"/>
              <a:gd name="connsiteY172" fmla="*/ 721518 h 817769"/>
              <a:gd name="connsiteX173" fmla="*/ 221456 w 819150"/>
              <a:gd name="connsiteY173" fmla="*/ 714375 h 817769"/>
              <a:gd name="connsiteX174" fmla="*/ 235744 w 819150"/>
              <a:gd name="connsiteY174" fmla="*/ 707231 h 817769"/>
              <a:gd name="connsiteX175" fmla="*/ 242887 w 819150"/>
              <a:gd name="connsiteY175" fmla="*/ 704850 h 817769"/>
              <a:gd name="connsiteX176" fmla="*/ 264319 w 819150"/>
              <a:gd name="connsiteY176" fmla="*/ 697706 h 817769"/>
              <a:gd name="connsiteX177" fmla="*/ 271462 w 819150"/>
              <a:gd name="connsiteY177" fmla="*/ 692943 h 817769"/>
              <a:gd name="connsiteX178" fmla="*/ 295275 w 819150"/>
              <a:gd name="connsiteY178" fmla="*/ 683418 h 817769"/>
              <a:gd name="connsiteX179" fmla="*/ 304800 w 819150"/>
              <a:gd name="connsiteY179" fmla="*/ 676275 h 817769"/>
              <a:gd name="connsiteX180" fmla="*/ 311944 w 819150"/>
              <a:gd name="connsiteY180" fmla="*/ 673893 h 817769"/>
              <a:gd name="connsiteX181" fmla="*/ 319087 w 819150"/>
              <a:gd name="connsiteY181" fmla="*/ 669131 h 817769"/>
              <a:gd name="connsiteX182" fmla="*/ 335756 w 819150"/>
              <a:gd name="connsiteY182" fmla="*/ 661987 h 817769"/>
              <a:gd name="connsiteX183" fmla="*/ 345281 w 819150"/>
              <a:gd name="connsiteY183" fmla="*/ 654843 h 817769"/>
              <a:gd name="connsiteX184" fmla="*/ 352425 w 819150"/>
              <a:gd name="connsiteY184" fmla="*/ 652462 h 817769"/>
              <a:gd name="connsiteX185" fmla="*/ 373856 w 819150"/>
              <a:gd name="connsiteY185" fmla="*/ 640556 h 817769"/>
              <a:gd name="connsiteX186" fmla="*/ 390525 w 819150"/>
              <a:gd name="connsiteY186" fmla="*/ 633412 h 817769"/>
              <a:gd name="connsiteX187" fmla="*/ 411956 w 819150"/>
              <a:gd name="connsiteY187" fmla="*/ 626268 h 817769"/>
              <a:gd name="connsiteX188" fmla="*/ 419100 w 819150"/>
              <a:gd name="connsiteY188" fmla="*/ 623887 h 817769"/>
              <a:gd name="connsiteX189" fmla="*/ 428625 w 819150"/>
              <a:gd name="connsiteY189" fmla="*/ 621506 h 817769"/>
              <a:gd name="connsiteX190" fmla="*/ 442912 w 819150"/>
              <a:gd name="connsiteY190" fmla="*/ 616743 h 817769"/>
              <a:gd name="connsiteX191" fmla="*/ 452437 w 819150"/>
              <a:gd name="connsiteY191" fmla="*/ 614362 h 817769"/>
              <a:gd name="connsiteX192" fmla="*/ 473869 w 819150"/>
              <a:gd name="connsiteY192" fmla="*/ 607218 h 817769"/>
              <a:gd name="connsiteX193" fmla="*/ 481012 w 819150"/>
              <a:gd name="connsiteY193" fmla="*/ 604837 h 817769"/>
              <a:gd name="connsiteX194" fmla="*/ 492919 w 819150"/>
              <a:gd name="connsiteY194" fmla="*/ 602456 h 817769"/>
              <a:gd name="connsiteX195" fmla="*/ 504825 w 819150"/>
              <a:gd name="connsiteY195" fmla="*/ 597693 h 817769"/>
              <a:gd name="connsiteX196" fmla="*/ 516731 w 819150"/>
              <a:gd name="connsiteY196" fmla="*/ 595312 h 817769"/>
              <a:gd name="connsiteX197" fmla="*/ 526256 w 819150"/>
              <a:gd name="connsiteY197" fmla="*/ 592931 h 817769"/>
              <a:gd name="connsiteX198" fmla="*/ 533400 w 819150"/>
              <a:gd name="connsiteY198" fmla="*/ 588168 h 817769"/>
              <a:gd name="connsiteX199" fmla="*/ 547687 w 819150"/>
              <a:gd name="connsiteY199" fmla="*/ 583406 h 817769"/>
              <a:gd name="connsiteX200" fmla="*/ 554831 w 819150"/>
              <a:gd name="connsiteY200" fmla="*/ 578643 h 817769"/>
              <a:gd name="connsiteX201" fmla="*/ 581025 w 819150"/>
              <a:gd name="connsiteY201" fmla="*/ 566737 h 817769"/>
              <a:gd name="connsiteX202" fmla="*/ 588169 w 819150"/>
              <a:gd name="connsiteY202" fmla="*/ 561975 h 817769"/>
              <a:gd name="connsiteX203" fmla="*/ 595312 w 819150"/>
              <a:gd name="connsiteY203" fmla="*/ 559593 h 817769"/>
              <a:gd name="connsiteX204" fmla="*/ 604837 w 819150"/>
              <a:gd name="connsiteY204" fmla="*/ 554831 h 817769"/>
              <a:gd name="connsiteX205" fmla="*/ 621506 w 819150"/>
              <a:gd name="connsiteY205" fmla="*/ 545306 h 817769"/>
              <a:gd name="connsiteX206" fmla="*/ 635794 w 819150"/>
              <a:gd name="connsiteY206" fmla="*/ 535781 h 817769"/>
              <a:gd name="connsiteX207" fmla="*/ 650081 w 819150"/>
              <a:gd name="connsiteY207" fmla="*/ 526256 h 817769"/>
              <a:gd name="connsiteX208" fmla="*/ 657225 w 819150"/>
              <a:gd name="connsiteY208" fmla="*/ 519112 h 817769"/>
              <a:gd name="connsiteX209" fmla="*/ 664369 w 819150"/>
              <a:gd name="connsiteY209" fmla="*/ 516731 h 817769"/>
              <a:gd name="connsiteX210" fmla="*/ 669131 w 819150"/>
              <a:gd name="connsiteY210" fmla="*/ 509587 h 817769"/>
              <a:gd name="connsiteX211" fmla="*/ 688181 w 819150"/>
              <a:gd name="connsiteY211" fmla="*/ 500062 h 817769"/>
              <a:gd name="connsiteX212" fmla="*/ 704850 w 819150"/>
              <a:gd name="connsiteY212" fmla="*/ 490537 h 817769"/>
              <a:gd name="connsiteX213" fmla="*/ 728662 w 819150"/>
              <a:gd name="connsiteY213" fmla="*/ 473868 h 817769"/>
              <a:gd name="connsiteX214" fmla="*/ 735806 w 819150"/>
              <a:gd name="connsiteY214" fmla="*/ 469106 h 817769"/>
              <a:gd name="connsiteX215" fmla="*/ 745331 w 819150"/>
              <a:gd name="connsiteY215" fmla="*/ 461962 h 817769"/>
              <a:gd name="connsiteX216" fmla="*/ 754856 w 819150"/>
              <a:gd name="connsiteY216" fmla="*/ 457200 h 817769"/>
              <a:gd name="connsiteX217" fmla="*/ 769144 w 819150"/>
              <a:gd name="connsiteY217" fmla="*/ 447675 h 817769"/>
              <a:gd name="connsiteX218" fmla="*/ 776287 w 819150"/>
              <a:gd name="connsiteY218" fmla="*/ 445293 h 817769"/>
              <a:gd name="connsiteX219" fmla="*/ 783431 w 819150"/>
              <a:gd name="connsiteY219" fmla="*/ 440531 h 817769"/>
              <a:gd name="connsiteX220" fmla="*/ 790575 w 819150"/>
              <a:gd name="connsiteY220" fmla="*/ 438150 h 817769"/>
              <a:gd name="connsiteX221" fmla="*/ 804862 w 819150"/>
              <a:gd name="connsiteY221" fmla="*/ 423862 h 8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819150" h="817769">
                <a:moveTo>
                  <a:pt x="804862" y="423862"/>
                </a:moveTo>
                <a:cubicBezTo>
                  <a:pt x="809228" y="419893"/>
                  <a:pt x="813719" y="418403"/>
                  <a:pt x="816769" y="414337"/>
                </a:cubicBezTo>
                <a:cubicBezTo>
                  <a:pt x="818733" y="411719"/>
                  <a:pt x="819150" y="408085"/>
                  <a:pt x="819150" y="404812"/>
                </a:cubicBezTo>
                <a:cubicBezTo>
                  <a:pt x="819150" y="388124"/>
                  <a:pt x="818049" y="371444"/>
                  <a:pt x="816769" y="354806"/>
                </a:cubicBezTo>
                <a:cubicBezTo>
                  <a:pt x="816459" y="350771"/>
                  <a:pt x="815052" y="346892"/>
                  <a:pt x="814387" y="342900"/>
                </a:cubicBezTo>
                <a:cubicBezTo>
                  <a:pt x="813290" y="336321"/>
                  <a:pt x="813048" y="325932"/>
                  <a:pt x="809625" y="319087"/>
                </a:cubicBezTo>
                <a:cubicBezTo>
                  <a:pt x="808345" y="316527"/>
                  <a:pt x="806450" y="314324"/>
                  <a:pt x="804862" y="311943"/>
                </a:cubicBezTo>
                <a:cubicBezTo>
                  <a:pt x="800812" y="299792"/>
                  <a:pt x="805067" y="309008"/>
                  <a:pt x="795337" y="297656"/>
                </a:cubicBezTo>
                <a:cubicBezTo>
                  <a:pt x="792754" y="294643"/>
                  <a:pt x="791000" y="290937"/>
                  <a:pt x="788194" y="288131"/>
                </a:cubicBezTo>
                <a:cubicBezTo>
                  <a:pt x="769464" y="269399"/>
                  <a:pt x="793410" y="299629"/>
                  <a:pt x="773906" y="276225"/>
                </a:cubicBezTo>
                <a:cubicBezTo>
                  <a:pt x="768779" y="270072"/>
                  <a:pt x="769148" y="269094"/>
                  <a:pt x="766762" y="261937"/>
                </a:cubicBezTo>
                <a:cubicBezTo>
                  <a:pt x="767972" y="253470"/>
                  <a:pt x="766835" y="244312"/>
                  <a:pt x="773906" y="238125"/>
                </a:cubicBezTo>
                <a:cubicBezTo>
                  <a:pt x="778214" y="234356"/>
                  <a:pt x="788194" y="228600"/>
                  <a:pt x="788194" y="228600"/>
                </a:cubicBezTo>
                <a:cubicBezTo>
                  <a:pt x="790435" y="217391"/>
                  <a:pt x="793249" y="213562"/>
                  <a:pt x="785812" y="202406"/>
                </a:cubicBezTo>
                <a:lnTo>
                  <a:pt x="776287" y="188118"/>
                </a:lnTo>
                <a:lnTo>
                  <a:pt x="762000" y="192881"/>
                </a:lnTo>
                <a:lnTo>
                  <a:pt x="754856" y="195262"/>
                </a:lnTo>
                <a:cubicBezTo>
                  <a:pt x="752475" y="196850"/>
                  <a:pt x="750343" y="198898"/>
                  <a:pt x="747712" y="200025"/>
                </a:cubicBezTo>
                <a:cubicBezTo>
                  <a:pt x="742173" y="202399"/>
                  <a:pt x="728625" y="203606"/>
                  <a:pt x="723900" y="204787"/>
                </a:cubicBezTo>
                <a:cubicBezTo>
                  <a:pt x="719030" y="206005"/>
                  <a:pt x="709612" y="209550"/>
                  <a:pt x="709612" y="209550"/>
                </a:cubicBezTo>
                <a:cubicBezTo>
                  <a:pt x="703950" y="226535"/>
                  <a:pt x="711979" y="205998"/>
                  <a:pt x="700087" y="223837"/>
                </a:cubicBezTo>
                <a:cubicBezTo>
                  <a:pt x="694313" y="232499"/>
                  <a:pt x="701935" y="230257"/>
                  <a:pt x="692944" y="238125"/>
                </a:cubicBezTo>
                <a:cubicBezTo>
                  <a:pt x="688636" y="241894"/>
                  <a:pt x="678656" y="247650"/>
                  <a:pt x="678656" y="247650"/>
                </a:cubicBezTo>
                <a:cubicBezTo>
                  <a:pt x="667739" y="264026"/>
                  <a:pt x="670941" y="256507"/>
                  <a:pt x="666750" y="269081"/>
                </a:cubicBezTo>
                <a:cubicBezTo>
                  <a:pt x="667544" y="284162"/>
                  <a:pt x="667764" y="299285"/>
                  <a:pt x="669131" y="314325"/>
                </a:cubicBezTo>
                <a:cubicBezTo>
                  <a:pt x="669358" y="316824"/>
                  <a:pt x="670822" y="319055"/>
                  <a:pt x="671512" y="321468"/>
                </a:cubicBezTo>
                <a:cubicBezTo>
                  <a:pt x="672411" y="324615"/>
                  <a:pt x="672954" y="327858"/>
                  <a:pt x="673894" y="330993"/>
                </a:cubicBezTo>
                <a:cubicBezTo>
                  <a:pt x="675916" y="337733"/>
                  <a:pt x="677949" y="346955"/>
                  <a:pt x="683419" y="352425"/>
                </a:cubicBezTo>
                <a:cubicBezTo>
                  <a:pt x="685442" y="354448"/>
                  <a:pt x="688181" y="355600"/>
                  <a:pt x="690562" y="357187"/>
                </a:cubicBezTo>
                <a:cubicBezTo>
                  <a:pt x="691356" y="359568"/>
                  <a:pt x="692944" y="361821"/>
                  <a:pt x="692944" y="364331"/>
                </a:cubicBezTo>
                <a:cubicBezTo>
                  <a:pt x="692944" y="370853"/>
                  <a:pt x="688903" y="373887"/>
                  <a:pt x="683419" y="376237"/>
                </a:cubicBezTo>
                <a:cubicBezTo>
                  <a:pt x="680411" y="377526"/>
                  <a:pt x="677041" y="377719"/>
                  <a:pt x="673894" y="378618"/>
                </a:cubicBezTo>
                <a:cubicBezTo>
                  <a:pt x="671480" y="379308"/>
                  <a:pt x="669131" y="380206"/>
                  <a:pt x="666750" y="381000"/>
                </a:cubicBezTo>
                <a:cubicBezTo>
                  <a:pt x="665162" y="378619"/>
                  <a:pt x="663149" y="376471"/>
                  <a:pt x="661987" y="373856"/>
                </a:cubicBezTo>
                <a:cubicBezTo>
                  <a:pt x="659948" y="369268"/>
                  <a:pt x="660010" y="363745"/>
                  <a:pt x="657225" y="359568"/>
                </a:cubicBezTo>
                <a:cubicBezTo>
                  <a:pt x="645396" y="341828"/>
                  <a:pt x="660602" y="363622"/>
                  <a:pt x="645319" y="345281"/>
                </a:cubicBezTo>
                <a:cubicBezTo>
                  <a:pt x="638515" y="337115"/>
                  <a:pt x="643391" y="338365"/>
                  <a:pt x="633412" y="333375"/>
                </a:cubicBezTo>
                <a:cubicBezTo>
                  <a:pt x="626067" y="329702"/>
                  <a:pt x="613797" y="329434"/>
                  <a:pt x="607219" y="328612"/>
                </a:cubicBezTo>
                <a:cubicBezTo>
                  <a:pt x="604044" y="329406"/>
                  <a:pt x="600250" y="328949"/>
                  <a:pt x="597694" y="330993"/>
                </a:cubicBezTo>
                <a:cubicBezTo>
                  <a:pt x="595734" y="332561"/>
                  <a:pt x="596880" y="336177"/>
                  <a:pt x="595312" y="338137"/>
                </a:cubicBezTo>
                <a:cubicBezTo>
                  <a:pt x="591954" y="342335"/>
                  <a:pt x="585733" y="343712"/>
                  <a:pt x="581025" y="345281"/>
                </a:cubicBezTo>
                <a:cubicBezTo>
                  <a:pt x="570332" y="355974"/>
                  <a:pt x="577076" y="351360"/>
                  <a:pt x="559594" y="357187"/>
                </a:cubicBezTo>
                <a:lnTo>
                  <a:pt x="552450" y="359568"/>
                </a:lnTo>
                <a:cubicBezTo>
                  <a:pt x="547909" y="359000"/>
                  <a:pt x="532803" y="354330"/>
                  <a:pt x="526256" y="359568"/>
                </a:cubicBezTo>
                <a:cubicBezTo>
                  <a:pt x="524021" y="361356"/>
                  <a:pt x="523081" y="364331"/>
                  <a:pt x="521494" y="366712"/>
                </a:cubicBezTo>
                <a:cubicBezTo>
                  <a:pt x="520700" y="369887"/>
                  <a:pt x="519754" y="373028"/>
                  <a:pt x="519112" y="376237"/>
                </a:cubicBezTo>
                <a:cubicBezTo>
                  <a:pt x="513268" y="405455"/>
                  <a:pt x="519885" y="377909"/>
                  <a:pt x="514350" y="400050"/>
                </a:cubicBezTo>
                <a:cubicBezTo>
                  <a:pt x="513212" y="410294"/>
                  <a:pt x="511531" y="427458"/>
                  <a:pt x="509587" y="438150"/>
                </a:cubicBezTo>
                <a:cubicBezTo>
                  <a:pt x="509002" y="441370"/>
                  <a:pt x="508495" y="444667"/>
                  <a:pt x="507206" y="447675"/>
                </a:cubicBezTo>
                <a:cubicBezTo>
                  <a:pt x="502804" y="457947"/>
                  <a:pt x="499641" y="455753"/>
                  <a:pt x="488156" y="459581"/>
                </a:cubicBezTo>
                <a:lnTo>
                  <a:pt x="481012" y="461962"/>
                </a:lnTo>
                <a:cubicBezTo>
                  <a:pt x="471487" y="461168"/>
                  <a:pt x="461358" y="463012"/>
                  <a:pt x="452437" y="459581"/>
                </a:cubicBezTo>
                <a:cubicBezTo>
                  <a:pt x="449382" y="458406"/>
                  <a:pt x="453064" y="451345"/>
                  <a:pt x="450056" y="450056"/>
                </a:cubicBezTo>
                <a:cubicBezTo>
                  <a:pt x="445618" y="448154"/>
                  <a:pt x="440531" y="451643"/>
                  <a:pt x="435769" y="452437"/>
                </a:cubicBezTo>
                <a:cubicBezTo>
                  <a:pt x="433388" y="454818"/>
                  <a:pt x="430493" y="456779"/>
                  <a:pt x="428625" y="459581"/>
                </a:cubicBezTo>
                <a:cubicBezTo>
                  <a:pt x="427233" y="461670"/>
                  <a:pt x="428019" y="464950"/>
                  <a:pt x="426244" y="466725"/>
                </a:cubicBezTo>
                <a:cubicBezTo>
                  <a:pt x="415945" y="477024"/>
                  <a:pt x="412367" y="476168"/>
                  <a:pt x="400050" y="478631"/>
                </a:cubicBezTo>
                <a:cubicBezTo>
                  <a:pt x="397669" y="477837"/>
                  <a:pt x="395151" y="477373"/>
                  <a:pt x="392906" y="476250"/>
                </a:cubicBezTo>
                <a:cubicBezTo>
                  <a:pt x="390346" y="474970"/>
                  <a:pt x="388617" y="471691"/>
                  <a:pt x="385762" y="471487"/>
                </a:cubicBezTo>
                <a:cubicBezTo>
                  <a:pt x="377017" y="470862"/>
                  <a:pt x="368300" y="473074"/>
                  <a:pt x="359569" y="473868"/>
                </a:cubicBezTo>
                <a:cubicBezTo>
                  <a:pt x="357188" y="474662"/>
                  <a:pt x="354200" y="478025"/>
                  <a:pt x="352425" y="476250"/>
                </a:cubicBezTo>
                <a:cubicBezTo>
                  <a:pt x="348875" y="472700"/>
                  <a:pt x="347662" y="461962"/>
                  <a:pt x="347662" y="461962"/>
                </a:cubicBezTo>
                <a:cubicBezTo>
                  <a:pt x="346868" y="451643"/>
                  <a:pt x="347188" y="441178"/>
                  <a:pt x="345281" y="431006"/>
                </a:cubicBezTo>
                <a:cubicBezTo>
                  <a:pt x="344754" y="428193"/>
                  <a:pt x="341799" y="426422"/>
                  <a:pt x="340519" y="423862"/>
                </a:cubicBezTo>
                <a:cubicBezTo>
                  <a:pt x="339396" y="421617"/>
                  <a:pt x="338931" y="419099"/>
                  <a:pt x="338137" y="416718"/>
                </a:cubicBezTo>
                <a:cubicBezTo>
                  <a:pt x="342106" y="412749"/>
                  <a:pt x="345613" y="408258"/>
                  <a:pt x="350044" y="404812"/>
                </a:cubicBezTo>
                <a:cubicBezTo>
                  <a:pt x="354455" y="401382"/>
                  <a:pt x="361405" y="399438"/>
                  <a:pt x="366712" y="397668"/>
                </a:cubicBezTo>
                <a:cubicBezTo>
                  <a:pt x="367987" y="396712"/>
                  <a:pt x="380536" y="387026"/>
                  <a:pt x="383381" y="385762"/>
                </a:cubicBezTo>
                <a:cubicBezTo>
                  <a:pt x="387969" y="383723"/>
                  <a:pt x="392906" y="382588"/>
                  <a:pt x="397669" y="381000"/>
                </a:cubicBezTo>
                <a:cubicBezTo>
                  <a:pt x="416892" y="374592"/>
                  <a:pt x="402262" y="378777"/>
                  <a:pt x="442912" y="376237"/>
                </a:cubicBezTo>
                <a:cubicBezTo>
                  <a:pt x="445293" y="373856"/>
                  <a:pt x="448662" y="372159"/>
                  <a:pt x="450056" y="369093"/>
                </a:cubicBezTo>
                <a:cubicBezTo>
                  <a:pt x="452765" y="363134"/>
                  <a:pt x="454819" y="350043"/>
                  <a:pt x="454819" y="350043"/>
                </a:cubicBezTo>
                <a:cubicBezTo>
                  <a:pt x="454025" y="335756"/>
                  <a:pt x="453794" y="321426"/>
                  <a:pt x="452437" y="307181"/>
                </a:cubicBezTo>
                <a:cubicBezTo>
                  <a:pt x="452199" y="304682"/>
                  <a:pt x="450746" y="302451"/>
                  <a:pt x="450056" y="300037"/>
                </a:cubicBezTo>
                <a:cubicBezTo>
                  <a:pt x="444077" y="279106"/>
                  <a:pt x="451003" y="300497"/>
                  <a:pt x="445294" y="283368"/>
                </a:cubicBezTo>
                <a:cubicBezTo>
                  <a:pt x="444500" y="277812"/>
                  <a:pt x="442912" y="272312"/>
                  <a:pt x="442912" y="266700"/>
                </a:cubicBezTo>
                <a:cubicBezTo>
                  <a:pt x="442912" y="230825"/>
                  <a:pt x="442410" y="235374"/>
                  <a:pt x="447675" y="214312"/>
                </a:cubicBezTo>
                <a:cubicBezTo>
                  <a:pt x="448469" y="207168"/>
                  <a:pt x="448874" y="199971"/>
                  <a:pt x="450056" y="192881"/>
                </a:cubicBezTo>
                <a:cubicBezTo>
                  <a:pt x="450469" y="190405"/>
                  <a:pt x="451828" y="188172"/>
                  <a:pt x="452437" y="185737"/>
                </a:cubicBezTo>
                <a:cubicBezTo>
                  <a:pt x="453795" y="180307"/>
                  <a:pt x="454480" y="172128"/>
                  <a:pt x="457200" y="166687"/>
                </a:cubicBezTo>
                <a:cubicBezTo>
                  <a:pt x="458480" y="164127"/>
                  <a:pt x="460682" y="162103"/>
                  <a:pt x="461962" y="159543"/>
                </a:cubicBezTo>
                <a:cubicBezTo>
                  <a:pt x="463085" y="157298"/>
                  <a:pt x="463221" y="154645"/>
                  <a:pt x="464344" y="152400"/>
                </a:cubicBezTo>
                <a:cubicBezTo>
                  <a:pt x="473571" y="133946"/>
                  <a:pt x="465506" y="156059"/>
                  <a:pt x="471487" y="138112"/>
                </a:cubicBezTo>
                <a:cubicBezTo>
                  <a:pt x="472632" y="127809"/>
                  <a:pt x="473408" y="115198"/>
                  <a:pt x="476250" y="104775"/>
                </a:cubicBezTo>
                <a:cubicBezTo>
                  <a:pt x="476262" y="104731"/>
                  <a:pt x="482196" y="86936"/>
                  <a:pt x="483394" y="83343"/>
                </a:cubicBezTo>
                <a:lnTo>
                  <a:pt x="485775" y="76200"/>
                </a:lnTo>
                <a:cubicBezTo>
                  <a:pt x="486569" y="73819"/>
                  <a:pt x="486764" y="71144"/>
                  <a:pt x="488156" y="69056"/>
                </a:cubicBezTo>
                <a:lnTo>
                  <a:pt x="492919" y="61912"/>
                </a:lnTo>
                <a:cubicBezTo>
                  <a:pt x="498586" y="44910"/>
                  <a:pt x="494896" y="51802"/>
                  <a:pt x="502444" y="40481"/>
                </a:cubicBezTo>
                <a:lnTo>
                  <a:pt x="507206" y="26193"/>
                </a:lnTo>
                <a:lnTo>
                  <a:pt x="509587" y="19050"/>
                </a:lnTo>
                <a:cubicBezTo>
                  <a:pt x="486709" y="11421"/>
                  <a:pt x="519379" y="20227"/>
                  <a:pt x="495300" y="21431"/>
                </a:cubicBezTo>
                <a:lnTo>
                  <a:pt x="454819" y="19050"/>
                </a:lnTo>
                <a:cubicBezTo>
                  <a:pt x="449991" y="17843"/>
                  <a:pt x="442929" y="16335"/>
                  <a:pt x="438150" y="14287"/>
                </a:cubicBezTo>
                <a:cubicBezTo>
                  <a:pt x="434887" y="12889"/>
                  <a:pt x="431949" y="10771"/>
                  <a:pt x="428625" y="9525"/>
                </a:cubicBezTo>
                <a:cubicBezTo>
                  <a:pt x="425561" y="8376"/>
                  <a:pt x="422247" y="8042"/>
                  <a:pt x="419100" y="7143"/>
                </a:cubicBezTo>
                <a:cubicBezTo>
                  <a:pt x="416686" y="6453"/>
                  <a:pt x="414391" y="5371"/>
                  <a:pt x="411956" y="4762"/>
                </a:cubicBezTo>
                <a:cubicBezTo>
                  <a:pt x="408030" y="3780"/>
                  <a:pt x="404001" y="3259"/>
                  <a:pt x="400050" y="2381"/>
                </a:cubicBezTo>
                <a:cubicBezTo>
                  <a:pt x="396855" y="1671"/>
                  <a:pt x="393700" y="794"/>
                  <a:pt x="390525" y="0"/>
                </a:cubicBezTo>
                <a:lnTo>
                  <a:pt x="264319" y="2381"/>
                </a:lnTo>
                <a:cubicBezTo>
                  <a:pt x="239881" y="3196"/>
                  <a:pt x="255338" y="3847"/>
                  <a:pt x="240506" y="7143"/>
                </a:cubicBezTo>
                <a:cubicBezTo>
                  <a:pt x="235793" y="8190"/>
                  <a:pt x="230999" y="8842"/>
                  <a:pt x="226219" y="9525"/>
                </a:cubicBezTo>
                <a:cubicBezTo>
                  <a:pt x="219884" y="10430"/>
                  <a:pt x="213494" y="10933"/>
                  <a:pt x="207169" y="11906"/>
                </a:cubicBezTo>
                <a:cubicBezTo>
                  <a:pt x="192478" y="14166"/>
                  <a:pt x="196929" y="14895"/>
                  <a:pt x="180975" y="16668"/>
                </a:cubicBezTo>
                <a:cubicBezTo>
                  <a:pt x="164333" y="18517"/>
                  <a:pt x="130969" y="21431"/>
                  <a:pt x="130969" y="21431"/>
                </a:cubicBezTo>
                <a:cubicBezTo>
                  <a:pt x="127794" y="22225"/>
                  <a:pt x="124452" y="22523"/>
                  <a:pt x="121444" y="23812"/>
                </a:cubicBezTo>
                <a:cubicBezTo>
                  <a:pt x="115644" y="26298"/>
                  <a:pt x="111446" y="31429"/>
                  <a:pt x="107156" y="35718"/>
                </a:cubicBezTo>
                <a:cubicBezTo>
                  <a:pt x="107950" y="38893"/>
                  <a:pt x="108575" y="42115"/>
                  <a:pt x="109537" y="45243"/>
                </a:cubicBezTo>
                <a:cubicBezTo>
                  <a:pt x="111752" y="52440"/>
                  <a:pt x="116681" y="66675"/>
                  <a:pt x="116681" y="66675"/>
                </a:cubicBezTo>
                <a:cubicBezTo>
                  <a:pt x="119856" y="65881"/>
                  <a:pt x="123059" y="65192"/>
                  <a:pt x="126206" y="64293"/>
                </a:cubicBezTo>
                <a:cubicBezTo>
                  <a:pt x="128620" y="63603"/>
                  <a:pt x="130840" y="61912"/>
                  <a:pt x="133350" y="61912"/>
                </a:cubicBezTo>
                <a:cubicBezTo>
                  <a:pt x="135860" y="61912"/>
                  <a:pt x="138113" y="63499"/>
                  <a:pt x="140494" y="64293"/>
                </a:cubicBezTo>
                <a:lnTo>
                  <a:pt x="135731" y="78581"/>
                </a:lnTo>
                <a:lnTo>
                  <a:pt x="133350" y="85725"/>
                </a:lnTo>
                <a:cubicBezTo>
                  <a:pt x="135112" y="94537"/>
                  <a:pt x="136056" y="105100"/>
                  <a:pt x="142875" y="111918"/>
                </a:cubicBezTo>
                <a:cubicBezTo>
                  <a:pt x="144899" y="113942"/>
                  <a:pt x="147820" y="114849"/>
                  <a:pt x="150019" y="116681"/>
                </a:cubicBezTo>
                <a:cubicBezTo>
                  <a:pt x="152606" y="118837"/>
                  <a:pt x="154781" y="121444"/>
                  <a:pt x="157162" y="123825"/>
                </a:cubicBezTo>
                <a:cubicBezTo>
                  <a:pt x="158750" y="128587"/>
                  <a:pt x="160941" y="133189"/>
                  <a:pt x="161925" y="138112"/>
                </a:cubicBezTo>
                <a:cubicBezTo>
                  <a:pt x="162719" y="142081"/>
                  <a:pt x="163241" y="146113"/>
                  <a:pt x="164306" y="150018"/>
                </a:cubicBezTo>
                <a:cubicBezTo>
                  <a:pt x="165627" y="154861"/>
                  <a:pt x="167481" y="159543"/>
                  <a:pt x="169069" y="164306"/>
                </a:cubicBezTo>
                <a:lnTo>
                  <a:pt x="171450" y="171450"/>
                </a:lnTo>
                <a:cubicBezTo>
                  <a:pt x="172244" y="173831"/>
                  <a:pt x="173222" y="176158"/>
                  <a:pt x="173831" y="178593"/>
                </a:cubicBezTo>
                <a:cubicBezTo>
                  <a:pt x="176821" y="190553"/>
                  <a:pt x="175177" y="185013"/>
                  <a:pt x="178594" y="195262"/>
                </a:cubicBezTo>
                <a:cubicBezTo>
                  <a:pt x="177800" y="210343"/>
                  <a:pt x="177520" y="225461"/>
                  <a:pt x="176212" y="240506"/>
                </a:cubicBezTo>
                <a:cubicBezTo>
                  <a:pt x="175928" y="243766"/>
                  <a:pt x="175295" y="247104"/>
                  <a:pt x="173831" y="250031"/>
                </a:cubicBezTo>
                <a:cubicBezTo>
                  <a:pt x="171271" y="255150"/>
                  <a:pt x="164306" y="264318"/>
                  <a:pt x="164306" y="264318"/>
                </a:cubicBezTo>
                <a:cubicBezTo>
                  <a:pt x="165100" y="275431"/>
                  <a:pt x="165182" y="286617"/>
                  <a:pt x="166687" y="297656"/>
                </a:cubicBezTo>
                <a:cubicBezTo>
                  <a:pt x="167571" y="304141"/>
                  <a:pt x="171450" y="316706"/>
                  <a:pt x="171450" y="316706"/>
                </a:cubicBezTo>
                <a:cubicBezTo>
                  <a:pt x="172843" y="334814"/>
                  <a:pt x="173137" y="347420"/>
                  <a:pt x="176212" y="364331"/>
                </a:cubicBezTo>
                <a:cubicBezTo>
                  <a:pt x="176798" y="367551"/>
                  <a:pt x="177800" y="370681"/>
                  <a:pt x="178594" y="373856"/>
                </a:cubicBezTo>
                <a:cubicBezTo>
                  <a:pt x="177800" y="377825"/>
                  <a:pt x="179074" y="382900"/>
                  <a:pt x="176212" y="385762"/>
                </a:cubicBezTo>
                <a:cubicBezTo>
                  <a:pt x="173350" y="388624"/>
                  <a:pt x="168257" y="387265"/>
                  <a:pt x="164306" y="388143"/>
                </a:cubicBezTo>
                <a:cubicBezTo>
                  <a:pt x="161111" y="388853"/>
                  <a:pt x="157956" y="389731"/>
                  <a:pt x="154781" y="390525"/>
                </a:cubicBezTo>
                <a:cubicBezTo>
                  <a:pt x="135985" y="403054"/>
                  <a:pt x="149717" y="391156"/>
                  <a:pt x="145256" y="435768"/>
                </a:cubicBezTo>
                <a:cubicBezTo>
                  <a:pt x="145006" y="438266"/>
                  <a:pt x="143535" y="440490"/>
                  <a:pt x="142875" y="442912"/>
                </a:cubicBezTo>
                <a:cubicBezTo>
                  <a:pt x="141153" y="449227"/>
                  <a:pt x="139188" y="455506"/>
                  <a:pt x="138112" y="461962"/>
                </a:cubicBezTo>
                <a:cubicBezTo>
                  <a:pt x="137967" y="462830"/>
                  <a:pt x="135021" y="482850"/>
                  <a:pt x="133350" y="485775"/>
                </a:cubicBezTo>
                <a:cubicBezTo>
                  <a:pt x="131679" y="488699"/>
                  <a:pt x="128587" y="490537"/>
                  <a:pt x="126206" y="492918"/>
                </a:cubicBezTo>
                <a:cubicBezTo>
                  <a:pt x="125889" y="494188"/>
                  <a:pt x="122810" y="507538"/>
                  <a:pt x="121444" y="509587"/>
                </a:cubicBezTo>
                <a:cubicBezTo>
                  <a:pt x="119576" y="512389"/>
                  <a:pt x="116456" y="514144"/>
                  <a:pt x="114300" y="516731"/>
                </a:cubicBezTo>
                <a:cubicBezTo>
                  <a:pt x="112468" y="518930"/>
                  <a:pt x="111369" y="521676"/>
                  <a:pt x="109537" y="523875"/>
                </a:cubicBezTo>
                <a:cubicBezTo>
                  <a:pt x="107381" y="526462"/>
                  <a:pt x="104550" y="528431"/>
                  <a:pt x="102394" y="531018"/>
                </a:cubicBezTo>
                <a:cubicBezTo>
                  <a:pt x="94109" y="540960"/>
                  <a:pt x="102214" y="536634"/>
                  <a:pt x="90487" y="540543"/>
                </a:cubicBezTo>
                <a:cubicBezTo>
                  <a:pt x="88106" y="542131"/>
                  <a:pt x="85829" y="543886"/>
                  <a:pt x="83344" y="545306"/>
                </a:cubicBezTo>
                <a:cubicBezTo>
                  <a:pt x="80262" y="547067"/>
                  <a:pt x="76546" y="547796"/>
                  <a:pt x="73819" y="550068"/>
                </a:cubicBezTo>
                <a:cubicBezTo>
                  <a:pt x="71620" y="551900"/>
                  <a:pt x="70644" y="554831"/>
                  <a:pt x="69056" y="557212"/>
                </a:cubicBezTo>
                <a:cubicBezTo>
                  <a:pt x="63436" y="585314"/>
                  <a:pt x="69056" y="551828"/>
                  <a:pt x="69056" y="604837"/>
                </a:cubicBezTo>
                <a:cubicBezTo>
                  <a:pt x="69056" y="608110"/>
                  <a:pt x="67574" y="611215"/>
                  <a:pt x="66675" y="614362"/>
                </a:cubicBezTo>
                <a:cubicBezTo>
                  <a:pt x="64210" y="622989"/>
                  <a:pt x="64750" y="620822"/>
                  <a:pt x="59531" y="628650"/>
                </a:cubicBezTo>
                <a:cubicBezTo>
                  <a:pt x="58737" y="631825"/>
                  <a:pt x="57635" y="634939"/>
                  <a:pt x="57150" y="638175"/>
                </a:cubicBezTo>
                <a:cubicBezTo>
                  <a:pt x="55251" y="650832"/>
                  <a:pt x="56434" y="664133"/>
                  <a:pt x="52387" y="676275"/>
                </a:cubicBezTo>
                <a:cubicBezTo>
                  <a:pt x="45160" y="697956"/>
                  <a:pt x="56249" y="663704"/>
                  <a:pt x="47625" y="695325"/>
                </a:cubicBezTo>
                <a:cubicBezTo>
                  <a:pt x="46304" y="700168"/>
                  <a:pt x="44450" y="704850"/>
                  <a:pt x="42862" y="709612"/>
                </a:cubicBezTo>
                <a:cubicBezTo>
                  <a:pt x="42068" y="711993"/>
                  <a:pt x="42570" y="715364"/>
                  <a:pt x="40481" y="716756"/>
                </a:cubicBezTo>
                <a:cubicBezTo>
                  <a:pt x="35719" y="719931"/>
                  <a:pt x="30241" y="722234"/>
                  <a:pt x="26194" y="726281"/>
                </a:cubicBezTo>
                <a:cubicBezTo>
                  <a:pt x="14645" y="737830"/>
                  <a:pt x="20405" y="733316"/>
                  <a:pt x="9525" y="740568"/>
                </a:cubicBezTo>
                <a:cubicBezTo>
                  <a:pt x="8731" y="742949"/>
                  <a:pt x="8267" y="745467"/>
                  <a:pt x="7144" y="747712"/>
                </a:cubicBezTo>
                <a:cubicBezTo>
                  <a:pt x="5864" y="750272"/>
                  <a:pt x="2827" y="752029"/>
                  <a:pt x="2381" y="754856"/>
                </a:cubicBezTo>
                <a:cubicBezTo>
                  <a:pt x="396" y="767425"/>
                  <a:pt x="794" y="780256"/>
                  <a:pt x="0" y="792956"/>
                </a:cubicBezTo>
                <a:cubicBezTo>
                  <a:pt x="3275" y="825712"/>
                  <a:pt x="-4475" y="819005"/>
                  <a:pt x="9525" y="812006"/>
                </a:cubicBezTo>
                <a:cubicBezTo>
                  <a:pt x="11770" y="810884"/>
                  <a:pt x="14288" y="810419"/>
                  <a:pt x="16669" y="809625"/>
                </a:cubicBezTo>
                <a:cubicBezTo>
                  <a:pt x="25397" y="796531"/>
                  <a:pt x="16671" y="807638"/>
                  <a:pt x="28575" y="797718"/>
                </a:cubicBezTo>
                <a:cubicBezTo>
                  <a:pt x="31162" y="795562"/>
                  <a:pt x="33061" y="792642"/>
                  <a:pt x="35719" y="790575"/>
                </a:cubicBezTo>
                <a:cubicBezTo>
                  <a:pt x="62741" y="769559"/>
                  <a:pt x="39907" y="787289"/>
                  <a:pt x="57150" y="778668"/>
                </a:cubicBezTo>
                <a:cubicBezTo>
                  <a:pt x="75610" y="769438"/>
                  <a:pt x="53487" y="777508"/>
                  <a:pt x="71437" y="771525"/>
                </a:cubicBezTo>
                <a:cubicBezTo>
                  <a:pt x="77361" y="767575"/>
                  <a:pt x="81197" y="764591"/>
                  <a:pt x="88106" y="762000"/>
                </a:cubicBezTo>
                <a:cubicBezTo>
                  <a:pt x="91170" y="760851"/>
                  <a:pt x="94496" y="760558"/>
                  <a:pt x="97631" y="759618"/>
                </a:cubicBezTo>
                <a:cubicBezTo>
                  <a:pt x="102439" y="758175"/>
                  <a:pt x="111919" y="754856"/>
                  <a:pt x="111919" y="754856"/>
                </a:cubicBezTo>
                <a:cubicBezTo>
                  <a:pt x="123678" y="747015"/>
                  <a:pt x="114491" y="751831"/>
                  <a:pt x="130969" y="747712"/>
                </a:cubicBezTo>
                <a:cubicBezTo>
                  <a:pt x="136373" y="746361"/>
                  <a:pt x="145650" y="742206"/>
                  <a:pt x="150019" y="740568"/>
                </a:cubicBezTo>
                <a:cubicBezTo>
                  <a:pt x="156851" y="738006"/>
                  <a:pt x="159181" y="737682"/>
                  <a:pt x="166687" y="735806"/>
                </a:cubicBezTo>
                <a:cubicBezTo>
                  <a:pt x="171450" y="732631"/>
                  <a:pt x="175422" y="727669"/>
                  <a:pt x="180975" y="726281"/>
                </a:cubicBezTo>
                <a:cubicBezTo>
                  <a:pt x="187325" y="724693"/>
                  <a:pt x="193815" y="723588"/>
                  <a:pt x="200025" y="721518"/>
                </a:cubicBezTo>
                <a:lnTo>
                  <a:pt x="221456" y="714375"/>
                </a:lnTo>
                <a:cubicBezTo>
                  <a:pt x="239409" y="708390"/>
                  <a:pt x="217283" y="716461"/>
                  <a:pt x="235744" y="707231"/>
                </a:cubicBezTo>
                <a:cubicBezTo>
                  <a:pt x="237989" y="706109"/>
                  <a:pt x="240506" y="705644"/>
                  <a:pt x="242887" y="704850"/>
                </a:cubicBezTo>
                <a:cubicBezTo>
                  <a:pt x="259120" y="694027"/>
                  <a:pt x="238651" y="706262"/>
                  <a:pt x="264319" y="697706"/>
                </a:cubicBezTo>
                <a:cubicBezTo>
                  <a:pt x="267034" y="696801"/>
                  <a:pt x="268847" y="694105"/>
                  <a:pt x="271462" y="692943"/>
                </a:cubicBezTo>
                <a:cubicBezTo>
                  <a:pt x="286273" y="686360"/>
                  <a:pt x="283271" y="690920"/>
                  <a:pt x="295275" y="683418"/>
                </a:cubicBezTo>
                <a:cubicBezTo>
                  <a:pt x="298640" y="681315"/>
                  <a:pt x="301354" y="678244"/>
                  <a:pt x="304800" y="676275"/>
                </a:cubicBezTo>
                <a:cubicBezTo>
                  <a:pt x="306979" y="675030"/>
                  <a:pt x="309699" y="675016"/>
                  <a:pt x="311944" y="673893"/>
                </a:cubicBezTo>
                <a:cubicBezTo>
                  <a:pt x="314503" y="672613"/>
                  <a:pt x="316527" y="670411"/>
                  <a:pt x="319087" y="669131"/>
                </a:cubicBezTo>
                <a:cubicBezTo>
                  <a:pt x="335290" y="661030"/>
                  <a:pt x="315937" y="674375"/>
                  <a:pt x="335756" y="661987"/>
                </a:cubicBezTo>
                <a:cubicBezTo>
                  <a:pt x="339121" y="659883"/>
                  <a:pt x="341835" y="656812"/>
                  <a:pt x="345281" y="654843"/>
                </a:cubicBezTo>
                <a:cubicBezTo>
                  <a:pt x="347460" y="653598"/>
                  <a:pt x="350231" y="653681"/>
                  <a:pt x="352425" y="652462"/>
                </a:cubicBezTo>
                <a:cubicBezTo>
                  <a:pt x="376989" y="638816"/>
                  <a:pt x="357691" y="645944"/>
                  <a:pt x="373856" y="640556"/>
                </a:cubicBezTo>
                <a:cubicBezTo>
                  <a:pt x="385190" y="633000"/>
                  <a:pt x="376546" y="637605"/>
                  <a:pt x="390525" y="633412"/>
                </a:cubicBezTo>
                <a:cubicBezTo>
                  <a:pt x="390598" y="633390"/>
                  <a:pt x="408348" y="627471"/>
                  <a:pt x="411956" y="626268"/>
                </a:cubicBezTo>
                <a:cubicBezTo>
                  <a:pt x="414337" y="625474"/>
                  <a:pt x="416665" y="624496"/>
                  <a:pt x="419100" y="623887"/>
                </a:cubicBezTo>
                <a:cubicBezTo>
                  <a:pt x="422275" y="623093"/>
                  <a:pt x="425490" y="622446"/>
                  <a:pt x="428625" y="621506"/>
                </a:cubicBezTo>
                <a:cubicBezTo>
                  <a:pt x="433433" y="620063"/>
                  <a:pt x="438042" y="617960"/>
                  <a:pt x="442912" y="616743"/>
                </a:cubicBezTo>
                <a:cubicBezTo>
                  <a:pt x="446087" y="615949"/>
                  <a:pt x="449302" y="615302"/>
                  <a:pt x="452437" y="614362"/>
                </a:cubicBezTo>
                <a:cubicBezTo>
                  <a:pt x="452517" y="614338"/>
                  <a:pt x="470258" y="608422"/>
                  <a:pt x="473869" y="607218"/>
                </a:cubicBezTo>
                <a:cubicBezTo>
                  <a:pt x="476250" y="606424"/>
                  <a:pt x="478551" y="605329"/>
                  <a:pt x="481012" y="604837"/>
                </a:cubicBezTo>
                <a:lnTo>
                  <a:pt x="492919" y="602456"/>
                </a:lnTo>
                <a:cubicBezTo>
                  <a:pt x="496888" y="600868"/>
                  <a:pt x="500731" y="598921"/>
                  <a:pt x="504825" y="597693"/>
                </a:cubicBezTo>
                <a:cubicBezTo>
                  <a:pt x="508702" y="596530"/>
                  <a:pt x="512780" y="596190"/>
                  <a:pt x="516731" y="595312"/>
                </a:cubicBezTo>
                <a:cubicBezTo>
                  <a:pt x="519926" y="594602"/>
                  <a:pt x="523081" y="593725"/>
                  <a:pt x="526256" y="592931"/>
                </a:cubicBezTo>
                <a:cubicBezTo>
                  <a:pt x="528637" y="591343"/>
                  <a:pt x="530785" y="589330"/>
                  <a:pt x="533400" y="588168"/>
                </a:cubicBezTo>
                <a:cubicBezTo>
                  <a:pt x="537987" y="586129"/>
                  <a:pt x="547687" y="583406"/>
                  <a:pt x="547687" y="583406"/>
                </a:cubicBezTo>
                <a:cubicBezTo>
                  <a:pt x="550068" y="581818"/>
                  <a:pt x="552271" y="579923"/>
                  <a:pt x="554831" y="578643"/>
                </a:cubicBezTo>
                <a:cubicBezTo>
                  <a:pt x="575072" y="568522"/>
                  <a:pt x="541736" y="592926"/>
                  <a:pt x="581025" y="566737"/>
                </a:cubicBezTo>
                <a:cubicBezTo>
                  <a:pt x="583406" y="565150"/>
                  <a:pt x="585609" y="563255"/>
                  <a:pt x="588169" y="561975"/>
                </a:cubicBezTo>
                <a:cubicBezTo>
                  <a:pt x="590414" y="560852"/>
                  <a:pt x="593005" y="560582"/>
                  <a:pt x="595312" y="559593"/>
                </a:cubicBezTo>
                <a:cubicBezTo>
                  <a:pt x="598575" y="558195"/>
                  <a:pt x="601755" y="556592"/>
                  <a:pt x="604837" y="554831"/>
                </a:cubicBezTo>
                <a:cubicBezTo>
                  <a:pt x="628397" y="541368"/>
                  <a:pt x="592724" y="559696"/>
                  <a:pt x="621506" y="545306"/>
                </a:cubicBezTo>
                <a:cubicBezTo>
                  <a:pt x="644300" y="522512"/>
                  <a:pt x="615113" y="549569"/>
                  <a:pt x="635794" y="535781"/>
                </a:cubicBezTo>
                <a:cubicBezTo>
                  <a:pt x="653631" y="523889"/>
                  <a:pt x="633094" y="531918"/>
                  <a:pt x="650081" y="526256"/>
                </a:cubicBezTo>
                <a:cubicBezTo>
                  <a:pt x="652462" y="523875"/>
                  <a:pt x="654423" y="520980"/>
                  <a:pt x="657225" y="519112"/>
                </a:cubicBezTo>
                <a:cubicBezTo>
                  <a:pt x="659314" y="517720"/>
                  <a:pt x="662409" y="518299"/>
                  <a:pt x="664369" y="516731"/>
                </a:cubicBezTo>
                <a:cubicBezTo>
                  <a:pt x="666604" y="514943"/>
                  <a:pt x="666786" y="511228"/>
                  <a:pt x="669131" y="509587"/>
                </a:cubicBezTo>
                <a:cubicBezTo>
                  <a:pt x="674947" y="505516"/>
                  <a:pt x="682274" y="504000"/>
                  <a:pt x="688181" y="500062"/>
                </a:cubicBezTo>
                <a:cubicBezTo>
                  <a:pt x="712918" y="483573"/>
                  <a:pt x="674607" y="508684"/>
                  <a:pt x="704850" y="490537"/>
                </a:cubicBezTo>
                <a:cubicBezTo>
                  <a:pt x="718544" y="482320"/>
                  <a:pt x="717259" y="482013"/>
                  <a:pt x="728662" y="473868"/>
                </a:cubicBezTo>
                <a:cubicBezTo>
                  <a:pt x="730991" y="472205"/>
                  <a:pt x="733477" y="470769"/>
                  <a:pt x="735806" y="469106"/>
                </a:cubicBezTo>
                <a:cubicBezTo>
                  <a:pt x="739036" y="466799"/>
                  <a:pt x="741965" y="464065"/>
                  <a:pt x="745331" y="461962"/>
                </a:cubicBezTo>
                <a:cubicBezTo>
                  <a:pt x="748341" y="460081"/>
                  <a:pt x="751812" y="459026"/>
                  <a:pt x="754856" y="457200"/>
                </a:cubicBezTo>
                <a:cubicBezTo>
                  <a:pt x="759764" y="454255"/>
                  <a:pt x="763714" y="449486"/>
                  <a:pt x="769144" y="447675"/>
                </a:cubicBezTo>
                <a:cubicBezTo>
                  <a:pt x="771525" y="446881"/>
                  <a:pt x="774042" y="446416"/>
                  <a:pt x="776287" y="445293"/>
                </a:cubicBezTo>
                <a:cubicBezTo>
                  <a:pt x="778847" y="444013"/>
                  <a:pt x="780871" y="441811"/>
                  <a:pt x="783431" y="440531"/>
                </a:cubicBezTo>
                <a:cubicBezTo>
                  <a:pt x="785676" y="439409"/>
                  <a:pt x="788244" y="439082"/>
                  <a:pt x="790575" y="438150"/>
                </a:cubicBezTo>
                <a:cubicBezTo>
                  <a:pt x="792223" y="437491"/>
                  <a:pt x="800496" y="427831"/>
                  <a:pt x="804862" y="423862"/>
                </a:cubicBezTo>
                <a:close/>
              </a:path>
            </a:pathLst>
          </a:custGeom>
          <a:solidFill>
            <a:srgbClr val="FF0000">
              <a:alpha val="4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30075" y="3727507"/>
            <a:ext cx="1467568" cy="430887"/>
          </a:xfrm>
          <a:prstGeom prst="rect">
            <a:avLst/>
          </a:prstGeom>
          <a:noFill/>
        </p:spPr>
        <p:txBody>
          <a:bodyPr wrap="square" rtlCol="0">
            <a:spAutoFit/>
          </a:bodyPr>
          <a:lstStyle/>
          <a:p>
            <a:r>
              <a:rPr lang="en-US" sz="2200" dirty="0"/>
              <a:t>PSP - 2006, </a:t>
            </a:r>
          </a:p>
        </p:txBody>
      </p:sp>
      <p:sp>
        <p:nvSpPr>
          <p:cNvPr id="14" name="TextBox 13"/>
          <p:cNvSpPr txBox="1"/>
          <p:nvPr/>
        </p:nvSpPr>
        <p:spPr>
          <a:xfrm>
            <a:off x="5978849" y="5431194"/>
            <a:ext cx="2229646" cy="769441"/>
          </a:xfrm>
          <a:prstGeom prst="rect">
            <a:avLst/>
          </a:prstGeom>
          <a:noFill/>
        </p:spPr>
        <p:txBody>
          <a:bodyPr wrap="square" rtlCol="0">
            <a:spAutoFit/>
          </a:bodyPr>
          <a:lstStyle/>
          <a:p>
            <a:r>
              <a:rPr lang="en-US" sz="2200" dirty="0"/>
              <a:t>PSP - 2011, 2012, 2015</a:t>
            </a:r>
          </a:p>
        </p:txBody>
      </p:sp>
      <p:sp>
        <p:nvSpPr>
          <p:cNvPr id="15" name="Freeform 14"/>
          <p:cNvSpPr/>
          <p:nvPr/>
        </p:nvSpPr>
        <p:spPr>
          <a:xfrm>
            <a:off x="5932921" y="5334448"/>
            <a:ext cx="298062" cy="175964"/>
          </a:xfrm>
          <a:custGeom>
            <a:avLst/>
            <a:gdLst>
              <a:gd name="connsiteX0" fmla="*/ 278741 w 280129"/>
              <a:gd name="connsiteY0" fmla="*/ 69312 h 166943"/>
              <a:gd name="connsiteX1" fmla="*/ 252547 w 280129"/>
              <a:gd name="connsiteY1" fmla="*/ 62168 h 166943"/>
              <a:gd name="connsiteX2" fmla="*/ 245403 w 280129"/>
              <a:gd name="connsiteY2" fmla="*/ 59787 h 166943"/>
              <a:gd name="connsiteX3" fmla="*/ 231116 w 280129"/>
              <a:gd name="connsiteY3" fmla="*/ 50262 h 166943"/>
              <a:gd name="connsiteX4" fmla="*/ 216828 w 280129"/>
              <a:gd name="connsiteY4" fmla="*/ 45500 h 166943"/>
              <a:gd name="connsiteX5" fmla="*/ 197778 w 280129"/>
              <a:gd name="connsiteY5" fmla="*/ 40737 h 166943"/>
              <a:gd name="connsiteX6" fmla="*/ 181109 w 280129"/>
              <a:gd name="connsiteY6" fmla="*/ 31212 h 166943"/>
              <a:gd name="connsiteX7" fmla="*/ 169203 w 280129"/>
              <a:gd name="connsiteY7" fmla="*/ 16925 h 166943"/>
              <a:gd name="connsiteX8" fmla="*/ 164441 w 280129"/>
              <a:gd name="connsiteY8" fmla="*/ 9781 h 166943"/>
              <a:gd name="connsiteX9" fmla="*/ 157297 w 280129"/>
              <a:gd name="connsiteY9" fmla="*/ 7400 h 166943"/>
              <a:gd name="connsiteX10" fmla="*/ 140628 w 280129"/>
              <a:gd name="connsiteY10" fmla="*/ 256 h 166943"/>
              <a:gd name="connsiteX11" fmla="*/ 126341 w 280129"/>
              <a:gd name="connsiteY11" fmla="*/ 9781 h 166943"/>
              <a:gd name="connsiteX12" fmla="*/ 114434 w 280129"/>
              <a:gd name="connsiteY12" fmla="*/ 31212 h 166943"/>
              <a:gd name="connsiteX13" fmla="*/ 112053 w 280129"/>
              <a:gd name="connsiteY13" fmla="*/ 57406 h 166943"/>
              <a:gd name="connsiteX14" fmla="*/ 104909 w 280129"/>
              <a:gd name="connsiteY14" fmla="*/ 74075 h 166943"/>
              <a:gd name="connsiteX15" fmla="*/ 57284 w 280129"/>
              <a:gd name="connsiteY15" fmla="*/ 76456 h 166943"/>
              <a:gd name="connsiteX16" fmla="*/ 52522 w 280129"/>
              <a:gd name="connsiteY16" fmla="*/ 83600 h 166943"/>
              <a:gd name="connsiteX17" fmla="*/ 45378 w 280129"/>
              <a:gd name="connsiteY17" fmla="*/ 105031 h 166943"/>
              <a:gd name="connsiteX18" fmla="*/ 38234 w 280129"/>
              <a:gd name="connsiteY18" fmla="*/ 119318 h 166943"/>
              <a:gd name="connsiteX19" fmla="*/ 23947 w 280129"/>
              <a:gd name="connsiteY19" fmla="*/ 133606 h 166943"/>
              <a:gd name="connsiteX20" fmla="*/ 16803 w 280129"/>
              <a:gd name="connsiteY20" fmla="*/ 140750 h 166943"/>
              <a:gd name="connsiteX21" fmla="*/ 2516 w 280129"/>
              <a:gd name="connsiteY21" fmla="*/ 150275 h 166943"/>
              <a:gd name="connsiteX22" fmla="*/ 2516 w 280129"/>
              <a:gd name="connsiteY22" fmla="*/ 164562 h 166943"/>
              <a:gd name="connsiteX23" fmla="*/ 9659 w 280129"/>
              <a:gd name="connsiteY23" fmla="*/ 166943 h 166943"/>
              <a:gd name="connsiteX24" fmla="*/ 26328 w 280129"/>
              <a:gd name="connsiteY24" fmla="*/ 162181 h 166943"/>
              <a:gd name="connsiteX25" fmla="*/ 40616 w 280129"/>
              <a:gd name="connsiteY25" fmla="*/ 157418 h 166943"/>
              <a:gd name="connsiteX26" fmla="*/ 47759 w 280129"/>
              <a:gd name="connsiteY26" fmla="*/ 155037 h 166943"/>
              <a:gd name="connsiteX27" fmla="*/ 57284 w 280129"/>
              <a:gd name="connsiteY27" fmla="*/ 152656 h 166943"/>
              <a:gd name="connsiteX28" fmla="*/ 71572 w 280129"/>
              <a:gd name="connsiteY28" fmla="*/ 147893 h 166943"/>
              <a:gd name="connsiteX29" fmla="*/ 109672 w 280129"/>
              <a:gd name="connsiteY29" fmla="*/ 145512 h 166943"/>
              <a:gd name="connsiteX30" fmla="*/ 116816 w 280129"/>
              <a:gd name="connsiteY30" fmla="*/ 143131 h 166943"/>
              <a:gd name="connsiteX31" fmla="*/ 131103 w 280129"/>
              <a:gd name="connsiteY31" fmla="*/ 133606 h 166943"/>
              <a:gd name="connsiteX32" fmla="*/ 138247 w 280129"/>
              <a:gd name="connsiteY32" fmla="*/ 131225 h 166943"/>
              <a:gd name="connsiteX33" fmla="*/ 145391 w 280129"/>
              <a:gd name="connsiteY33" fmla="*/ 126462 h 166943"/>
              <a:gd name="connsiteX34" fmla="*/ 152534 w 280129"/>
              <a:gd name="connsiteY34" fmla="*/ 124081 h 166943"/>
              <a:gd name="connsiteX35" fmla="*/ 166822 w 280129"/>
              <a:gd name="connsiteY35" fmla="*/ 112175 h 166943"/>
              <a:gd name="connsiteX36" fmla="*/ 173966 w 280129"/>
              <a:gd name="connsiteY36" fmla="*/ 109793 h 166943"/>
              <a:gd name="connsiteX37" fmla="*/ 188253 w 280129"/>
              <a:gd name="connsiteY37" fmla="*/ 100268 h 166943"/>
              <a:gd name="connsiteX38" fmla="*/ 195397 w 280129"/>
              <a:gd name="connsiteY38" fmla="*/ 95506 h 166943"/>
              <a:gd name="connsiteX39" fmla="*/ 209684 w 280129"/>
              <a:gd name="connsiteY39" fmla="*/ 90743 h 166943"/>
              <a:gd name="connsiteX40" fmla="*/ 216828 w 280129"/>
              <a:gd name="connsiteY40" fmla="*/ 88362 h 166943"/>
              <a:gd name="connsiteX41" fmla="*/ 278741 w 280129"/>
              <a:gd name="connsiteY41" fmla="*/ 69312 h 16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0129" h="166943">
                <a:moveTo>
                  <a:pt x="278741" y="69312"/>
                </a:moveTo>
                <a:cubicBezTo>
                  <a:pt x="284694" y="64946"/>
                  <a:pt x="270678" y="68212"/>
                  <a:pt x="252547" y="62168"/>
                </a:cubicBezTo>
                <a:cubicBezTo>
                  <a:pt x="250166" y="61374"/>
                  <a:pt x="247492" y="61179"/>
                  <a:pt x="245403" y="59787"/>
                </a:cubicBezTo>
                <a:cubicBezTo>
                  <a:pt x="240641" y="56612"/>
                  <a:pt x="236546" y="52072"/>
                  <a:pt x="231116" y="50262"/>
                </a:cubicBezTo>
                <a:cubicBezTo>
                  <a:pt x="226353" y="48675"/>
                  <a:pt x="221698" y="46718"/>
                  <a:pt x="216828" y="45500"/>
                </a:cubicBezTo>
                <a:cubicBezTo>
                  <a:pt x="210478" y="43912"/>
                  <a:pt x="203633" y="43664"/>
                  <a:pt x="197778" y="40737"/>
                </a:cubicBezTo>
                <a:cubicBezTo>
                  <a:pt x="185693" y="34695"/>
                  <a:pt x="191206" y="37944"/>
                  <a:pt x="181109" y="31212"/>
                </a:cubicBezTo>
                <a:cubicBezTo>
                  <a:pt x="169286" y="13475"/>
                  <a:pt x="184482" y="35259"/>
                  <a:pt x="169203" y="16925"/>
                </a:cubicBezTo>
                <a:cubicBezTo>
                  <a:pt x="167371" y="14726"/>
                  <a:pt x="166676" y="11569"/>
                  <a:pt x="164441" y="9781"/>
                </a:cubicBezTo>
                <a:cubicBezTo>
                  <a:pt x="162481" y="8213"/>
                  <a:pt x="159678" y="8194"/>
                  <a:pt x="157297" y="7400"/>
                </a:cubicBezTo>
                <a:cubicBezTo>
                  <a:pt x="153551" y="4902"/>
                  <a:pt x="145931" y="-1335"/>
                  <a:pt x="140628" y="256"/>
                </a:cubicBezTo>
                <a:cubicBezTo>
                  <a:pt x="135146" y="1901"/>
                  <a:pt x="126341" y="9781"/>
                  <a:pt x="126341" y="9781"/>
                </a:cubicBezTo>
                <a:cubicBezTo>
                  <a:pt x="115424" y="26157"/>
                  <a:pt x="118626" y="18638"/>
                  <a:pt x="114434" y="31212"/>
                </a:cubicBezTo>
                <a:cubicBezTo>
                  <a:pt x="113640" y="39943"/>
                  <a:pt x="113212" y="48716"/>
                  <a:pt x="112053" y="57406"/>
                </a:cubicBezTo>
                <a:cubicBezTo>
                  <a:pt x="111803" y="59279"/>
                  <a:pt x="109017" y="73328"/>
                  <a:pt x="104909" y="74075"/>
                </a:cubicBezTo>
                <a:cubicBezTo>
                  <a:pt x="89271" y="76918"/>
                  <a:pt x="73159" y="75662"/>
                  <a:pt x="57284" y="76456"/>
                </a:cubicBezTo>
                <a:cubicBezTo>
                  <a:pt x="55697" y="78837"/>
                  <a:pt x="53684" y="80985"/>
                  <a:pt x="52522" y="83600"/>
                </a:cubicBezTo>
                <a:cubicBezTo>
                  <a:pt x="52516" y="83614"/>
                  <a:pt x="46571" y="101452"/>
                  <a:pt x="45378" y="105031"/>
                </a:cubicBezTo>
                <a:cubicBezTo>
                  <a:pt x="43171" y="111653"/>
                  <a:pt x="43160" y="113777"/>
                  <a:pt x="38234" y="119318"/>
                </a:cubicBezTo>
                <a:cubicBezTo>
                  <a:pt x="33759" y="124352"/>
                  <a:pt x="28709" y="128843"/>
                  <a:pt x="23947" y="133606"/>
                </a:cubicBezTo>
                <a:cubicBezTo>
                  <a:pt x="21566" y="135987"/>
                  <a:pt x="19605" y="138882"/>
                  <a:pt x="16803" y="140750"/>
                </a:cubicBezTo>
                <a:lnTo>
                  <a:pt x="2516" y="150275"/>
                </a:lnTo>
                <a:cubicBezTo>
                  <a:pt x="927" y="155039"/>
                  <a:pt x="-2248" y="159798"/>
                  <a:pt x="2516" y="164562"/>
                </a:cubicBezTo>
                <a:cubicBezTo>
                  <a:pt x="4291" y="166337"/>
                  <a:pt x="7278" y="166149"/>
                  <a:pt x="9659" y="166943"/>
                </a:cubicBezTo>
                <a:cubicBezTo>
                  <a:pt x="33697" y="158931"/>
                  <a:pt x="-3611" y="171163"/>
                  <a:pt x="26328" y="162181"/>
                </a:cubicBezTo>
                <a:cubicBezTo>
                  <a:pt x="31137" y="160738"/>
                  <a:pt x="35853" y="159006"/>
                  <a:pt x="40616" y="157418"/>
                </a:cubicBezTo>
                <a:cubicBezTo>
                  <a:pt x="42997" y="156624"/>
                  <a:pt x="45324" y="155646"/>
                  <a:pt x="47759" y="155037"/>
                </a:cubicBezTo>
                <a:cubicBezTo>
                  <a:pt x="50934" y="154243"/>
                  <a:pt x="54149" y="153596"/>
                  <a:pt x="57284" y="152656"/>
                </a:cubicBezTo>
                <a:cubicBezTo>
                  <a:pt x="62093" y="151213"/>
                  <a:pt x="66561" y="148206"/>
                  <a:pt x="71572" y="147893"/>
                </a:cubicBezTo>
                <a:lnTo>
                  <a:pt x="109672" y="145512"/>
                </a:lnTo>
                <a:cubicBezTo>
                  <a:pt x="112053" y="144718"/>
                  <a:pt x="114622" y="144350"/>
                  <a:pt x="116816" y="143131"/>
                </a:cubicBezTo>
                <a:cubicBezTo>
                  <a:pt x="121819" y="140351"/>
                  <a:pt x="125673" y="135416"/>
                  <a:pt x="131103" y="133606"/>
                </a:cubicBezTo>
                <a:lnTo>
                  <a:pt x="138247" y="131225"/>
                </a:lnTo>
                <a:cubicBezTo>
                  <a:pt x="140628" y="129637"/>
                  <a:pt x="142831" y="127742"/>
                  <a:pt x="145391" y="126462"/>
                </a:cubicBezTo>
                <a:cubicBezTo>
                  <a:pt x="147636" y="125340"/>
                  <a:pt x="150446" y="125473"/>
                  <a:pt x="152534" y="124081"/>
                </a:cubicBezTo>
                <a:cubicBezTo>
                  <a:pt x="168337" y="113545"/>
                  <a:pt x="151237" y="119968"/>
                  <a:pt x="166822" y="112175"/>
                </a:cubicBezTo>
                <a:cubicBezTo>
                  <a:pt x="169067" y="111052"/>
                  <a:pt x="171772" y="111012"/>
                  <a:pt x="173966" y="109793"/>
                </a:cubicBezTo>
                <a:cubicBezTo>
                  <a:pt x="178969" y="107013"/>
                  <a:pt x="183491" y="103443"/>
                  <a:pt x="188253" y="100268"/>
                </a:cubicBezTo>
                <a:cubicBezTo>
                  <a:pt x="190634" y="98681"/>
                  <a:pt x="192682" y="96411"/>
                  <a:pt x="195397" y="95506"/>
                </a:cubicBezTo>
                <a:lnTo>
                  <a:pt x="209684" y="90743"/>
                </a:lnTo>
                <a:cubicBezTo>
                  <a:pt x="212065" y="89949"/>
                  <a:pt x="214343" y="88717"/>
                  <a:pt x="216828" y="88362"/>
                </a:cubicBezTo>
                <a:cubicBezTo>
                  <a:pt x="238211" y="85308"/>
                  <a:pt x="272788" y="73678"/>
                  <a:pt x="278741" y="69312"/>
                </a:cubicBezTo>
                <a:close/>
              </a:path>
            </a:pathLst>
          </a:custGeom>
          <a:solidFill>
            <a:srgbClr val="FF0000">
              <a:alpha val="4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072452" y="4682516"/>
            <a:ext cx="88699" cy="148085"/>
          </a:xfrm>
          <a:custGeom>
            <a:avLst/>
            <a:gdLst>
              <a:gd name="connsiteX0" fmla="*/ 0 w 83362"/>
              <a:gd name="connsiteY0" fmla="*/ 0 h 140493"/>
              <a:gd name="connsiteX1" fmla="*/ 33337 w 83362"/>
              <a:gd name="connsiteY1" fmla="*/ 61912 h 140493"/>
              <a:gd name="connsiteX2" fmla="*/ 42862 w 83362"/>
              <a:gd name="connsiteY2" fmla="*/ 76200 h 140493"/>
              <a:gd name="connsiteX3" fmla="*/ 47625 w 83362"/>
              <a:gd name="connsiteY3" fmla="*/ 83343 h 140493"/>
              <a:gd name="connsiteX4" fmla="*/ 54769 w 83362"/>
              <a:gd name="connsiteY4" fmla="*/ 90487 h 140493"/>
              <a:gd name="connsiteX5" fmla="*/ 59531 w 83362"/>
              <a:gd name="connsiteY5" fmla="*/ 97631 h 140493"/>
              <a:gd name="connsiteX6" fmla="*/ 73819 w 83362"/>
              <a:gd name="connsiteY6" fmla="*/ 111918 h 140493"/>
              <a:gd name="connsiteX7" fmla="*/ 78581 w 83362"/>
              <a:gd name="connsiteY7" fmla="*/ 119062 h 140493"/>
              <a:gd name="connsiteX8" fmla="*/ 80962 w 83362"/>
              <a:gd name="connsiteY8" fmla="*/ 126206 h 140493"/>
              <a:gd name="connsiteX9" fmla="*/ 83344 w 83362"/>
              <a:gd name="connsiteY9" fmla="*/ 140493 h 14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2" h="140493">
                <a:moveTo>
                  <a:pt x="0" y="0"/>
                </a:moveTo>
                <a:cubicBezTo>
                  <a:pt x="11112" y="20637"/>
                  <a:pt x="21846" y="41483"/>
                  <a:pt x="33337" y="61912"/>
                </a:cubicBezTo>
                <a:cubicBezTo>
                  <a:pt x="36143" y="66901"/>
                  <a:pt x="39687" y="71437"/>
                  <a:pt x="42862" y="76200"/>
                </a:cubicBezTo>
                <a:cubicBezTo>
                  <a:pt x="44449" y="78581"/>
                  <a:pt x="45601" y="81319"/>
                  <a:pt x="47625" y="83343"/>
                </a:cubicBezTo>
                <a:cubicBezTo>
                  <a:pt x="50006" y="85724"/>
                  <a:pt x="52613" y="87900"/>
                  <a:pt x="54769" y="90487"/>
                </a:cubicBezTo>
                <a:cubicBezTo>
                  <a:pt x="56601" y="92686"/>
                  <a:pt x="57630" y="95492"/>
                  <a:pt x="59531" y="97631"/>
                </a:cubicBezTo>
                <a:cubicBezTo>
                  <a:pt x="64006" y="102665"/>
                  <a:pt x="70083" y="106314"/>
                  <a:pt x="73819" y="111918"/>
                </a:cubicBezTo>
                <a:cubicBezTo>
                  <a:pt x="75406" y="114299"/>
                  <a:pt x="77301" y="116502"/>
                  <a:pt x="78581" y="119062"/>
                </a:cubicBezTo>
                <a:cubicBezTo>
                  <a:pt x="79703" y="121307"/>
                  <a:pt x="80272" y="123792"/>
                  <a:pt x="80962" y="126206"/>
                </a:cubicBezTo>
                <a:cubicBezTo>
                  <a:pt x="83729" y="135890"/>
                  <a:pt x="83344" y="133128"/>
                  <a:pt x="83344" y="14049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84292" y="5019250"/>
            <a:ext cx="101668" cy="166039"/>
          </a:xfrm>
          <a:custGeom>
            <a:avLst/>
            <a:gdLst>
              <a:gd name="connsiteX0" fmla="*/ 16669 w 95551"/>
              <a:gd name="connsiteY0" fmla="*/ 2475 h 157526"/>
              <a:gd name="connsiteX1" fmla="*/ 28575 w 95551"/>
              <a:gd name="connsiteY1" fmla="*/ 7237 h 157526"/>
              <a:gd name="connsiteX2" fmla="*/ 42863 w 95551"/>
              <a:gd name="connsiteY2" fmla="*/ 12000 h 157526"/>
              <a:gd name="connsiteX3" fmla="*/ 69056 w 95551"/>
              <a:gd name="connsiteY3" fmla="*/ 28668 h 157526"/>
              <a:gd name="connsiteX4" fmla="*/ 78581 w 95551"/>
              <a:gd name="connsiteY4" fmla="*/ 31050 h 157526"/>
              <a:gd name="connsiteX5" fmla="*/ 92869 w 95551"/>
              <a:gd name="connsiteY5" fmla="*/ 35812 h 157526"/>
              <a:gd name="connsiteX6" fmla="*/ 88106 w 95551"/>
              <a:gd name="connsiteY6" fmla="*/ 50100 h 157526"/>
              <a:gd name="connsiteX7" fmla="*/ 78581 w 95551"/>
              <a:gd name="connsiteY7" fmla="*/ 64387 h 157526"/>
              <a:gd name="connsiteX8" fmla="*/ 78581 w 95551"/>
              <a:gd name="connsiteY8" fmla="*/ 154875 h 157526"/>
              <a:gd name="connsiteX9" fmla="*/ 64294 w 95551"/>
              <a:gd name="connsiteY9" fmla="*/ 157256 h 157526"/>
              <a:gd name="connsiteX10" fmla="*/ 66675 w 95551"/>
              <a:gd name="connsiteY10" fmla="*/ 123918 h 157526"/>
              <a:gd name="connsiteX11" fmla="*/ 64294 w 95551"/>
              <a:gd name="connsiteY11" fmla="*/ 116775 h 157526"/>
              <a:gd name="connsiteX12" fmla="*/ 47625 w 95551"/>
              <a:gd name="connsiteY12" fmla="*/ 109631 h 157526"/>
              <a:gd name="connsiteX13" fmla="*/ 26194 w 95551"/>
              <a:gd name="connsiteY13" fmla="*/ 97725 h 157526"/>
              <a:gd name="connsiteX14" fmla="*/ 21431 w 95551"/>
              <a:gd name="connsiteY14" fmla="*/ 90581 h 157526"/>
              <a:gd name="connsiteX15" fmla="*/ 14288 w 95551"/>
              <a:gd name="connsiteY15" fmla="*/ 107250 h 157526"/>
              <a:gd name="connsiteX16" fmla="*/ 7144 w 95551"/>
              <a:gd name="connsiteY16" fmla="*/ 104868 h 157526"/>
              <a:gd name="connsiteX17" fmla="*/ 0 w 95551"/>
              <a:gd name="connsiteY17" fmla="*/ 90581 h 157526"/>
              <a:gd name="connsiteX18" fmla="*/ 2381 w 95551"/>
              <a:gd name="connsiteY18" fmla="*/ 64387 h 157526"/>
              <a:gd name="connsiteX19" fmla="*/ 9525 w 95551"/>
              <a:gd name="connsiteY19" fmla="*/ 50100 h 157526"/>
              <a:gd name="connsiteX20" fmla="*/ 16669 w 95551"/>
              <a:gd name="connsiteY20" fmla="*/ 2475 h 157526"/>
              <a:gd name="connsiteX0" fmla="*/ 16669 w 95551"/>
              <a:gd name="connsiteY0" fmla="*/ 2475 h 157526"/>
              <a:gd name="connsiteX1" fmla="*/ 28575 w 95551"/>
              <a:gd name="connsiteY1" fmla="*/ 7237 h 157526"/>
              <a:gd name="connsiteX2" fmla="*/ 42863 w 95551"/>
              <a:gd name="connsiteY2" fmla="*/ 12000 h 157526"/>
              <a:gd name="connsiteX3" fmla="*/ 69056 w 95551"/>
              <a:gd name="connsiteY3" fmla="*/ 28668 h 157526"/>
              <a:gd name="connsiteX4" fmla="*/ 78581 w 95551"/>
              <a:gd name="connsiteY4" fmla="*/ 31050 h 157526"/>
              <a:gd name="connsiteX5" fmla="*/ 92869 w 95551"/>
              <a:gd name="connsiteY5" fmla="*/ 35812 h 157526"/>
              <a:gd name="connsiteX6" fmla="*/ 88106 w 95551"/>
              <a:gd name="connsiteY6" fmla="*/ 50100 h 157526"/>
              <a:gd name="connsiteX7" fmla="*/ 78581 w 95551"/>
              <a:gd name="connsiteY7" fmla="*/ 64387 h 157526"/>
              <a:gd name="connsiteX8" fmla="*/ 78581 w 95551"/>
              <a:gd name="connsiteY8" fmla="*/ 154875 h 157526"/>
              <a:gd name="connsiteX9" fmla="*/ 64294 w 95551"/>
              <a:gd name="connsiteY9" fmla="*/ 157256 h 157526"/>
              <a:gd name="connsiteX10" fmla="*/ 66675 w 95551"/>
              <a:gd name="connsiteY10" fmla="*/ 123918 h 157526"/>
              <a:gd name="connsiteX11" fmla="*/ 64294 w 95551"/>
              <a:gd name="connsiteY11" fmla="*/ 116775 h 157526"/>
              <a:gd name="connsiteX12" fmla="*/ 47625 w 95551"/>
              <a:gd name="connsiteY12" fmla="*/ 109631 h 157526"/>
              <a:gd name="connsiteX13" fmla="*/ 26194 w 95551"/>
              <a:gd name="connsiteY13" fmla="*/ 97725 h 157526"/>
              <a:gd name="connsiteX14" fmla="*/ 26194 w 95551"/>
              <a:gd name="connsiteY14" fmla="*/ 83437 h 157526"/>
              <a:gd name="connsiteX15" fmla="*/ 14288 w 95551"/>
              <a:gd name="connsiteY15" fmla="*/ 107250 h 157526"/>
              <a:gd name="connsiteX16" fmla="*/ 7144 w 95551"/>
              <a:gd name="connsiteY16" fmla="*/ 104868 h 157526"/>
              <a:gd name="connsiteX17" fmla="*/ 0 w 95551"/>
              <a:gd name="connsiteY17" fmla="*/ 90581 h 157526"/>
              <a:gd name="connsiteX18" fmla="*/ 2381 w 95551"/>
              <a:gd name="connsiteY18" fmla="*/ 64387 h 157526"/>
              <a:gd name="connsiteX19" fmla="*/ 9525 w 95551"/>
              <a:gd name="connsiteY19" fmla="*/ 50100 h 157526"/>
              <a:gd name="connsiteX20" fmla="*/ 16669 w 95551"/>
              <a:gd name="connsiteY20" fmla="*/ 2475 h 157526"/>
              <a:gd name="connsiteX0" fmla="*/ 16669 w 95551"/>
              <a:gd name="connsiteY0" fmla="*/ 2475 h 157526"/>
              <a:gd name="connsiteX1" fmla="*/ 28575 w 95551"/>
              <a:gd name="connsiteY1" fmla="*/ 7237 h 157526"/>
              <a:gd name="connsiteX2" fmla="*/ 42863 w 95551"/>
              <a:gd name="connsiteY2" fmla="*/ 12000 h 157526"/>
              <a:gd name="connsiteX3" fmla="*/ 69056 w 95551"/>
              <a:gd name="connsiteY3" fmla="*/ 28668 h 157526"/>
              <a:gd name="connsiteX4" fmla="*/ 78581 w 95551"/>
              <a:gd name="connsiteY4" fmla="*/ 31050 h 157526"/>
              <a:gd name="connsiteX5" fmla="*/ 92869 w 95551"/>
              <a:gd name="connsiteY5" fmla="*/ 35812 h 157526"/>
              <a:gd name="connsiteX6" fmla="*/ 88106 w 95551"/>
              <a:gd name="connsiteY6" fmla="*/ 50100 h 157526"/>
              <a:gd name="connsiteX7" fmla="*/ 78581 w 95551"/>
              <a:gd name="connsiteY7" fmla="*/ 64387 h 157526"/>
              <a:gd name="connsiteX8" fmla="*/ 78581 w 95551"/>
              <a:gd name="connsiteY8" fmla="*/ 154875 h 157526"/>
              <a:gd name="connsiteX9" fmla="*/ 64294 w 95551"/>
              <a:gd name="connsiteY9" fmla="*/ 157256 h 157526"/>
              <a:gd name="connsiteX10" fmla="*/ 66675 w 95551"/>
              <a:gd name="connsiteY10" fmla="*/ 123918 h 157526"/>
              <a:gd name="connsiteX11" fmla="*/ 64294 w 95551"/>
              <a:gd name="connsiteY11" fmla="*/ 116775 h 157526"/>
              <a:gd name="connsiteX12" fmla="*/ 47625 w 95551"/>
              <a:gd name="connsiteY12" fmla="*/ 109631 h 157526"/>
              <a:gd name="connsiteX13" fmla="*/ 26194 w 95551"/>
              <a:gd name="connsiteY13" fmla="*/ 97725 h 157526"/>
              <a:gd name="connsiteX14" fmla="*/ 35719 w 95551"/>
              <a:gd name="connsiteY14" fmla="*/ 78675 h 157526"/>
              <a:gd name="connsiteX15" fmla="*/ 14288 w 95551"/>
              <a:gd name="connsiteY15" fmla="*/ 107250 h 157526"/>
              <a:gd name="connsiteX16" fmla="*/ 7144 w 95551"/>
              <a:gd name="connsiteY16" fmla="*/ 104868 h 157526"/>
              <a:gd name="connsiteX17" fmla="*/ 0 w 95551"/>
              <a:gd name="connsiteY17" fmla="*/ 90581 h 157526"/>
              <a:gd name="connsiteX18" fmla="*/ 2381 w 95551"/>
              <a:gd name="connsiteY18" fmla="*/ 64387 h 157526"/>
              <a:gd name="connsiteX19" fmla="*/ 9525 w 95551"/>
              <a:gd name="connsiteY19" fmla="*/ 50100 h 157526"/>
              <a:gd name="connsiteX20" fmla="*/ 16669 w 95551"/>
              <a:gd name="connsiteY20" fmla="*/ 2475 h 15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551" h="157526">
                <a:moveTo>
                  <a:pt x="16669" y="2475"/>
                </a:moveTo>
                <a:cubicBezTo>
                  <a:pt x="19844" y="-4669"/>
                  <a:pt x="24558" y="5776"/>
                  <a:pt x="28575" y="7237"/>
                </a:cubicBezTo>
                <a:cubicBezTo>
                  <a:pt x="33293" y="8953"/>
                  <a:pt x="42863" y="12000"/>
                  <a:pt x="42863" y="12000"/>
                </a:cubicBezTo>
                <a:cubicBezTo>
                  <a:pt x="60894" y="30031"/>
                  <a:pt x="50016" y="24436"/>
                  <a:pt x="69056" y="28668"/>
                </a:cubicBezTo>
                <a:cubicBezTo>
                  <a:pt x="72251" y="29378"/>
                  <a:pt x="75446" y="30110"/>
                  <a:pt x="78581" y="31050"/>
                </a:cubicBezTo>
                <a:cubicBezTo>
                  <a:pt x="83389" y="32493"/>
                  <a:pt x="92869" y="35812"/>
                  <a:pt x="92869" y="35812"/>
                </a:cubicBezTo>
                <a:cubicBezTo>
                  <a:pt x="96989" y="52292"/>
                  <a:pt x="97060" y="39867"/>
                  <a:pt x="88106" y="50100"/>
                </a:cubicBezTo>
                <a:cubicBezTo>
                  <a:pt x="84337" y="54407"/>
                  <a:pt x="78581" y="64387"/>
                  <a:pt x="78581" y="64387"/>
                </a:cubicBezTo>
                <a:cubicBezTo>
                  <a:pt x="80631" y="91035"/>
                  <a:pt x="84937" y="131268"/>
                  <a:pt x="78581" y="154875"/>
                </a:cubicBezTo>
                <a:cubicBezTo>
                  <a:pt x="77326" y="159537"/>
                  <a:pt x="69056" y="156462"/>
                  <a:pt x="64294" y="157256"/>
                </a:cubicBezTo>
                <a:cubicBezTo>
                  <a:pt x="73513" y="143425"/>
                  <a:pt x="70558" y="151098"/>
                  <a:pt x="66675" y="123918"/>
                </a:cubicBezTo>
                <a:cubicBezTo>
                  <a:pt x="66320" y="121433"/>
                  <a:pt x="66069" y="118550"/>
                  <a:pt x="64294" y="116775"/>
                </a:cubicBezTo>
                <a:cubicBezTo>
                  <a:pt x="61350" y="113831"/>
                  <a:pt x="51896" y="111054"/>
                  <a:pt x="47625" y="109631"/>
                </a:cubicBezTo>
                <a:cubicBezTo>
                  <a:pt x="31249" y="98714"/>
                  <a:pt x="38768" y="101916"/>
                  <a:pt x="26194" y="97725"/>
                </a:cubicBezTo>
                <a:cubicBezTo>
                  <a:pt x="24606" y="95344"/>
                  <a:pt x="38581" y="78675"/>
                  <a:pt x="35719" y="78675"/>
                </a:cubicBezTo>
                <a:cubicBezTo>
                  <a:pt x="31608" y="78675"/>
                  <a:pt x="14542" y="106232"/>
                  <a:pt x="14288" y="107250"/>
                </a:cubicBezTo>
                <a:cubicBezTo>
                  <a:pt x="11907" y="106456"/>
                  <a:pt x="9104" y="106436"/>
                  <a:pt x="7144" y="104868"/>
                </a:cubicBezTo>
                <a:cubicBezTo>
                  <a:pt x="2946" y="101510"/>
                  <a:pt x="1569" y="95289"/>
                  <a:pt x="0" y="90581"/>
                </a:cubicBezTo>
                <a:cubicBezTo>
                  <a:pt x="794" y="81850"/>
                  <a:pt x="544" y="72960"/>
                  <a:pt x="2381" y="64387"/>
                </a:cubicBezTo>
                <a:cubicBezTo>
                  <a:pt x="5653" y="49119"/>
                  <a:pt x="8768" y="65251"/>
                  <a:pt x="9525" y="50100"/>
                </a:cubicBezTo>
                <a:cubicBezTo>
                  <a:pt x="10199" y="36623"/>
                  <a:pt x="13494" y="9619"/>
                  <a:pt x="16669" y="2475"/>
                </a:cubicBezTo>
                <a:close/>
              </a:path>
            </a:pathLst>
          </a:custGeom>
          <a:solidFill>
            <a:srgbClr val="FF0000">
              <a:alpha val="4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245669" y="3902314"/>
            <a:ext cx="1528929" cy="769441"/>
          </a:xfrm>
          <a:prstGeom prst="rect">
            <a:avLst/>
          </a:prstGeom>
          <a:noFill/>
        </p:spPr>
        <p:txBody>
          <a:bodyPr wrap="square" rtlCol="0">
            <a:spAutoFit/>
          </a:bodyPr>
          <a:lstStyle/>
          <a:p>
            <a:pPr algn="ctr"/>
            <a:r>
              <a:rPr lang="en-US" sz="2200" dirty="0"/>
              <a:t>PSP 2012, 2015</a:t>
            </a:r>
          </a:p>
        </p:txBody>
      </p:sp>
      <p:sp>
        <p:nvSpPr>
          <p:cNvPr id="19" name="Freeform 18"/>
          <p:cNvSpPr/>
          <p:nvPr/>
        </p:nvSpPr>
        <p:spPr>
          <a:xfrm>
            <a:off x="5855738" y="5044665"/>
            <a:ext cx="77183" cy="45719"/>
          </a:xfrm>
          <a:custGeom>
            <a:avLst/>
            <a:gdLst>
              <a:gd name="connsiteX0" fmla="*/ 71437 w 72539"/>
              <a:gd name="connsiteY0" fmla="*/ 7143 h 42862"/>
              <a:gd name="connsiteX1" fmla="*/ 35718 w 72539"/>
              <a:gd name="connsiteY1" fmla="*/ 0 h 42862"/>
              <a:gd name="connsiteX2" fmla="*/ 26193 w 72539"/>
              <a:gd name="connsiteY2" fmla="*/ 2381 h 42862"/>
              <a:gd name="connsiteX3" fmla="*/ 19050 w 72539"/>
              <a:gd name="connsiteY3" fmla="*/ 7143 h 42862"/>
              <a:gd name="connsiteX4" fmla="*/ 14287 w 72539"/>
              <a:gd name="connsiteY4" fmla="*/ 14287 h 42862"/>
              <a:gd name="connsiteX5" fmla="*/ 7143 w 72539"/>
              <a:gd name="connsiteY5" fmla="*/ 16668 h 42862"/>
              <a:gd name="connsiteX6" fmla="*/ 0 w 72539"/>
              <a:gd name="connsiteY6" fmla="*/ 30956 h 42862"/>
              <a:gd name="connsiteX7" fmla="*/ 2381 w 72539"/>
              <a:gd name="connsiteY7" fmla="*/ 42862 h 42862"/>
              <a:gd name="connsiteX8" fmla="*/ 26193 w 72539"/>
              <a:gd name="connsiteY8" fmla="*/ 35718 h 42862"/>
              <a:gd name="connsiteX9" fmla="*/ 33337 w 72539"/>
              <a:gd name="connsiteY9" fmla="*/ 33337 h 42862"/>
              <a:gd name="connsiteX10" fmla="*/ 54768 w 72539"/>
              <a:gd name="connsiteY10" fmla="*/ 28575 h 42862"/>
              <a:gd name="connsiteX11" fmla="*/ 71437 w 72539"/>
              <a:gd name="connsiteY11" fmla="*/ 714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39" h="42862">
                <a:moveTo>
                  <a:pt x="71437" y="7143"/>
                </a:moveTo>
                <a:cubicBezTo>
                  <a:pt x="68262" y="2381"/>
                  <a:pt x="49659" y="0"/>
                  <a:pt x="35718" y="0"/>
                </a:cubicBezTo>
                <a:cubicBezTo>
                  <a:pt x="32445" y="0"/>
                  <a:pt x="29368" y="1587"/>
                  <a:pt x="26193" y="2381"/>
                </a:cubicBezTo>
                <a:cubicBezTo>
                  <a:pt x="23812" y="3968"/>
                  <a:pt x="21073" y="5120"/>
                  <a:pt x="19050" y="7143"/>
                </a:cubicBezTo>
                <a:cubicBezTo>
                  <a:pt x="17026" y="9167"/>
                  <a:pt x="16522" y="12499"/>
                  <a:pt x="14287" y="14287"/>
                </a:cubicBezTo>
                <a:cubicBezTo>
                  <a:pt x="12327" y="15855"/>
                  <a:pt x="9524" y="15874"/>
                  <a:pt x="7143" y="16668"/>
                </a:cubicBezTo>
                <a:cubicBezTo>
                  <a:pt x="4735" y="20280"/>
                  <a:pt x="0" y="26026"/>
                  <a:pt x="0" y="30956"/>
                </a:cubicBezTo>
                <a:cubicBezTo>
                  <a:pt x="0" y="35003"/>
                  <a:pt x="1587" y="38893"/>
                  <a:pt x="2381" y="42862"/>
                </a:cubicBezTo>
                <a:cubicBezTo>
                  <a:pt x="36325" y="31548"/>
                  <a:pt x="1007" y="42915"/>
                  <a:pt x="26193" y="35718"/>
                </a:cubicBezTo>
                <a:cubicBezTo>
                  <a:pt x="28607" y="35028"/>
                  <a:pt x="30902" y="33946"/>
                  <a:pt x="33337" y="33337"/>
                </a:cubicBezTo>
                <a:cubicBezTo>
                  <a:pt x="46920" y="29942"/>
                  <a:pt x="42555" y="32239"/>
                  <a:pt x="54768" y="28575"/>
                </a:cubicBezTo>
                <a:cubicBezTo>
                  <a:pt x="71481" y="23561"/>
                  <a:pt x="74612" y="11905"/>
                  <a:pt x="71437" y="7143"/>
                </a:cubicBezTo>
                <a:close/>
              </a:path>
            </a:pathLst>
          </a:custGeom>
          <a:solidFill>
            <a:srgbClr val="FF0000">
              <a:alpha val="4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540268" y="4915200"/>
            <a:ext cx="1555732" cy="769441"/>
          </a:xfrm>
          <a:prstGeom prst="rect">
            <a:avLst/>
          </a:prstGeom>
          <a:noFill/>
        </p:spPr>
        <p:txBody>
          <a:bodyPr wrap="square" rtlCol="0">
            <a:spAutoFit/>
          </a:bodyPr>
          <a:lstStyle/>
          <a:p>
            <a:pPr algn="ctr"/>
            <a:r>
              <a:rPr lang="en-US" sz="2200" dirty="0"/>
              <a:t>PSP 2015, 2019</a:t>
            </a:r>
          </a:p>
        </p:txBody>
      </p:sp>
      <p:sp>
        <p:nvSpPr>
          <p:cNvPr id="21" name="Freeform 20"/>
          <p:cNvSpPr/>
          <p:nvPr/>
        </p:nvSpPr>
        <p:spPr>
          <a:xfrm>
            <a:off x="6738428" y="4731428"/>
            <a:ext cx="73126" cy="50260"/>
          </a:xfrm>
          <a:custGeom>
            <a:avLst/>
            <a:gdLst>
              <a:gd name="connsiteX0" fmla="*/ 47625 w 68726"/>
              <a:gd name="connsiteY0" fmla="*/ 33337 h 47683"/>
              <a:gd name="connsiteX1" fmla="*/ 61913 w 68726"/>
              <a:gd name="connsiteY1" fmla="*/ 26193 h 47683"/>
              <a:gd name="connsiteX2" fmla="*/ 59532 w 68726"/>
              <a:gd name="connsiteY2" fmla="*/ 11906 h 47683"/>
              <a:gd name="connsiteX3" fmla="*/ 38100 w 68726"/>
              <a:gd name="connsiteY3" fmla="*/ 0 h 47683"/>
              <a:gd name="connsiteX4" fmla="*/ 30957 w 68726"/>
              <a:gd name="connsiteY4" fmla="*/ 4762 h 47683"/>
              <a:gd name="connsiteX5" fmla="*/ 26194 w 68726"/>
              <a:gd name="connsiteY5" fmla="*/ 23812 h 47683"/>
              <a:gd name="connsiteX6" fmla="*/ 0 w 68726"/>
              <a:gd name="connsiteY6" fmla="*/ 21431 h 47683"/>
              <a:gd name="connsiteX7" fmla="*/ 9525 w 68726"/>
              <a:gd name="connsiteY7" fmla="*/ 23812 h 47683"/>
              <a:gd name="connsiteX8" fmla="*/ 23813 w 68726"/>
              <a:gd name="connsiteY8" fmla="*/ 26193 h 47683"/>
              <a:gd name="connsiteX9" fmla="*/ 38100 w 68726"/>
              <a:gd name="connsiteY9" fmla="*/ 30956 h 47683"/>
              <a:gd name="connsiteX10" fmla="*/ 42863 w 68726"/>
              <a:gd name="connsiteY10" fmla="*/ 38100 h 47683"/>
              <a:gd name="connsiteX11" fmla="*/ 45244 w 68726"/>
              <a:gd name="connsiteY11" fmla="*/ 47625 h 47683"/>
              <a:gd name="connsiteX12" fmla="*/ 61913 w 68726"/>
              <a:gd name="connsiteY12" fmla="*/ 42862 h 47683"/>
              <a:gd name="connsiteX13" fmla="*/ 64294 w 68726"/>
              <a:gd name="connsiteY13" fmla="*/ 21431 h 47683"/>
              <a:gd name="connsiteX14" fmla="*/ 50007 w 68726"/>
              <a:gd name="connsiteY14" fmla="*/ 23812 h 47683"/>
              <a:gd name="connsiteX15" fmla="*/ 47625 w 68726"/>
              <a:gd name="connsiteY15" fmla="*/ 33337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726" h="47683">
                <a:moveTo>
                  <a:pt x="47625" y="33337"/>
                </a:moveTo>
                <a:cubicBezTo>
                  <a:pt x="49609" y="33734"/>
                  <a:pt x="59327" y="30848"/>
                  <a:pt x="61913" y="26193"/>
                </a:cubicBezTo>
                <a:cubicBezTo>
                  <a:pt x="64258" y="21973"/>
                  <a:pt x="62301" y="15861"/>
                  <a:pt x="59532" y="11906"/>
                </a:cubicBezTo>
                <a:cubicBezTo>
                  <a:pt x="54547" y="4785"/>
                  <a:pt x="45679" y="2526"/>
                  <a:pt x="38100" y="0"/>
                </a:cubicBezTo>
                <a:cubicBezTo>
                  <a:pt x="35719" y="1587"/>
                  <a:pt x="32237" y="2203"/>
                  <a:pt x="30957" y="4762"/>
                </a:cubicBezTo>
                <a:cubicBezTo>
                  <a:pt x="28030" y="10616"/>
                  <a:pt x="26194" y="23812"/>
                  <a:pt x="26194" y="23812"/>
                </a:cubicBezTo>
                <a:cubicBezTo>
                  <a:pt x="8067" y="17770"/>
                  <a:pt x="16829" y="18066"/>
                  <a:pt x="0" y="21431"/>
                </a:cubicBezTo>
                <a:cubicBezTo>
                  <a:pt x="3175" y="22225"/>
                  <a:pt x="6316" y="23170"/>
                  <a:pt x="9525" y="23812"/>
                </a:cubicBezTo>
                <a:cubicBezTo>
                  <a:pt x="14260" y="24759"/>
                  <a:pt x="19129" y="25022"/>
                  <a:pt x="23813" y="26193"/>
                </a:cubicBezTo>
                <a:cubicBezTo>
                  <a:pt x="28683" y="27411"/>
                  <a:pt x="38100" y="30956"/>
                  <a:pt x="38100" y="30956"/>
                </a:cubicBezTo>
                <a:cubicBezTo>
                  <a:pt x="39688" y="33337"/>
                  <a:pt x="41736" y="35469"/>
                  <a:pt x="42863" y="38100"/>
                </a:cubicBezTo>
                <a:cubicBezTo>
                  <a:pt x="44152" y="41108"/>
                  <a:pt x="42438" y="45941"/>
                  <a:pt x="45244" y="47625"/>
                </a:cubicBezTo>
                <a:cubicBezTo>
                  <a:pt x="46310" y="48265"/>
                  <a:pt x="60019" y="43493"/>
                  <a:pt x="61913" y="42862"/>
                </a:cubicBezTo>
                <a:cubicBezTo>
                  <a:pt x="65318" y="37754"/>
                  <a:pt x="73952" y="28330"/>
                  <a:pt x="64294" y="21431"/>
                </a:cubicBezTo>
                <a:cubicBezTo>
                  <a:pt x="60365" y="18625"/>
                  <a:pt x="54720" y="22765"/>
                  <a:pt x="50007" y="23812"/>
                </a:cubicBezTo>
                <a:cubicBezTo>
                  <a:pt x="47557" y="24356"/>
                  <a:pt x="45641" y="32940"/>
                  <a:pt x="47625" y="33337"/>
                </a:cubicBezTo>
                <a:close/>
              </a:path>
            </a:pathLst>
          </a:custGeom>
          <a:solidFill>
            <a:srgbClr val="FF0000">
              <a:alpha val="4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66136" y="3997734"/>
            <a:ext cx="1497062" cy="769441"/>
          </a:xfrm>
          <a:prstGeom prst="rect">
            <a:avLst/>
          </a:prstGeom>
          <a:noFill/>
        </p:spPr>
        <p:txBody>
          <a:bodyPr wrap="square" rtlCol="0">
            <a:spAutoFit/>
          </a:bodyPr>
          <a:lstStyle/>
          <a:p>
            <a:pPr algn="ctr"/>
            <a:r>
              <a:rPr lang="en-US" sz="2200" dirty="0"/>
              <a:t>PSP</a:t>
            </a:r>
          </a:p>
          <a:p>
            <a:pPr algn="ctr"/>
            <a:r>
              <a:rPr lang="en-US" sz="2200" dirty="0"/>
              <a:t>2012, 2013</a:t>
            </a:r>
          </a:p>
        </p:txBody>
      </p:sp>
      <p:sp>
        <p:nvSpPr>
          <p:cNvPr id="23" name="Freeform 22"/>
          <p:cNvSpPr/>
          <p:nvPr/>
        </p:nvSpPr>
        <p:spPr>
          <a:xfrm>
            <a:off x="3118530" y="5067323"/>
            <a:ext cx="84514" cy="175696"/>
          </a:xfrm>
          <a:custGeom>
            <a:avLst/>
            <a:gdLst>
              <a:gd name="connsiteX0" fmla="*/ 14332 w 79429"/>
              <a:gd name="connsiteY0" fmla="*/ 0 h 166688"/>
              <a:gd name="connsiteX1" fmla="*/ 31001 w 79429"/>
              <a:gd name="connsiteY1" fmla="*/ 26194 h 166688"/>
              <a:gd name="connsiteX2" fmla="*/ 35764 w 79429"/>
              <a:gd name="connsiteY2" fmla="*/ 38100 h 166688"/>
              <a:gd name="connsiteX3" fmla="*/ 42907 w 79429"/>
              <a:gd name="connsiteY3" fmla="*/ 54769 h 166688"/>
              <a:gd name="connsiteX4" fmla="*/ 47670 w 79429"/>
              <a:gd name="connsiteY4" fmla="*/ 76200 h 166688"/>
              <a:gd name="connsiteX5" fmla="*/ 50051 w 79429"/>
              <a:gd name="connsiteY5" fmla="*/ 90488 h 166688"/>
              <a:gd name="connsiteX6" fmla="*/ 54814 w 79429"/>
              <a:gd name="connsiteY6" fmla="*/ 97631 h 166688"/>
              <a:gd name="connsiteX7" fmla="*/ 59576 w 79429"/>
              <a:gd name="connsiteY7" fmla="*/ 111919 h 166688"/>
              <a:gd name="connsiteX8" fmla="*/ 66720 w 79429"/>
              <a:gd name="connsiteY8" fmla="*/ 138113 h 166688"/>
              <a:gd name="connsiteX9" fmla="*/ 69101 w 79429"/>
              <a:gd name="connsiteY9" fmla="*/ 145256 h 166688"/>
              <a:gd name="connsiteX10" fmla="*/ 71482 w 79429"/>
              <a:gd name="connsiteY10" fmla="*/ 152400 h 166688"/>
              <a:gd name="connsiteX11" fmla="*/ 76245 w 79429"/>
              <a:gd name="connsiteY11" fmla="*/ 159544 h 166688"/>
              <a:gd name="connsiteX12" fmla="*/ 78626 w 79429"/>
              <a:gd name="connsiteY12" fmla="*/ 166688 h 166688"/>
              <a:gd name="connsiteX13" fmla="*/ 73864 w 79429"/>
              <a:gd name="connsiteY13" fmla="*/ 159544 h 166688"/>
              <a:gd name="connsiteX14" fmla="*/ 52432 w 79429"/>
              <a:gd name="connsiteY14" fmla="*/ 147638 h 166688"/>
              <a:gd name="connsiteX15" fmla="*/ 38145 w 79429"/>
              <a:gd name="connsiteY15" fmla="*/ 138113 h 166688"/>
              <a:gd name="connsiteX16" fmla="*/ 31001 w 79429"/>
              <a:gd name="connsiteY16" fmla="*/ 135731 h 166688"/>
              <a:gd name="connsiteX17" fmla="*/ 16714 w 79429"/>
              <a:gd name="connsiteY17" fmla="*/ 126206 h 166688"/>
              <a:gd name="connsiteX18" fmla="*/ 2426 w 79429"/>
              <a:gd name="connsiteY18" fmla="*/ 119063 h 166688"/>
              <a:gd name="connsiteX19" fmla="*/ 2426 w 79429"/>
              <a:gd name="connsiteY19" fmla="*/ 92869 h 166688"/>
              <a:gd name="connsiteX20" fmla="*/ 45 w 79429"/>
              <a:gd name="connsiteY20" fmla="*/ 61913 h 166688"/>
              <a:gd name="connsiteX21" fmla="*/ 14332 w 79429"/>
              <a:gd name="connsiteY21" fmla="*/ 0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429" h="166688">
                <a:moveTo>
                  <a:pt x="14332" y="0"/>
                </a:moveTo>
                <a:cubicBezTo>
                  <a:pt x="18104" y="5658"/>
                  <a:pt x="27639" y="19471"/>
                  <a:pt x="31001" y="26194"/>
                </a:cubicBezTo>
                <a:cubicBezTo>
                  <a:pt x="32913" y="30017"/>
                  <a:pt x="34028" y="34194"/>
                  <a:pt x="35764" y="38100"/>
                </a:cubicBezTo>
                <a:cubicBezTo>
                  <a:pt x="40845" y="49533"/>
                  <a:pt x="39972" y="44496"/>
                  <a:pt x="42907" y="54769"/>
                </a:cubicBezTo>
                <a:cubicBezTo>
                  <a:pt x="44821" y="61467"/>
                  <a:pt x="46440" y="69436"/>
                  <a:pt x="47670" y="76200"/>
                </a:cubicBezTo>
                <a:cubicBezTo>
                  <a:pt x="48534" y="80950"/>
                  <a:pt x="48524" y="85907"/>
                  <a:pt x="50051" y="90488"/>
                </a:cubicBezTo>
                <a:cubicBezTo>
                  <a:pt x="50956" y="93203"/>
                  <a:pt x="53226" y="95250"/>
                  <a:pt x="54814" y="97631"/>
                </a:cubicBezTo>
                <a:cubicBezTo>
                  <a:pt x="56401" y="102394"/>
                  <a:pt x="58592" y="106996"/>
                  <a:pt x="59576" y="111919"/>
                </a:cubicBezTo>
                <a:cubicBezTo>
                  <a:pt x="62942" y="128749"/>
                  <a:pt x="60677" y="119984"/>
                  <a:pt x="66720" y="138113"/>
                </a:cubicBezTo>
                <a:lnTo>
                  <a:pt x="69101" y="145256"/>
                </a:lnTo>
                <a:cubicBezTo>
                  <a:pt x="69895" y="147637"/>
                  <a:pt x="70090" y="150312"/>
                  <a:pt x="71482" y="152400"/>
                </a:cubicBezTo>
                <a:lnTo>
                  <a:pt x="76245" y="159544"/>
                </a:lnTo>
                <a:cubicBezTo>
                  <a:pt x="77039" y="161925"/>
                  <a:pt x="81136" y="166688"/>
                  <a:pt x="78626" y="166688"/>
                </a:cubicBezTo>
                <a:cubicBezTo>
                  <a:pt x="75764" y="166688"/>
                  <a:pt x="76018" y="161429"/>
                  <a:pt x="73864" y="159544"/>
                </a:cubicBezTo>
                <a:cubicBezTo>
                  <a:pt x="63787" y="150726"/>
                  <a:pt x="62244" y="150908"/>
                  <a:pt x="52432" y="147638"/>
                </a:cubicBezTo>
                <a:cubicBezTo>
                  <a:pt x="47670" y="144463"/>
                  <a:pt x="43575" y="139923"/>
                  <a:pt x="38145" y="138113"/>
                </a:cubicBezTo>
                <a:cubicBezTo>
                  <a:pt x="35764" y="137319"/>
                  <a:pt x="33195" y="136950"/>
                  <a:pt x="31001" y="135731"/>
                </a:cubicBezTo>
                <a:cubicBezTo>
                  <a:pt x="25998" y="132951"/>
                  <a:pt x="22144" y="128016"/>
                  <a:pt x="16714" y="126206"/>
                </a:cubicBezTo>
                <a:cubicBezTo>
                  <a:pt x="6855" y="122920"/>
                  <a:pt x="11659" y="125217"/>
                  <a:pt x="2426" y="119063"/>
                </a:cubicBezTo>
                <a:cubicBezTo>
                  <a:pt x="-3034" y="102679"/>
                  <a:pt x="2426" y="122488"/>
                  <a:pt x="2426" y="92869"/>
                </a:cubicBezTo>
                <a:cubicBezTo>
                  <a:pt x="2426" y="82520"/>
                  <a:pt x="839" y="72232"/>
                  <a:pt x="45" y="61913"/>
                </a:cubicBezTo>
                <a:lnTo>
                  <a:pt x="14332" y="0"/>
                </a:lnTo>
                <a:close/>
              </a:path>
            </a:pathLst>
          </a:custGeom>
          <a:solidFill>
            <a:srgbClr val="FF0000">
              <a:alpha val="4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367294" y="4874381"/>
            <a:ext cx="1051471" cy="769441"/>
          </a:xfrm>
          <a:prstGeom prst="rect">
            <a:avLst/>
          </a:prstGeom>
          <a:noFill/>
        </p:spPr>
        <p:txBody>
          <a:bodyPr wrap="square" rtlCol="0">
            <a:spAutoFit/>
          </a:bodyPr>
          <a:lstStyle/>
          <a:p>
            <a:r>
              <a:rPr lang="en-US" sz="2200" dirty="0"/>
              <a:t>DSP – 2013</a:t>
            </a:r>
          </a:p>
        </p:txBody>
      </p:sp>
      <p:sp>
        <p:nvSpPr>
          <p:cNvPr id="25" name="TextBox 24"/>
          <p:cNvSpPr txBox="1"/>
          <p:nvPr/>
        </p:nvSpPr>
        <p:spPr>
          <a:xfrm>
            <a:off x="3395923" y="4669961"/>
            <a:ext cx="1535873" cy="430887"/>
          </a:xfrm>
          <a:prstGeom prst="rect">
            <a:avLst/>
          </a:prstGeom>
          <a:noFill/>
        </p:spPr>
        <p:txBody>
          <a:bodyPr wrap="square" rtlCol="0">
            <a:spAutoFit/>
          </a:bodyPr>
          <a:lstStyle/>
          <a:p>
            <a:r>
              <a:rPr lang="en-US" sz="2200" dirty="0"/>
              <a:t>DSP - 2011</a:t>
            </a:r>
          </a:p>
        </p:txBody>
      </p:sp>
      <p:sp>
        <p:nvSpPr>
          <p:cNvPr id="3" name="TextBox 2"/>
          <p:cNvSpPr txBox="1"/>
          <p:nvPr/>
        </p:nvSpPr>
        <p:spPr>
          <a:xfrm>
            <a:off x="3419504" y="4024600"/>
            <a:ext cx="1652152" cy="769441"/>
          </a:xfrm>
          <a:prstGeom prst="rect">
            <a:avLst/>
          </a:prstGeom>
          <a:noFill/>
        </p:spPr>
        <p:txBody>
          <a:bodyPr wrap="square" rtlCol="0">
            <a:spAutoFit/>
          </a:bodyPr>
          <a:lstStyle/>
          <a:p>
            <a:r>
              <a:rPr lang="en-US" sz="2200" dirty="0"/>
              <a:t>2008-2013, 2019</a:t>
            </a:r>
          </a:p>
        </p:txBody>
      </p:sp>
    </p:spTree>
    <p:extLst>
      <p:ext uri="{BB962C8B-B14F-4D97-AF65-F5344CB8AC3E}">
        <p14:creationId xmlns:p14="http://schemas.microsoft.com/office/powerpoint/2010/main" val="6856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animBg="1"/>
      <p:bldP spid="12" grpId="0"/>
      <p:bldP spid="14" grpId="0"/>
      <p:bldP spid="15" grpId="0" animBg="1"/>
      <p:bldP spid="16" grpId="0" animBg="1"/>
      <p:bldP spid="17" grpId="0" animBg="1"/>
      <p:bldP spid="18" grpId="0"/>
      <p:bldP spid="19" grpId="0" animBg="1"/>
      <p:bldP spid="20" grpId="0"/>
      <p:bldP spid="21" grpId="0" animBg="1"/>
      <p:bldP spid="22" grpId="0"/>
      <p:bldP spid="23" grpId="0" animBg="1"/>
      <p:bldP spid="24" grpId="0"/>
      <p:bldP spid="2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Toxin Illness Cases (1970-2010) </a:t>
            </a:r>
            <a:br>
              <a:rPr lang="en-US" dirty="0"/>
            </a:br>
            <a:r>
              <a:rPr lang="en-US" sz="2000" dirty="0"/>
              <a:t>(</a:t>
            </a:r>
            <a:r>
              <a:rPr lang="en-US" sz="2000" dirty="0" err="1"/>
              <a:t>Visciano</a:t>
            </a:r>
            <a:r>
              <a:rPr lang="en-US" sz="2000" dirty="0"/>
              <a:t> et al. 2016)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92" y="1958872"/>
            <a:ext cx="11753415" cy="3911576"/>
          </a:xfrm>
        </p:spPr>
      </p:pic>
    </p:spTree>
    <p:extLst>
      <p:ext uri="{BB962C8B-B14F-4D97-AF65-F5344CB8AC3E}">
        <p14:creationId xmlns:p14="http://schemas.microsoft.com/office/powerpoint/2010/main" val="229879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 of HABs</a:t>
            </a:r>
          </a:p>
        </p:txBody>
      </p:sp>
      <p:sp>
        <p:nvSpPr>
          <p:cNvPr id="3" name="Content Placeholder 2"/>
          <p:cNvSpPr>
            <a:spLocks noGrp="1"/>
          </p:cNvSpPr>
          <p:nvPr>
            <p:ph idx="1"/>
          </p:nvPr>
        </p:nvSpPr>
        <p:spPr>
          <a:xfrm>
            <a:off x="838200" y="1534312"/>
            <a:ext cx="10515600" cy="4351338"/>
          </a:xfrm>
        </p:spPr>
        <p:txBody>
          <a:bodyPr>
            <a:normAutofit/>
          </a:bodyPr>
          <a:lstStyle/>
          <a:p>
            <a:r>
              <a:rPr lang="en-US" sz="3600" dirty="0"/>
              <a:t>HABs are estimated to cost the U.S. $83 million annually </a:t>
            </a:r>
            <a:r>
              <a:rPr lang="en-US" sz="2000" dirty="0"/>
              <a:t>(Hoagland et al. 2002)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411" y="4987160"/>
            <a:ext cx="10361177" cy="1749924"/>
          </a:xfrm>
          <a:prstGeom prst="rect">
            <a:avLst/>
          </a:prstGeom>
          <a:ln w="19050">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04" y="2746682"/>
            <a:ext cx="5739775" cy="1926597"/>
          </a:xfrm>
          <a:prstGeom prst="rect">
            <a:avLst/>
          </a:prstGeom>
          <a:ln w="19050">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975" y="2569630"/>
            <a:ext cx="5173933" cy="1132671"/>
          </a:xfrm>
          <a:prstGeom prst="rect">
            <a:avLst/>
          </a:prstGeom>
          <a:ln w="19050">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975" y="3761678"/>
            <a:ext cx="5173933" cy="1166105"/>
          </a:xfrm>
          <a:prstGeom prst="rect">
            <a:avLst/>
          </a:prstGeom>
          <a:ln w="19050">
            <a:solidFill>
              <a:schemeClr val="tx1"/>
            </a:solidFill>
          </a:ln>
        </p:spPr>
      </p:pic>
    </p:spTree>
    <p:extLst>
      <p:ext uri="{BB962C8B-B14F-4D97-AF65-F5344CB8AC3E}">
        <p14:creationId xmlns:p14="http://schemas.microsoft.com/office/powerpoint/2010/main" val="1015574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appearance of ASP in New England</a:t>
            </a:r>
          </a:p>
        </p:txBody>
      </p:sp>
      <p:sp>
        <p:nvSpPr>
          <p:cNvPr id="3" name="Content Placeholder 2"/>
          <p:cNvSpPr>
            <a:spLocks noGrp="1"/>
          </p:cNvSpPr>
          <p:nvPr>
            <p:ph idx="1"/>
          </p:nvPr>
        </p:nvSpPr>
        <p:spPr/>
        <p:txBody>
          <a:bodyPr>
            <a:normAutofit/>
          </a:bodyPr>
          <a:lstStyle/>
          <a:p>
            <a:r>
              <a:rPr lang="en-US" i="1" dirty="0"/>
              <a:t>Pseudo-nitzschia australis </a:t>
            </a:r>
            <a:r>
              <a:rPr lang="en-US" dirty="0"/>
              <a:t>was not reported in the Northeast until 2016</a:t>
            </a:r>
            <a:r>
              <a:rPr lang="en-US" i="1" dirty="0"/>
              <a:t> </a:t>
            </a:r>
            <a:r>
              <a:rPr lang="en-US" dirty="0"/>
              <a:t>and has one of the highest recorded domoic acid concentrations</a:t>
            </a:r>
          </a:p>
          <a:p>
            <a:r>
              <a:rPr lang="en-US" dirty="0"/>
              <a:t>Sudden massive, toxic blooms appeared in 2016 from Maine to Rhode Island</a:t>
            </a:r>
          </a:p>
          <a:p>
            <a:pPr lvl="1"/>
            <a:r>
              <a:rPr lang="en-US" dirty="0"/>
              <a:t>Mussels, quahogs, clams, European oysters recalled after some areas &gt;80ug DA/100g shellfish tissue </a:t>
            </a:r>
          </a:p>
          <a:p>
            <a:pPr lvl="1"/>
            <a:r>
              <a:rPr lang="en-US" dirty="0"/>
              <a:t>9/30/2016 - Maine recalls 5 tons mussels and clams</a:t>
            </a:r>
          </a:p>
          <a:p>
            <a:r>
              <a:rPr lang="en-US" dirty="0"/>
              <a:t>Closures persisted for months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265" y="230188"/>
            <a:ext cx="2244997" cy="1460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2090" y="4471988"/>
            <a:ext cx="1399409" cy="2083488"/>
          </a:xfrm>
          <a:prstGeom prst="rect">
            <a:avLst/>
          </a:prstGeom>
        </p:spPr>
      </p:pic>
    </p:spTree>
    <p:extLst>
      <p:ext uri="{BB962C8B-B14F-4D97-AF65-F5344CB8AC3E}">
        <p14:creationId xmlns:p14="http://schemas.microsoft.com/office/powerpoint/2010/main" val="20697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Pseudo-nitzschia australis</a:t>
            </a:r>
          </a:p>
        </p:txBody>
      </p:sp>
      <p:sp>
        <p:nvSpPr>
          <p:cNvPr id="3" name="Content Placeholder 2"/>
          <p:cNvSpPr>
            <a:spLocks noGrp="1"/>
          </p:cNvSpPr>
          <p:nvPr>
            <p:ph idx="1"/>
          </p:nvPr>
        </p:nvSpPr>
        <p:spPr>
          <a:xfrm>
            <a:off x="838200" y="1402080"/>
            <a:ext cx="10515600" cy="4774883"/>
          </a:xfrm>
        </p:spPr>
        <p:txBody>
          <a:bodyPr>
            <a:normAutofit/>
          </a:bodyPr>
          <a:lstStyle/>
          <a:p>
            <a:r>
              <a:rPr lang="en-US" dirty="0"/>
              <a:t>October 2016 – Massachusetts and Rhode Island implement precautionary ASP closures</a:t>
            </a:r>
          </a:p>
          <a:p>
            <a:pPr lvl="1"/>
            <a:r>
              <a:rPr lang="en-US" dirty="0"/>
              <a:t>Highest concentrations reach 2,000,000 cells/L in lower Narragansett Bay, RI</a:t>
            </a:r>
          </a:p>
          <a:p>
            <a:pPr lvl="1"/>
            <a:r>
              <a:rPr lang="en-US" dirty="0"/>
              <a:t>Initial testing showed no signs of domoic acid, causing RI to re-open growing areas – 10 days later, domoic acid was detected, prompting another closure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3" t="3936" r="10197" b="47229"/>
          <a:stretch/>
        </p:blipFill>
        <p:spPr>
          <a:xfrm>
            <a:off x="1648588" y="3450566"/>
            <a:ext cx="2356639" cy="258661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9767" t="82291" r="1605" b="1831"/>
          <a:stretch/>
        </p:blipFill>
        <p:spPr>
          <a:xfrm>
            <a:off x="1939204" y="6017019"/>
            <a:ext cx="1775405" cy="84098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21" t="4781" r="75300" b="60061"/>
          <a:stretch/>
        </p:blipFill>
        <p:spPr>
          <a:xfrm>
            <a:off x="4815615" y="3927673"/>
            <a:ext cx="1381611" cy="1862172"/>
          </a:xfrm>
          <a:prstGeom prst="rect">
            <a:avLst/>
          </a:prstGeom>
          <a:ln w="19050">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3986" t="26381" r="1995" b="2793"/>
          <a:stretch/>
        </p:blipFill>
        <p:spPr>
          <a:xfrm>
            <a:off x="7007614" y="3450566"/>
            <a:ext cx="3119462" cy="2930085"/>
          </a:xfrm>
          <a:prstGeom prst="rect">
            <a:avLst/>
          </a:prstGeom>
        </p:spPr>
      </p:pic>
    </p:spTree>
    <p:extLst>
      <p:ext uri="{BB962C8B-B14F-4D97-AF65-F5344CB8AC3E}">
        <p14:creationId xmlns:p14="http://schemas.microsoft.com/office/powerpoint/2010/main" val="130232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Pseudo-nitzschia australis</a:t>
            </a:r>
          </a:p>
        </p:txBody>
      </p:sp>
      <p:sp>
        <p:nvSpPr>
          <p:cNvPr id="3" name="Content Placeholder 2"/>
          <p:cNvSpPr>
            <a:spLocks noGrp="1"/>
          </p:cNvSpPr>
          <p:nvPr>
            <p:ph idx="1"/>
          </p:nvPr>
        </p:nvSpPr>
        <p:spPr/>
        <p:txBody>
          <a:bodyPr/>
          <a:lstStyle/>
          <a:p>
            <a:r>
              <a:rPr lang="en-US" dirty="0"/>
              <a:t>March 1, 2017 – Spring bloom and domoic acid closures in Rhode Island </a:t>
            </a:r>
          </a:p>
          <a:p>
            <a:pPr lvl="1"/>
            <a:r>
              <a:rPr lang="en-US" dirty="0"/>
              <a:t>DA levels reached 32 </a:t>
            </a:r>
            <a:r>
              <a:rPr lang="en-US" dirty="0" err="1"/>
              <a:t>ug</a:t>
            </a:r>
            <a:r>
              <a:rPr lang="en-US" dirty="0"/>
              <a:t> DA/g tissue</a:t>
            </a:r>
          </a:p>
          <a:p>
            <a:pPr lvl="1"/>
            <a:r>
              <a:rPr lang="en-US" i="1" dirty="0"/>
              <a:t>P. australis </a:t>
            </a:r>
            <a:r>
              <a:rPr lang="en-US" dirty="0"/>
              <a:t>confirmed in RI (Hubbard et al. 2017)</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882" y="3688981"/>
            <a:ext cx="3173111" cy="2785446"/>
          </a:xfrm>
          <a:prstGeom prst="rect">
            <a:avLst/>
          </a:prstGeom>
        </p:spPr>
      </p:pic>
    </p:spTree>
    <p:extLst>
      <p:ext uri="{BB962C8B-B14F-4D97-AF65-F5344CB8AC3E}">
        <p14:creationId xmlns:p14="http://schemas.microsoft.com/office/powerpoint/2010/main" val="123680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Pseudo-nitzschia australis</a:t>
            </a:r>
          </a:p>
        </p:txBody>
      </p:sp>
      <p:sp>
        <p:nvSpPr>
          <p:cNvPr id="3" name="Content Placeholder 2"/>
          <p:cNvSpPr>
            <a:spLocks noGrp="1"/>
          </p:cNvSpPr>
          <p:nvPr>
            <p:ph idx="1"/>
          </p:nvPr>
        </p:nvSpPr>
        <p:spPr>
          <a:xfrm>
            <a:off x="838200" y="1402080"/>
            <a:ext cx="10515600" cy="4774883"/>
          </a:xfrm>
        </p:spPr>
        <p:txBody>
          <a:bodyPr>
            <a:normAutofit lnSpcReduction="10000"/>
          </a:bodyPr>
          <a:lstStyle/>
          <a:p>
            <a:r>
              <a:rPr lang="en-US" dirty="0"/>
              <a:t>September 2017 – Maine closure, recall of product (Down East)</a:t>
            </a:r>
          </a:p>
          <a:p>
            <a:pPr lvl="1"/>
            <a:r>
              <a:rPr lang="en-US" dirty="0"/>
              <a:t>58,480 </a:t>
            </a:r>
            <a:r>
              <a:rPr lang="en-US" dirty="0" err="1"/>
              <a:t>lbs</a:t>
            </a:r>
            <a:r>
              <a:rPr lang="en-US" dirty="0"/>
              <a:t> mussels impacted and recalled</a:t>
            </a:r>
          </a:p>
          <a:p>
            <a:r>
              <a:rPr lang="en-US" dirty="0"/>
              <a:t>December 2017 – Maine late-season closure (Casco Bay)</a:t>
            </a:r>
          </a:p>
          <a:p>
            <a:pPr lvl="1"/>
            <a:r>
              <a:rPr lang="en-US" dirty="0"/>
              <a:t>Some closures extended into early 2018</a:t>
            </a:r>
          </a:p>
          <a:p>
            <a:endParaRPr lang="en-US" dirty="0"/>
          </a:p>
          <a:p>
            <a:r>
              <a:rPr lang="en-US" dirty="0"/>
              <a:t>2018 – Maine takes a more conservative approach – movement away from closure after tests show levels above FDA limit </a:t>
            </a:r>
          </a:p>
          <a:p>
            <a:r>
              <a:rPr lang="en-US" dirty="0"/>
              <a:t>Initiated weekly domoic acid testing</a:t>
            </a:r>
          </a:p>
          <a:p>
            <a:pPr lvl="1"/>
            <a:r>
              <a:rPr lang="en-US" dirty="0"/>
              <a:t>Toxin levels can spike from single digits to twice the federal limit within 1 week (Kohl </a:t>
            </a:r>
            <a:r>
              <a:rPr lang="en-US" dirty="0" err="1"/>
              <a:t>Kanwit</a:t>
            </a:r>
            <a:r>
              <a:rPr lang="en-US" dirty="0"/>
              <a:t>, Head Maine Public Health Division)</a:t>
            </a:r>
          </a:p>
          <a:p>
            <a:r>
              <a:rPr lang="en-US" dirty="0"/>
              <a:t>September 2018 – Maine precautionary closure (Down East)</a:t>
            </a:r>
          </a:p>
          <a:p>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6599" b="95677" l="6364" r="97273">
                        <a14:foregroundMark x1="38000" y1="79539" x2="38000" y2="79539"/>
                        <a14:foregroundMark x1="40000" y1="80692" x2="40000" y2="80692"/>
                        <a14:foregroundMark x1="44909" y1="82133" x2="44909" y2="82133"/>
                        <a14:foregroundMark x1="51091" y1="79827" x2="51091" y2="79827"/>
                        <a14:foregroundMark x1="52727" y1="79827" x2="52727" y2="79827"/>
                        <a14:foregroundMark x1="42182" y1="83141" x2="42182" y2="83141"/>
                        <a14:foregroundMark x1="37455" y1="82709" x2="37455" y2="82709"/>
                        <a14:foregroundMark x1="33273" y1="82709" x2="33273" y2="82709"/>
                        <a14:foregroundMark x1="31818" y1="81988" x2="31818" y2="81988"/>
                        <a14:foregroundMark x1="43091" y1="80692" x2="43091" y2="80692"/>
                        <a14:foregroundMark x1="46727" y1="80115" x2="46727" y2="80115"/>
                        <a14:foregroundMark x1="48727" y1="79827" x2="48727" y2="79827"/>
                        <a14:foregroundMark x1="45636" y1="81988" x2="45636" y2="81988"/>
                        <a14:foregroundMark x1="44182" y1="83285" x2="44182" y2="83285"/>
                        <a14:foregroundMark x1="37818" y1="82709" x2="37818" y2="82709"/>
                        <a14:foregroundMark x1="35818" y1="82853" x2="35818" y2="82853"/>
                        <a14:foregroundMark x1="34000" y1="82133" x2="34000" y2="82133"/>
                        <a14:foregroundMark x1="37636" y1="81124" x2="37636" y2="81124"/>
                        <a14:foregroundMark x1="39273" y1="81700" x2="39273" y2="81700"/>
                        <a14:foregroundMark x1="40000" y1="82421" x2="40000" y2="82421"/>
                        <a14:foregroundMark x1="40909" y1="82853" x2="40909" y2="82853"/>
                        <a14:foregroundMark x1="41636" y1="80836" x2="41636" y2="80836"/>
                        <a14:foregroundMark x1="40000" y1="80115" x2="40000" y2="80115"/>
                        <a14:foregroundMark x1="41455" y1="79683" x2="41455" y2="79683"/>
                        <a14:foregroundMark x1="43273" y1="79683" x2="43273" y2="79683"/>
                        <a14:foregroundMark x1="44909" y1="79539" x2="44909" y2="79539"/>
                        <a14:foregroundMark x1="46364" y1="79395" x2="46364" y2="79395"/>
                        <a14:foregroundMark x1="49273" y1="80548" x2="49273" y2="80548"/>
                        <a14:foregroundMark x1="51455" y1="80836" x2="51455" y2="80836"/>
                        <a14:foregroundMark x1="53455" y1="80692" x2="53455" y2="80692"/>
                        <a14:foregroundMark x1="54364" y1="79827" x2="54364" y2="79827"/>
                        <a14:foregroundMark x1="55273" y1="80403" x2="55273" y2="80403"/>
                        <a14:foregroundMark x1="50727" y1="81700" x2="50727" y2="81700"/>
                        <a14:foregroundMark x1="49091" y1="80980" x2="49091" y2="80980"/>
                        <a14:foregroundMark x1="48545" y1="80980" x2="48545" y2="80980"/>
                        <a14:foregroundMark x1="45273" y1="83141" x2="45273" y2="83141"/>
                        <a14:foregroundMark x1="31273" y1="82997" x2="31273" y2="82997"/>
                        <a14:foregroundMark x1="29818" y1="83141" x2="29818" y2="83141"/>
                        <a14:foregroundMark x1="38364" y1="82997" x2="38364" y2="82997"/>
                        <a14:foregroundMark x1="26000" y1="87320" x2="26000" y2="87320"/>
                        <a14:foregroundMark x1="29636" y1="86744" x2="29636" y2="86744"/>
                        <a14:foregroundMark x1="35455" y1="86311" x2="35455" y2="86311"/>
                        <a14:foregroundMark x1="36909" y1="87032" x2="36909" y2="87032"/>
                        <a14:foregroundMark x1="41273" y1="87032" x2="41273" y2="87032"/>
                        <a14:foregroundMark x1="42727" y1="87176" x2="42727" y2="87176"/>
                        <a14:foregroundMark x1="41091" y1="86888" x2="41091" y2="86888"/>
                        <a14:foregroundMark x1="36909" y1="87752" x2="36909" y2="87752"/>
                        <a14:foregroundMark x1="32545" y1="86888" x2="32545" y2="86888"/>
                        <a14:foregroundMark x1="31455" y1="87176" x2="31455" y2="87176"/>
                        <a14:foregroundMark x1="27818" y1="87032" x2="27818" y2="87032"/>
                        <a14:foregroundMark x1="24909" y1="86599" x2="24909" y2="86599"/>
                        <a14:foregroundMark x1="32364" y1="86455" x2="32364" y2="86455"/>
                        <a14:foregroundMark x1="34364" y1="86888" x2="34364" y2="86888"/>
                        <a14:foregroundMark x1="35091" y1="87176" x2="35091" y2="87176"/>
                        <a14:foregroundMark x1="39636" y1="87752" x2="39636" y2="87752"/>
                        <a14:foregroundMark x1="41818" y1="87464" x2="41818" y2="87464"/>
                        <a14:foregroundMark x1="44182" y1="87464" x2="44182" y2="87464"/>
                        <a14:foregroundMark x1="44909" y1="87464" x2="44909" y2="87464"/>
                        <a14:foregroundMark x1="43636" y1="86167" x2="43636" y2="86167"/>
                        <a14:foregroundMark x1="41455" y1="86455" x2="41455" y2="86455"/>
                        <a14:foregroundMark x1="40000" y1="86023" x2="40000" y2="86023"/>
                        <a14:foregroundMark x1="39273" y1="86023" x2="39273" y2="86023"/>
                        <a14:foregroundMark x1="38182" y1="85879" x2="38182" y2="85879"/>
                        <a14:foregroundMark x1="34909" y1="86311" x2="34909" y2="86311"/>
                        <a14:foregroundMark x1="32909" y1="86167" x2="32909" y2="86167"/>
                        <a14:foregroundMark x1="31455" y1="86599" x2="31455" y2="86599"/>
                        <a14:foregroundMark x1="28909" y1="86599" x2="28909" y2="86599"/>
                        <a14:foregroundMark x1="27455" y1="86888" x2="27455" y2="86888"/>
                        <a14:foregroundMark x1="26182" y1="86599" x2="26182" y2="86599"/>
                        <a14:foregroundMark x1="28182" y1="85879" x2="28182" y2="85879"/>
                        <a14:foregroundMark x1="29091" y1="85735" x2="29091" y2="85735"/>
                        <a14:foregroundMark x1="30909" y1="86023" x2="30909" y2="86023"/>
                        <a14:foregroundMark x1="42182" y1="85879" x2="42182" y2="85879"/>
                        <a14:foregroundMark x1="46364" y1="87464" x2="46364" y2="87464"/>
                        <a14:foregroundMark x1="46545" y1="86167" x2="46545" y2="86167"/>
                        <a14:foregroundMark x1="24727" y1="88040" x2="24727" y2="88040"/>
                        <a14:foregroundMark x1="28000" y1="87608" x2="28000" y2="87608"/>
                        <a14:foregroundMark x1="32364" y1="87608" x2="32364" y2="87608"/>
                        <a14:foregroundMark x1="30182" y1="88040" x2="30182" y2="88040"/>
                        <a14:foregroundMark x1="36727" y1="83141" x2="36727" y2="83141"/>
                      </a14:backgroundRemoval>
                    </a14:imgEffect>
                  </a14:imgLayer>
                </a14:imgProps>
              </a:ext>
              <a:ext uri="{28A0092B-C50C-407E-A947-70E740481C1C}">
                <a14:useLocalDpi xmlns:a14="http://schemas.microsoft.com/office/drawing/2010/main" val="0"/>
              </a:ext>
            </a:extLst>
          </a:blip>
          <a:srcRect l="6757" t="44375" r="9801" b="7401"/>
          <a:stretch/>
        </p:blipFill>
        <p:spPr>
          <a:xfrm rot="2263296">
            <a:off x="7800127" y="-1127058"/>
            <a:ext cx="4371311" cy="3187765"/>
          </a:xfrm>
          <a:prstGeom prst="rect">
            <a:avLst/>
          </a:prstGeom>
        </p:spPr>
      </p:pic>
    </p:spTree>
    <p:extLst>
      <p:ext uri="{BB962C8B-B14F-4D97-AF65-F5344CB8AC3E}">
        <p14:creationId xmlns:p14="http://schemas.microsoft.com/office/powerpoint/2010/main" val="250039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Pseudo-nitzschia</a:t>
            </a:r>
            <a:r>
              <a:rPr lang="en-US" dirty="0"/>
              <a:t> on the U.S. West Coast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74177"/>
            <a:ext cx="5611662"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7" y="1794999"/>
            <a:ext cx="3296156" cy="18540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257" y="3753398"/>
            <a:ext cx="3296156" cy="2472117"/>
          </a:xfrm>
          <a:prstGeom prst="rect">
            <a:avLst/>
          </a:prstGeom>
        </p:spPr>
      </p:pic>
    </p:spTree>
    <p:extLst>
      <p:ext uri="{BB962C8B-B14F-4D97-AF65-F5344CB8AC3E}">
        <p14:creationId xmlns:p14="http://schemas.microsoft.com/office/powerpoint/2010/main" val="892134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Pseudo-nitzschia in the U.S. West Coast</a:t>
            </a:r>
          </a:p>
        </p:txBody>
      </p:sp>
      <p:sp>
        <p:nvSpPr>
          <p:cNvPr id="3" name="Content Placeholder 2"/>
          <p:cNvSpPr>
            <a:spLocks noGrp="1"/>
          </p:cNvSpPr>
          <p:nvPr>
            <p:ph idx="1"/>
          </p:nvPr>
        </p:nvSpPr>
        <p:spPr/>
        <p:txBody>
          <a:bodyPr>
            <a:normAutofit lnSpcReduction="10000"/>
          </a:bodyPr>
          <a:lstStyle/>
          <a:p>
            <a:r>
              <a:rPr lang="en-US" dirty="0"/>
              <a:t>There are at least 123 fishing communities on the west coast</a:t>
            </a:r>
          </a:p>
          <a:p>
            <a:endParaRPr lang="en-US" dirty="0"/>
          </a:p>
          <a:p>
            <a:r>
              <a:rPr lang="en-US" dirty="0"/>
              <a:t>The spring/summer Pseudo-nitzschia bloom in 2015 was the largest spatially (extended from California to Alaska) and the longest duration of any toxic event that ever occurred in the region </a:t>
            </a:r>
          </a:p>
          <a:p>
            <a:r>
              <a:rPr lang="en-US" dirty="0"/>
              <a:t>The bloom was associated with an unusual “warm blob” that spread throughout the northwest</a:t>
            </a:r>
          </a:p>
          <a:p>
            <a:endParaRPr lang="en-US" dirty="0"/>
          </a:p>
          <a:p>
            <a:r>
              <a:rPr lang="en-US" dirty="0"/>
              <a:t>Closures extended from May 2015 to as late as spring 2016 in some regions</a:t>
            </a:r>
          </a:p>
          <a:p>
            <a:endParaRPr lang="en-US" dirty="0"/>
          </a:p>
        </p:txBody>
      </p:sp>
    </p:spTree>
    <p:extLst>
      <p:ext uri="{BB962C8B-B14F-4D97-AF65-F5344CB8AC3E}">
        <p14:creationId xmlns:p14="http://schemas.microsoft.com/office/powerpoint/2010/main" val="291141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Pseudo-nitzschia in the U.S. West Coast</a:t>
            </a:r>
          </a:p>
        </p:txBody>
      </p:sp>
      <p:sp>
        <p:nvSpPr>
          <p:cNvPr id="3" name="Content Placeholder 2"/>
          <p:cNvSpPr>
            <a:spLocks noGrp="1"/>
          </p:cNvSpPr>
          <p:nvPr>
            <p:ph idx="1"/>
          </p:nvPr>
        </p:nvSpPr>
        <p:spPr/>
        <p:txBody>
          <a:bodyPr>
            <a:normAutofit fontScale="92500"/>
          </a:bodyPr>
          <a:lstStyle/>
          <a:p>
            <a:r>
              <a:rPr lang="en-US" dirty="0"/>
              <a:t>As many as 30,000 razor clam diggers will visit the Washington coast in a single day during the razor clam season (October-April)</a:t>
            </a:r>
          </a:p>
          <a:p>
            <a:pPr lvl="1"/>
            <a:r>
              <a:rPr lang="en-US" dirty="0"/>
              <a:t>As much as ~40% of the 2015-16 razor clam season was lost</a:t>
            </a:r>
          </a:p>
          <a:p>
            <a:pPr lvl="1"/>
            <a:r>
              <a:rPr lang="en-US" dirty="0"/>
              <a:t>Previous season-long closures have resulted in a loss of $24.4 million</a:t>
            </a:r>
          </a:p>
          <a:p>
            <a:endParaRPr lang="en-US" dirty="0"/>
          </a:p>
          <a:p>
            <a:r>
              <a:rPr lang="en-US" dirty="0"/>
              <a:t>Domoic acid concentrations were some of the highest ever reported in foraging fish and crabs</a:t>
            </a:r>
          </a:p>
          <a:p>
            <a:r>
              <a:rPr lang="en-US" dirty="0"/>
              <a:t>The Dungeness crab fishery opening was postponed for 1 month in Washington and Oregon + 6 months in California = loss of $97.5 million </a:t>
            </a:r>
          </a:p>
          <a:p>
            <a:pPr lvl="1"/>
            <a:r>
              <a:rPr lang="en-US" dirty="0"/>
              <a:t>Even after closures ended, some regions experienced reduced ex-vessel crab prices</a:t>
            </a:r>
          </a:p>
        </p:txBody>
      </p:sp>
    </p:spTree>
    <p:extLst>
      <p:ext uri="{BB962C8B-B14F-4D97-AF65-F5344CB8AC3E}">
        <p14:creationId xmlns:p14="http://schemas.microsoft.com/office/powerpoint/2010/main" val="3841857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phytoplankton?</a:t>
            </a:r>
          </a:p>
        </p:txBody>
      </p:sp>
      <p:sp>
        <p:nvSpPr>
          <p:cNvPr id="3" name="Content Placeholder 2"/>
          <p:cNvSpPr>
            <a:spLocks noGrp="1"/>
          </p:cNvSpPr>
          <p:nvPr>
            <p:ph idx="1"/>
          </p:nvPr>
        </p:nvSpPr>
        <p:spPr>
          <a:xfrm>
            <a:off x="838200" y="1690688"/>
            <a:ext cx="10515600" cy="4351338"/>
          </a:xfrm>
        </p:spPr>
        <p:txBody>
          <a:bodyPr>
            <a:normAutofit/>
          </a:bodyPr>
          <a:lstStyle/>
          <a:p>
            <a:r>
              <a:rPr lang="en-US" sz="3500" dirty="0"/>
              <a:t>Act as base of marine food webs</a:t>
            </a:r>
          </a:p>
          <a:p>
            <a:pPr lvl="1"/>
            <a:r>
              <a:rPr lang="en-US" sz="3500" dirty="0"/>
              <a:t>Feed shellfish and other filter feeders</a:t>
            </a:r>
          </a:p>
          <a:p>
            <a:r>
              <a:rPr lang="en-US" sz="3500" dirty="0"/>
              <a:t>Produce 50% of oxygen on Earth</a:t>
            </a:r>
          </a:p>
          <a:p>
            <a:r>
              <a:rPr lang="en-US" sz="3500" dirty="0"/>
              <a:t>Critical for marine nutrient cycling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4145"/>
          <a:stretch/>
        </p:blipFill>
        <p:spPr>
          <a:xfrm>
            <a:off x="1318007" y="4349341"/>
            <a:ext cx="9555986" cy="2250374"/>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4100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Pseudo-nitzschia in the U.S. West Coast</a:t>
            </a:r>
          </a:p>
        </p:txBody>
      </p:sp>
      <p:sp>
        <p:nvSpPr>
          <p:cNvPr id="3" name="Content Placeholder 2"/>
          <p:cNvSpPr>
            <a:spLocks noGrp="1"/>
          </p:cNvSpPr>
          <p:nvPr>
            <p:ph idx="1"/>
          </p:nvPr>
        </p:nvSpPr>
        <p:spPr>
          <a:xfrm>
            <a:off x="838200" y="1825624"/>
            <a:ext cx="10515600" cy="4721479"/>
          </a:xfrm>
        </p:spPr>
        <p:txBody>
          <a:bodyPr>
            <a:normAutofit fontScale="92500" lnSpcReduction="10000"/>
          </a:bodyPr>
          <a:lstStyle/>
          <a:p>
            <a:r>
              <a:rPr lang="en-US" dirty="0"/>
              <a:t>HABs on the west coast are associated with eroded cultural identity, negative physical and mental health, decreased life expectancy, increased poverty, alcoholism, drug use, reduced confidence in seafood safety, and losses in the tourism and recreation sectors. </a:t>
            </a:r>
          </a:p>
          <a:p>
            <a:endParaRPr lang="en-US" dirty="0"/>
          </a:p>
          <a:p>
            <a:r>
              <a:rPr lang="en-US" dirty="0"/>
              <a:t>Should HABs be treated as natural disasters going forward?</a:t>
            </a:r>
          </a:p>
          <a:p>
            <a:pPr lvl="1"/>
            <a:r>
              <a:rPr lang="en-US" dirty="0"/>
              <a:t>May 2015 – closures start</a:t>
            </a:r>
          </a:p>
          <a:p>
            <a:pPr lvl="1"/>
            <a:r>
              <a:rPr lang="en-US" dirty="0"/>
              <a:t>February 2016 – Governor of California requested federal disaster assistance</a:t>
            </a:r>
          </a:p>
          <a:p>
            <a:pPr lvl="1"/>
            <a:r>
              <a:rPr lang="en-US" dirty="0"/>
              <a:t>January 2017 – Secretary of Commerce declared the disaster, enabling disaster relief funds to be appropriated</a:t>
            </a:r>
          </a:p>
          <a:p>
            <a:pPr lvl="1"/>
            <a:r>
              <a:rPr lang="en-US" dirty="0"/>
              <a:t>January 2018 – funds appropriated to individuals who purchased Dungeness crab licenses</a:t>
            </a:r>
          </a:p>
          <a:p>
            <a:pPr lvl="1"/>
            <a:r>
              <a:rPr lang="en-US" dirty="0"/>
              <a:t>Received $14.2 million years after the request for $48.3 million </a:t>
            </a:r>
          </a:p>
          <a:p>
            <a:pPr marL="0" indent="0">
              <a:buNone/>
            </a:pPr>
            <a:endParaRPr lang="en-US" dirty="0"/>
          </a:p>
        </p:txBody>
      </p:sp>
    </p:spTree>
    <p:extLst>
      <p:ext uri="{BB962C8B-B14F-4D97-AF65-F5344CB8AC3E}">
        <p14:creationId xmlns:p14="http://schemas.microsoft.com/office/powerpoint/2010/main" val="2388094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PSP issues in Alaska</a:t>
            </a:r>
          </a:p>
        </p:txBody>
      </p:sp>
      <p:sp>
        <p:nvSpPr>
          <p:cNvPr id="3" name="Content Placeholder 2"/>
          <p:cNvSpPr>
            <a:spLocks noGrp="1"/>
          </p:cNvSpPr>
          <p:nvPr>
            <p:ph idx="1"/>
          </p:nvPr>
        </p:nvSpPr>
        <p:spPr/>
        <p:txBody>
          <a:bodyPr/>
          <a:lstStyle/>
          <a:p>
            <a:r>
              <a:rPr lang="en-US" dirty="0"/>
              <a:t>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9" y="1825625"/>
            <a:ext cx="8269878" cy="38118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597" y="1410478"/>
            <a:ext cx="3097866" cy="3109360"/>
          </a:xfrm>
          <a:prstGeom prst="rect">
            <a:avLst/>
          </a:prstGeom>
        </p:spPr>
      </p:pic>
    </p:spTree>
    <p:extLst>
      <p:ext uri="{BB962C8B-B14F-4D97-AF65-F5344CB8AC3E}">
        <p14:creationId xmlns:p14="http://schemas.microsoft.com/office/powerpoint/2010/main" val="578315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PSP in Alaska</a:t>
            </a:r>
          </a:p>
        </p:txBody>
      </p:sp>
      <p:sp>
        <p:nvSpPr>
          <p:cNvPr id="3" name="Content Placeholder 2"/>
          <p:cNvSpPr>
            <a:spLocks noGrp="1"/>
          </p:cNvSpPr>
          <p:nvPr>
            <p:ph idx="1"/>
          </p:nvPr>
        </p:nvSpPr>
        <p:spPr>
          <a:xfrm>
            <a:off x="838200" y="1825625"/>
            <a:ext cx="6962522" cy="4351338"/>
          </a:xfrm>
        </p:spPr>
        <p:txBody>
          <a:bodyPr/>
          <a:lstStyle/>
          <a:p>
            <a:r>
              <a:rPr lang="en-US" dirty="0"/>
              <a:t>Regulatory limit 80 </a:t>
            </a:r>
            <a:r>
              <a:rPr lang="en-US" dirty="0" err="1"/>
              <a:t>ug</a:t>
            </a:r>
            <a:r>
              <a:rPr lang="en-US" dirty="0"/>
              <a:t> saxitoxin/100g shellfish</a:t>
            </a:r>
          </a:p>
          <a:p>
            <a:r>
              <a:rPr lang="en-US" dirty="0"/>
              <a:t>120-180 </a:t>
            </a:r>
            <a:r>
              <a:rPr lang="en-US" dirty="0" err="1"/>
              <a:t>ug</a:t>
            </a:r>
            <a:r>
              <a:rPr lang="en-US" dirty="0"/>
              <a:t> saxitoxin produces moderate symptoms (ANZFA 2001)</a:t>
            </a:r>
          </a:p>
          <a:p>
            <a:endParaRPr lang="en-US" dirty="0"/>
          </a:p>
          <a:p>
            <a:endParaRPr lang="en-US" dirty="0"/>
          </a:p>
          <a:p>
            <a:r>
              <a:rPr lang="en-US" dirty="0"/>
              <a:t>Butter clams over the regulatory limit for multiple years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8680" y="195187"/>
            <a:ext cx="3698549" cy="6105705"/>
          </a:xfrm>
          <a:prstGeom prst="rect">
            <a:avLst/>
          </a:prstGeom>
        </p:spPr>
      </p:pic>
      <p:cxnSp>
        <p:nvCxnSpPr>
          <p:cNvPr id="6" name="Straight Connector 5"/>
          <p:cNvCxnSpPr/>
          <p:nvPr/>
        </p:nvCxnSpPr>
        <p:spPr>
          <a:xfrm>
            <a:off x="8768708" y="4364170"/>
            <a:ext cx="2670434" cy="91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8316" y="4133337"/>
            <a:ext cx="552827" cy="461665"/>
          </a:xfrm>
          <a:prstGeom prst="rect">
            <a:avLst/>
          </a:prstGeom>
          <a:noFill/>
        </p:spPr>
        <p:txBody>
          <a:bodyPr wrap="square" rtlCol="0">
            <a:spAutoFit/>
          </a:bodyPr>
          <a:lstStyle/>
          <a:p>
            <a:r>
              <a:rPr lang="en-US" sz="2400" dirty="0">
                <a:solidFill>
                  <a:srgbClr val="FF0000"/>
                </a:solidFill>
              </a:rPr>
              <a:t>80</a:t>
            </a:r>
            <a:endParaRPr lang="en-US" dirty="0">
              <a:solidFill>
                <a:srgbClr val="FF0000"/>
              </a:solidFil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2062" r="93299">
                        <a14:foregroundMark x1="24227" y1="78378" x2="24227" y2="78378"/>
                        <a14:foregroundMark x1="67526" y1="80405" x2="67526" y2="80405"/>
                        <a14:foregroundMark x1="53608" y1="88514" x2="53608" y2="88514"/>
                        <a14:backgroundMark x1="12371" y1="71622" x2="12371" y2="71622"/>
                        <a14:backgroundMark x1="26289" y1="92568" x2="26289" y2="92568"/>
                        <a14:backgroundMark x1="21649" y1="83108" x2="21649" y2="83108"/>
                        <a14:backgroundMark x1="56701" y1="93919" x2="56701" y2="93919"/>
                        <a14:backgroundMark x1="42784" y1="95946" x2="42784" y2="95946"/>
                        <a14:backgroundMark x1="77320" y1="82432" x2="77320" y2="82432"/>
                      </a14:backgroundRemoval>
                    </a14:imgEffect>
                  </a14:imgLayer>
                </a14:imgProps>
              </a:ext>
              <a:ext uri="{28A0092B-C50C-407E-A947-70E740481C1C}">
                <a14:useLocalDpi xmlns:a14="http://schemas.microsoft.com/office/drawing/2010/main" val="0"/>
              </a:ext>
            </a:extLst>
          </a:blip>
          <a:stretch>
            <a:fillRect/>
          </a:stretch>
        </p:blipFill>
        <p:spPr>
          <a:xfrm rot="801481">
            <a:off x="10712524" y="5577138"/>
            <a:ext cx="1572514" cy="1199650"/>
          </a:xfrm>
          <a:prstGeom prst="rect">
            <a:avLst/>
          </a:prstGeom>
        </p:spPr>
      </p:pic>
      <p:cxnSp>
        <p:nvCxnSpPr>
          <p:cNvPr id="9" name="Straight Connector 8"/>
          <p:cNvCxnSpPr/>
          <p:nvPr/>
        </p:nvCxnSpPr>
        <p:spPr>
          <a:xfrm>
            <a:off x="773464" y="4078386"/>
            <a:ext cx="68782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88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PSP in Alaska</a:t>
            </a:r>
          </a:p>
        </p:txBody>
      </p:sp>
      <p:sp>
        <p:nvSpPr>
          <p:cNvPr id="3" name="Content Placeholder 2"/>
          <p:cNvSpPr>
            <a:spLocks noGrp="1"/>
          </p:cNvSpPr>
          <p:nvPr>
            <p:ph idx="1"/>
          </p:nvPr>
        </p:nvSpPr>
        <p:spPr>
          <a:xfrm>
            <a:off x="838200" y="1825625"/>
            <a:ext cx="6865418" cy="4351338"/>
          </a:xfrm>
        </p:spPr>
        <p:txBody>
          <a:bodyPr>
            <a:normAutofit fontScale="92500"/>
          </a:bodyPr>
          <a:lstStyle/>
          <a:p>
            <a:r>
              <a:rPr lang="en-US" dirty="0"/>
              <a:t>Regulatory limit 80 </a:t>
            </a:r>
            <a:r>
              <a:rPr lang="en-US" dirty="0" err="1"/>
              <a:t>ug</a:t>
            </a:r>
            <a:r>
              <a:rPr lang="en-US" dirty="0"/>
              <a:t> saxitoxin/100g shellfish</a:t>
            </a:r>
          </a:p>
          <a:p>
            <a:r>
              <a:rPr lang="en-US" dirty="0"/>
              <a:t>120-180 </a:t>
            </a:r>
            <a:r>
              <a:rPr lang="en-US" dirty="0" err="1"/>
              <a:t>ug</a:t>
            </a:r>
            <a:r>
              <a:rPr lang="en-US" dirty="0"/>
              <a:t> saxitoxin produces moderate symptoms (ANZFA 2001)</a:t>
            </a:r>
          </a:p>
          <a:p>
            <a:r>
              <a:rPr lang="en-US" dirty="0"/>
              <a:t>400-1,060 </a:t>
            </a:r>
            <a:r>
              <a:rPr lang="en-US" dirty="0" err="1"/>
              <a:t>ug</a:t>
            </a:r>
            <a:r>
              <a:rPr lang="en-US" dirty="0"/>
              <a:t> saxitoxin can cause human death (ANZFA 2001)</a:t>
            </a:r>
          </a:p>
          <a:p>
            <a:endParaRPr lang="en-US" dirty="0"/>
          </a:p>
          <a:p>
            <a:r>
              <a:rPr lang="en-US" dirty="0"/>
              <a:t>From June 30, 2018 – April 23, 2019, paralytic shellfish toxins ranged from 116 – 1,119 </a:t>
            </a:r>
            <a:r>
              <a:rPr lang="en-US" dirty="0" err="1"/>
              <a:t>ug</a:t>
            </a:r>
            <a:r>
              <a:rPr lang="en-US" dirty="0"/>
              <a:t> STX/100g shellfish</a:t>
            </a:r>
          </a:p>
          <a:p>
            <a:r>
              <a:rPr lang="en-US" dirty="0"/>
              <a:t>Nov 12, 2019 – 116 </a:t>
            </a:r>
            <a:r>
              <a:rPr lang="en-US" dirty="0" err="1"/>
              <a:t>ug</a:t>
            </a:r>
            <a:r>
              <a:rPr lang="en-US" dirty="0"/>
              <a:t> STX/100g shellfish</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5359"/>
          <a:stretch/>
        </p:blipFill>
        <p:spPr>
          <a:xfrm>
            <a:off x="8116261" y="365125"/>
            <a:ext cx="3690019" cy="6173055"/>
          </a:xfrm>
          <a:prstGeom prst="rect">
            <a:avLst/>
          </a:prstGeom>
        </p:spPr>
      </p:pic>
      <p:cxnSp>
        <p:nvCxnSpPr>
          <p:cNvPr id="5" name="Straight Connector 4"/>
          <p:cNvCxnSpPr/>
          <p:nvPr/>
        </p:nvCxnSpPr>
        <p:spPr>
          <a:xfrm flipV="1">
            <a:off x="8852686" y="5007680"/>
            <a:ext cx="2587242" cy="2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40043" y="4776847"/>
            <a:ext cx="520832" cy="461665"/>
          </a:xfrm>
          <a:prstGeom prst="rect">
            <a:avLst/>
          </a:prstGeom>
          <a:noFill/>
        </p:spPr>
        <p:txBody>
          <a:bodyPr wrap="square" rtlCol="0">
            <a:spAutoFit/>
          </a:bodyPr>
          <a:lstStyle/>
          <a:p>
            <a:r>
              <a:rPr lang="en-US" sz="2400" dirty="0">
                <a:solidFill>
                  <a:srgbClr val="FF0000"/>
                </a:solidFill>
              </a:rPr>
              <a:t>80</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2062" r="93299">
                        <a14:foregroundMark x1="24227" y1="78378" x2="24227" y2="78378"/>
                        <a14:foregroundMark x1="67526" y1="80405" x2="67526" y2="80405"/>
                        <a14:foregroundMark x1="53608" y1="88514" x2="53608" y2="88514"/>
                        <a14:backgroundMark x1="12371" y1="71622" x2="12371" y2="71622"/>
                        <a14:backgroundMark x1="26289" y1="92568" x2="26289" y2="92568"/>
                        <a14:backgroundMark x1="21649" y1="83108" x2="21649" y2="83108"/>
                        <a14:backgroundMark x1="56701" y1="93919" x2="56701" y2="93919"/>
                        <a14:backgroundMark x1="42784" y1="95946" x2="42784" y2="95946"/>
                        <a14:backgroundMark x1="77320" y1="82432" x2="77320" y2="82432"/>
                      </a14:backgroundRemoval>
                    </a14:imgEffect>
                  </a14:imgLayer>
                </a14:imgProps>
              </a:ext>
              <a:ext uri="{28A0092B-C50C-407E-A947-70E740481C1C}">
                <a14:useLocalDpi xmlns:a14="http://schemas.microsoft.com/office/drawing/2010/main" val="0"/>
              </a:ext>
            </a:extLst>
          </a:blip>
          <a:stretch>
            <a:fillRect/>
          </a:stretch>
        </p:blipFill>
        <p:spPr>
          <a:xfrm rot="801481">
            <a:off x="10642388" y="5649968"/>
            <a:ext cx="1572514" cy="1199650"/>
          </a:xfrm>
          <a:prstGeom prst="rect">
            <a:avLst/>
          </a:prstGeom>
        </p:spPr>
      </p:pic>
      <p:cxnSp>
        <p:nvCxnSpPr>
          <p:cNvPr id="8" name="Straight Connector 7"/>
          <p:cNvCxnSpPr/>
          <p:nvPr/>
        </p:nvCxnSpPr>
        <p:spPr>
          <a:xfrm>
            <a:off x="768744" y="4135030"/>
            <a:ext cx="68782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559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2"/>
          <a:ext cx="12192000" cy="4754880"/>
        </p:xfrm>
        <a:graphic>
          <a:graphicData uri="http://schemas.openxmlformats.org/drawingml/2006/table">
            <a:tbl>
              <a:tblPr firstRow="1" bandRow="1">
                <a:tableStyleId>{793D81CF-94F2-401A-BA57-92F5A7B2D0C5}</a:tableStyleId>
              </a:tblPr>
              <a:tblGrid>
                <a:gridCol w="1426464">
                  <a:extLst>
                    <a:ext uri="{9D8B030D-6E8A-4147-A177-3AD203B41FA5}">
                      <a16:colId xmlns:a16="http://schemas.microsoft.com/office/drawing/2014/main" val="4076572892"/>
                    </a:ext>
                  </a:extLst>
                </a:gridCol>
                <a:gridCol w="1926336">
                  <a:extLst>
                    <a:ext uri="{9D8B030D-6E8A-4147-A177-3AD203B41FA5}">
                      <a16:colId xmlns:a16="http://schemas.microsoft.com/office/drawing/2014/main" val="709250960"/>
                    </a:ext>
                  </a:extLst>
                </a:gridCol>
                <a:gridCol w="1636295">
                  <a:extLst>
                    <a:ext uri="{9D8B030D-6E8A-4147-A177-3AD203B41FA5}">
                      <a16:colId xmlns:a16="http://schemas.microsoft.com/office/drawing/2014/main" val="2744209564"/>
                    </a:ext>
                  </a:extLst>
                </a:gridCol>
                <a:gridCol w="7202905">
                  <a:extLst>
                    <a:ext uri="{9D8B030D-6E8A-4147-A177-3AD203B41FA5}">
                      <a16:colId xmlns:a16="http://schemas.microsoft.com/office/drawing/2014/main" val="1409217103"/>
                    </a:ext>
                  </a:extLst>
                </a:gridCol>
              </a:tblGrid>
              <a:tr h="458603">
                <a:tc>
                  <a:txBody>
                    <a:bodyPr/>
                    <a:lstStyle/>
                    <a:p>
                      <a:r>
                        <a:rPr lang="en-US" sz="2400" dirty="0"/>
                        <a:t>HAB</a:t>
                      </a:r>
                      <a:r>
                        <a:rPr lang="en-US" sz="2400" baseline="0" dirty="0"/>
                        <a:t> genus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Toxin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Potential</a:t>
                      </a:r>
                      <a:r>
                        <a:rPr lang="en-US" sz="2400" baseline="0" dirty="0"/>
                        <a:t> effects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652938"/>
                  </a:ext>
                </a:extLst>
              </a:tr>
              <a:tr h="3026777">
                <a:tc>
                  <a:txBody>
                    <a:bodyPr/>
                    <a:lstStyle/>
                    <a:p>
                      <a:r>
                        <a:rPr lang="en-US" sz="2800" dirty="0"/>
                        <a:t>Karenia</a:t>
                      </a:r>
                    </a:p>
                    <a:p>
                      <a:endParaRPr lang="en-US" sz="2800" dirty="0"/>
                    </a:p>
                    <a:p>
                      <a:r>
                        <a:rPr lang="en-US" sz="2800" dirty="0"/>
                        <a:t>“Florida</a:t>
                      </a:r>
                      <a:r>
                        <a:rPr lang="en-US" sz="2800" baseline="0" dirty="0"/>
                        <a:t> Red Tide”</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Brevetoxins</a:t>
                      </a:r>
                    </a:p>
                    <a:p>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Neuro-toxic</a:t>
                      </a:r>
                      <a:r>
                        <a:rPr lang="en-US" sz="2800" baseline="0" dirty="0"/>
                        <a:t> shellfish poisoning (NSP)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-Numbness, tingling and/or</a:t>
                      </a:r>
                      <a:r>
                        <a:rPr lang="en-US" sz="2800" baseline="0" dirty="0"/>
                        <a:t> burning</a:t>
                      </a:r>
                      <a:r>
                        <a:rPr lang="en-US" sz="2800" dirty="0"/>
                        <a:t> in extremities or face/mouth; lack</a:t>
                      </a:r>
                      <a:r>
                        <a:rPr lang="en-US" sz="2800" baseline="0" dirty="0"/>
                        <a:t> of coordination; partial limb paralysis; hot/cold reversal; slurred speech; headache; pupil dilation; fatigue</a:t>
                      </a:r>
                    </a:p>
                    <a:p>
                      <a:r>
                        <a:rPr lang="en-US" sz="2800" baseline="0" dirty="0"/>
                        <a:t>-</a:t>
                      </a:r>
                      <a:r>
                        <a:rPr lang="en-US" sz="2800" dirty="0"/>
                        <a:t>Gastrointestinal</a:t>
                      </a:r>
                      <a:r>
                        <a:rPr lang="en-US" sz="2800" baseline="0" dirty="0"/>
                        <a:t> symptoms: mild-moderate nausea, vomiting, abdominal cramps, diarrhea</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baseline="0" dirty="0"/>
                        <a:t>-Very rare symptoms: respiratory discomfort/ distress; in extreme cases, seizures, coma, convulsions, loss of consciousness, tachycardia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8877891"/>
                  </a:ext>
                </a:extLst>
              </a:tr>
            </a:tbl>
          </a:graphicData>
        </a:graphic>
      </p:graphicFrame>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4" b="91851" l="9968" r="89986">
                        <a14:foregroundMark x1="62094" y1="58801" x2="62094" y2="58801"/>
                        <a14:foregroundMark x1="57796" y1="63038" x2="57796" y2="63038"/>
                        <a14:foregroundMark x1="56104" y1="70274" x2="56104" y2="70274"/>
                        <a14:backgroundMark x1="36488" y1="50782" x2="36488" y2="50782"/>
                        <a14:backgroundMark x1="80247" y1="53194" x2="80247" y2="53194"/>
                        <a14:backgroundMark x1="83036" y1="66297" x2="83036" y2="66297"/>
                        <a14:backgroundMark x1="35345" y1="64928" x2="35345" y2="64928"/>
                        <a14:backgroundMark x1="37037" y1="77184" x2="37037" y2="77184"/>
                        <a14:backgroundMark x1="53315" y1="33703" x2="53315" y2="33703"/>
                        <a14:backgroundMark x1="72382" y1="38787" x2="72382" y2="38787"/>
                        <a14:backgroundMark x1="51257" y1="53716" x2="51257" y2="53716"/>
                        <a14:backgroundMark x1="45633" y1="79857" x2="45633" y2="79857"/>
                        <a14:backgroundMark x1="55373" y1="84681" x2="55373" y2="84681"/>
                        <a14:backgroundMark x1="80247" y1="85724" x2="80247" y2="85724"/>
                        <a14:backgroundMark x1="85460" y1="73468" x2="85460" y2="73468"/>
                        <a14:backgroundMark x1="77046" y1="59061" x2="77046" y2="59061"/>
                        <a14:backgroundMark x1="70325" y1="49739" x2="70325" y2="49739"/>
                        <a14:backgroundMark x1="57979" y1="48957" x2="57979" y2="48957"/>
                        <a14:backgroundMark x1="50297" y1="63625" x2="50297" y2="63625"/>
                        <a14:backgroundMark x1="29721" y1="75880" x2="29721" y2="75880"/>
                        <a14:backgroundMark x1="28807" y1="84941" x2="28807" y2="84941"/>
                        <a14:backgroundMark x1="27298" y1="65711" x2="27298" y2="65711"/>
                        <a14:backgroundMark x1="32922" y1="34289" x2="32922" y2="34289"/>
                        <a14:backgroundMark x1="49383" y1="26271" x2="49383" y2="26271"/>
                        <a14:backgroundMark x1="65661" y1="27836" x2="65661" y2="27836"/>
                        <a14:backgroundMark x1="80796" y1="75880" x2="80796" y2="75880"/>
                        <a14:backgroundMark x1="76863" y1="69492" x2="76863" y2="69492"/>
                        <a14:backgroundMark x1="74989" y1="64407" x2="74989" y2="64407"/>
                        <a14:backgroundMark x1="72748" y1="56649" x2="72748" y2="56649"/>
                        <a14:backgroundMark x1="66575" y1="54237" x2="66575" y2="54237"/>
                        <a14:backgroundMark x1="59122" y1="53455" x2="59122" y2="53455"/>
                        <a14:backgroundMark x1="54230" y1="56649" x2="54230" y2="56649"/>
                        <a14:backgroundMark x1="52721" y1="63625" x2="52721" y2="63625"/>
                        <a14:backgroundMark x1="52949" y1="71056" x2="52949" y2="71056"/>
                        <a14:backgroundMark x1="50892" y1="77184" x2="50892" y2="77184"/>
                        <a14:backgroundMark x1="52355" y1="81486" x2="52355" y2="81486"/>
                        <a14:backgroundMark x1="85277" y1="83898" x2="85277" y2="83898"/>
                        <a14:backgroundMark x1="79104" y1="82529" x2="79104" y2="82529"/>
                        <a14:backgroundMark x1="82670" y1="80117" x2="82670" y2="80117"/>
                        <a14:backgroundMark x1="83402" y1="79074" x2="83402" y2="79074"/>
                        <a14:backgroundMark x1="78738" y1="72425" x2="78738" y2="72425"/>
                        <a14:backgroundMark x1="63603" y1="45763" x2="63603" y2="45763"/>
                        <a14:backgroundMark x1="63786" y1="53455" x2="63786" y2="53455"/>
                        <a14:backgroundMark x1="55921" y1="56910" x2="55921" y2="56910"/>
                        <a14:backgroundMark x1="55190" y1="52673" x2="55190" y2="52673"/>
                        <a14:backgroundMark x1="49200" y1="60104" x2="49200" y2="60104"/>
                        <a14:backgroundMark x1="45267" y1="71578" x2="45267" y2="71578"/>
                        <a14:backgroundMark x1="48422" y1="81747" x2="48422" y2="81747"/>
                        <a14:backgroundMark x1="41884" y1="84681" x2="41884" y2="84681"/>
                        <a14:backgroundMark x1="43941" y1="67601" x2="43941" y2="67601"/>
                        <a14:backgroundMark x1="50297" y1="71838" x2="50297" y2="71838"/>
                        <a14:backgroundMark x1="48240" y1="67601" x2="48240" y2="67601"/>
                        <a14:backgroundMark x1="52949" y1="60430" x2="52949" y2="60430"/>
                        <a14:backgroundMark x1="57796" y1="56128" x2="57796" y2="56128"/>
                        <a14:backgroundMark x1="60402" y1="50522" x2="60402" y2="50522"/>
                        <a14:backgroundMark x1="66392" y1="49478" x2="66392" y2="49478"/>
                        <a14:backgroundMark x1="70142" y1="54237" x2="70142" y2="54237"/>
                        <a14:backgroundMark x1="73297" y1="60430" x2="73297" y2="60430"/>
                        <a14:backgroundMark x1="41884" y1="55867" x2="41884" y2="55867"/>
                        <a14:backgroundMark x1="72748" y1="50000" x2="72748" y2="50000"/>
                        <a14:backgroundMark x1="57247" y1="37744" x2="57247" y2="37744"/>
                        <a14:backgroundMark x1="43941" y1="49218" x2="43941" y2="49218"/>
                        <a14:backgroundMark x1="40604" y1="75619" x2="40604" y2="75619"/>
                        <a14:backgroundMark x1="53818" y1="66493" x2="53818" y2="66493"/>
                        <a14:backgroundMark x1="54778" y1="62451" x2="54778" y2="62451"/>
                        <a14:backgroundMark x1="61225" y1="87027" x2="61225" y2="87027"/>
                        <a14:backgroundMark x1="63695" y1="89179" x2="63695" y2="89179"/>
                        <a14:backgroundMark x1="56790" y1="82008" x2="56790" y2="82008"/>
                        <a14:backgroundMark x1="54321" y1="64863" x2="54321" y2="64863"/>
                      </a14:backgroundRemoval>
                    </a14:imgEffect>
                  </a14:imgLayer>
                </a14:imgProps>
              </a:ext>
              <a:ext uri="{28A0092B-C50C-407E-A947-70E740481C1C}">
                <a14:useLocalDpi xmlns:a14="http://schemas.microsoft.com/office/drawing/2010/main" val="0"/>
              </a:ext>
            </a:extLst>
          </a:blip>
          <a:srcRect l="51995" t="51200" r="20322" b="4933"/>
          <a:stretch/>
        </p:blipFill>
        <p:spPr>
          <a:xfrm rot="5924858">
            <a:off x="263507" y="4655184"/>
            <a:ext cx="2106457" cy="23403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880" y="4754882"/>
            <a:ext cx="3454931" cy="228941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1811" y="4754882"/>
            <a:ext cx="3672861" cy="2103118"/>
          </a:xfrm>
          <a:prstGeom prst="rect">
            <a:avLst/>
          </a:prstGeom>
        </p:spPr>
      </p:pic>
      <p:sp>
        <p:nvSpPr>
          <p:cNvPr id="2" name="TextBox 1"/>
          <p:cNvSpPr txBox="1"/>
          <p:nvPr/>
        </p:nvSpPr>
        <p:spPr>
          <a:xfrm>
            <a:off x="2266732" y="4999274"/>
            <a:ext cx="2970915" cy="1569660"/>
          </a:xfrm>
          <a:prstGeom prst="rect">
            <a:avLst/>
          </a:prstGeom>
          <a:noFill/>
        </p:spPr>
        <p:txBody>
          <a:bodyPr wrap="square" rtlCol="0">
            <a:spAutoFit/>
          </a:bodyPr>
          <a:lstStyle/>
          <a:p>
            <a:pPr algn="ctr"/>
            <a:r>
              <a:rPr lang="en-US" sz="2400" dirty="0"/>
              <a:t>Can also be exposed to aerosolized brevetoxin on/near the beach</a:t>
            </a:r>
          </a:p>
        </p:txBody>
      </p:sp>
    </p:spTree>
    <p:extLst>
      <p:ext uri="{BB962C8B-B14F-4D97-AF65-F5344CB8AC3E}">
        <p14:creationId xmlns:p14="http://schemas.microsoft.com/office/powerpoint/2010/main" val="427770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15 month Karenia bloom (2017-19)</a:t>
            </a:r>
          </a:p>
        </p:txBody>
      </p:sp>
      <p:sp>
        <p:nvSpPr>
          <p:cNvPr id="3" name="Content Placeholder 2"/>
          <p:cNvSpPr>
            <a:spLocks noGrp="1"/>
          </p:cNvSpPr>
          <p:nvPr>
            <p:ph idx="1"/>
          </p:nvPr>
        </p:nvSpPr>
        <p:spPr>
          <a:xfrm>
            <a:off x="838200" y="1825624"/>
            <a:ext cx="4157746" cy="5032375"/>
          </a:xfrm>
        </p:spPr>
        <p:txBody>
          <a:bodyPr>
            <a:normAutofit lnSpcReduction="10000"/>
          </a:bodyPr>
          <a:lstStyle/>
          <a:p>
            <a:r>
              <a:rPr lang="en-US" dirty="0"/>
              <a:t>October 2017 – Karenia bloom initiated offshore</a:t>
            </a:r>
          </a:p>
          <a:p>
            <a:r>
              <a:rPr lang="en-US" dirty="0"/>
              <a:t>By August 2018, the bloom stretched more than 150 miles</a:t>
            </a:r>
          </a:p>
          <a:p>
            <a:r>
              <a:rPr lang="en-US" dirty="0"/>
              <a:t>Spread to the east coast of Florida by October 2018 following Tropical Storm Gordon</a:t>
            </a:r>
          </a:p>
          <a:p>
            <a:r>
              <a:rPr lang="en-US" dirty="0"/>
              <a:t>Some shellfish harvesting areas closed starting in November 2017</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7996" b="51325"/>
          <a:stretch/>
        </p:blipFill>
        <p:spPr>
          <a:xfrm>
            <a:off x="9821972" y="3969298"/>
            <a:ext cx="2302971" cy="197132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6456" t="49286"/>
          <a:stretch/>
        </p:blipFill>
        <p:spPr>
          <a:xfrm>
            <a:off x="4979046" y="1938528"/>
            <a:ext cx="2413878" cy="205386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653" t="49428" r="33800"/>
          <a:stretch/>
        </p:blipFill>
        <p:spPr>
          <a:xfrm>
            <a:off x="7392924" y="1941557"/>
            <a:ext cx="2414016" cy="204818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9353" r="67855" b="-1"/>
          <a:stretch/>
        </p:blipFill>
        <p:spPr>
          <a:xfrm>
            <a:off x="9806802" y="1938528"/>
            <a:ext cx="2313158" cy="205121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6164" r="315" b="51828"/>
          <a:stretch/>
        </p:blipFill>
        <p:spPr>
          <a:xfrm>
            <a:off x="4977520" y="3973411"/>
            <a:ext cx="2432304" cy="19672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3230" r="33224" b="51927"/>
          <a:stretch/>
        </p:blipFill>
        <p:spPr>
          <a:xfrm>
            <a:off x="7409824" y="3993683"/>
            <a:ext cx="2414016" cy="1946941"/>
          </a:xfrm>
          <a:prstGeom prst="rect">
            <a:avLst/>
          </a:prstGeom>
        </p:spPr>
      </p:pic>
      <p:sp>
        <p:nvSpPr>
          <p:cNvPr id="10" name="TextBox 9"/>
          <p:cNvSpPr txBox="1"/>
          <p:nvPr/>
        </p:nvSpPr>
        <p:spPr>
          <a:xfrm>
            <a:off x="5254171" y="1499305"/>
            <a:ext cx="2155653" cy="523220"/>
          </a:xfrm>
          <a:prstGeom prst="rect">
            <a:avLst/>
          </a:prstGeom>
          <a:noFill/>
        </p:spPr>
        <p:txBody>
          <a:bodyPr wrap="square" rtlCol="0">
            <a:spAutoFit/>
          </a:bodyPr>
          <a:lstStyle/>
          <a:p>
            <a:r>
              <a:rPr lang="en-US" sz="2800" dirty="0"/>
              <a:t>Sept. 2018</a:t>
            </a:r>
          </a:p>
        </p:txBody>
      </p:sp>
      <p:sp>
        <p:nvSpPr>
          <p:cNvPr id="11" name="TextBox 10"/>
          <p:cNvSpPr txBox="1"/>
          <p:nvPr/>
        </p:nvSpPr>
        <p:spPr>
          <a:xfrm>
            <a:off x="7668049" y="1499305"/>
            <a:ext cx="2155653" cy="523220"/>
          </a:xfrm>
          <a:prstGeom prst="rect">
            <a:avLst/>
          </a:prstGeom>
          <a:noFill/>
        </p:spPr>
        <p:txBody>
          <a:bodyPr wrap="square" rtlCol="0">
            <a:spAutoFit/>
          </a:bodyPr>
          <a:lstStyle/>
          <a:p>
            <a:r>
              <a:rPr lang="en-US" sz="2800" dirty="0"/>
              <a:t>Oct. 2018</a:t>
            </a:r>
          </a:p>
        </p:txBody>
      </p:sp>
      <p:sp>
        <p:nvSpPr>
          <p:cNvPr id="12" name="TextBox 11"/>
          <p:cNvSpPr txBox="1"/>
          <p:nvPr/>
        </p:nvSpPr>
        <p:spPr>
          <a:xfrm>
            <a:off x="10065165" y="1494910"/>
            <a:ext cx="2155653" cy="523220"/>
          </a:xfrm>
          <a:prstGeom prst="rect">
            <a:avLst/>
          </a:prstGeom>
          <a:noFill/>
        </p:spPr>
        <p:txBody>
          <a:bodyPr wrap="square" rtlCol="0">
            <a:spAutoFit/>
          </a:bodyPr>
          <a:lstStyle/>
          <a:p>
            <a:r>
              <a:rPr lang="en-US" sz="2800" dirty="0"/>
              <a:t>Nov. 2018</a:t>
            </a:r>
          </a:p>
        </p:txBody>
      </p:sp>
      <p:sp>
        <p:nvSpPr>
          <p:cNvPr id="13" name="TextBox 12"/>
          <p:cNvSpPr txBox="1"/>
          <p:nvPr/>
        </p:nvSpPr>
        <p:spPr>
          <a:xfrm>
            <a:off x="5310374" y="5875915"/>
            <a:ext cx="2155653" cy="523220"/>
          </a:xfrm>
          <a:prstGeom prst="rect">
            <a:avLst/>
          </a:prstGeom>
          <a:noFill/>
        </p:spPr>
        <p:txBody>
          <a:bodyPr wrap="square" rtlCol="0">
            <a:spAutoFit/>
          </a:bodyPr>
          <a:lstStyle/>
          <a:p>
            <a:r>
              <a:rPr lang="en-US" sz="2800" dirty="0"/>
              <a:t>Dec. 2018</a:t>
            </a:r>
          </a:p>
        </p:txBody>
      </p:sp>
      <p:sp>
        <p:nvSpPr>
          <p:cNvPr id="14" name="TextBox 13"/>
          <p:cNvSpPr txBox="1"/>
          <p:nvPr/>
        </p:nvSpPr>
        <p:spPr>
          <a:xfrm>
            <a:off x="7794969" y="5944569"/>
            <a:ext cx="2155653" cy="523220"/>
          </a:xfrm>
          <a:prstGeom prst="rect">
            <a:avLst/>
          </a:prstGeom>
          <a:noFill/>
        </p:spPr>
        <p:txBody>
          <a:bodyPr wrap="square" rtlCol="0">
            <a:spAutoFit/>
          </a:bodyPr>
          <a:lstStyle/>
          <a:p>
            <a:r>
              <a:rPr lang="en-US" sz="2800" dirty="0"/>
              <a:t>Jan. 2019</a:t>
            </a:r>
          </a:p>
        </p:txBody>
      </p:sp>
      <p:sp>
        <p:nvSpPr>
          <p:cNvPr id="15" name="TextBox 14"/>
          <p:cNvSpPr txBox="1"/>
          <p:nvPr/>
        </p:nvSpPr>
        <p:spPr>
          <a:xfrm>
            <a:off x="10152782" y="5936511"/>
            <a:ext cx="2155653" cy="523220"/>
          </a:xfrm>
          <a:prstGeom prst="rect">
            <a:avLst/>
          </a:prstGeom>
          <a:noFill/>
        </p:spPr>
        <p:txBody>
          <a:bodyPr wrap="square" rtlCol="0">
            <a:spAutoFit/>
          </a:bodyPr>
          <a:lstStyle/>
          <a:p>
            <a:r>
              <a:rPr lang="en-US" sz="2800" dirty="0"/>
              <a:t>Feb. 2019</a:t>
            </a:r>
          </a:p>
        </p:txBody>
      </p:sp>
    </p:spTree>
    <p:extLst>
      <p:ext uri="{BB962C8B-B14F-4D97-AF65-F5344CB8AC3E}">
        <p14:creationId xmlns:p14="http://schemas.microsoft.com/office/powerpoint/2010/main" val="77603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Florida red tide</a:t>
            </a:r>
          </a:p>
        </p:txBody>
      </p:sp>
      <p:sp>
        <p:nvSpPr>
          <p:cNvPr id="3" name="Content Placeholder 2"/>
          <p:cNvSpPr>
            <a:spLocks noGrp="1"/>
          </p:cNvSpPr>
          <p:nvPr>
            <p:ph idx="1"/>
          </p:nvPr>
        </p:nvSpPr>
        <p:spPr>
          <a:xfrm>
            <a:off x="838200" y="1690688"/>
            <a:ext cx="10515600" cy="2816576"/>
          </a:xfrm>
        </p:spPr>
        <p:txBody>
          <a:bodyPr>
            <a:normAutofit fontScale="92500" lnSpcReduction="20000"/>
          </a:bodyPr>
          <a:lstStyle/>
          <a:p>
            <a:r>
              <a:rPr lang="en-US" dirty="0"/>
              <a:t>Florida Governor declared a state of emergency because the Karenia bloom lasted longer than any other in the past decade</a:t>
            </a:r>
          </a:p>
          <a:p>
            <a:r>
              <a:rPr lang="en-US" dirty="0"/>
              <a:t>The bloom killed hundreds of tons of marine life, including fish, marine mammals, sea turtles, and a whale shark</a:t>
            </a:r>
          </a:p>
          <a:p>
            <a:r>
              <a:rPr lang="en-US" dirty="0"/>
              <a:t>The bloom made national and world news</a:t>
            </a:r>
          </a:p>
          <a:p>
            <a:r>
              <a:rPr lang="en-US" dirty="0"/>
              <a:t>Negative local health and tourism impacts</a:t>
            </a:r>
          </a:p>
          <a:p>
            <a:r>
              <a:rPr lang="en-US" dirty="0"/>
              <a:t>Some shellfish growing areas were closed for more than 1 year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508" y="4782359"/>
            <a:ext cx="2352010" cy="17640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638" y="4782359"/>
            <a:ext cx="3406919" cy="17650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848" y="4618101"/>
            <a:ext cx="2791460" cy="2093595"/>
          </a:xfrm>
          <a:prstGeom prst="rect">
            <a:avLst/>
          </a:prstGeom>
        </p:spPr>
      </p:pic>
    </p:spTree>
    <p:extLst>
      <p:ext uri="{BB962C8B-B14F-4D97-AF65-F5344CB8AC3E}">
        <p14:creationId xmlns:p14="http://schemas.microsoft.com/office/powerpoint/2010/main" val="2951067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nightmare</a:t>
            </a:r>
          </a:p>
        </p:txBody>
      </p:sp>
      <p:sp>
        <p:nvSpPr>
          <p:cNvPr id="3" name="Content Placeholder 2"/>
          <p:cNvSpPr>
            <a:spLocks noGrp="1"/>
          </p:cNvSpPr>
          <p:nvPr>
            <p:ph idx="1"/>
          </p:nvPr>
        </p:nvSpPr>
        <p:spPr>
          <a:xfrm>
            <a:off x="838200" y="1825624"/>
            <a:ext cx="7188200" cy="4722659"/>
          </a:xfrm>
        </p:spPr>
        <p:txBody>
          <a:bodyPr>
            <a:normAutofit fontScale="92500" lnSpcReduction="10000"/>
          </a:bodyPr>
          <a:lstStyle/>
          <a:p>
            <a:r>
              <a:rPr lang="en-US" dirty="0"/>
              <a:t>Lake Okeechobee is Florida’s largest freshwater lake</a:t>
            </a:r>
          </a:p>
          <a:p>
            <a:r>
              <a:rPr lang="en-US" dirty="0"/>
              <a:t>Recurrent cyanobacteria (dominated by </a:t>
            </a:r>
            <a:r>
              <a:rPr lang="en-US" i="1" dirty="0" err="1"/>
              <a:t>Microcystis</a:t>
            </a:r>
            <a:r>
              <a:rPr lang="en-US" i="1" dirty="0"/>
              <a:t> aeruginosa)</a:t>
            </a:r>
            <a:r>
              <a:rPr lang="en-US" dirty="0"/>
              <a:t> blooms occur in Lake Okeechobee and have been attributed to nutrient pollution from agriculture and urban influences</a:t>
            </a:r>
          </a:p>
          <a:p>
            <a:r>
              <a:rPr lang="en-US" i="1" dirty="0" err="1"/>
              <a:t>Microcystis</a:t>
            </a:r>
            <a:r>
              <a:rPr lang="en-US" i="1" dirty="0"/>
              <a:t> aeruginosa </a:t>
            </a:r>
            <a:r>
              <a:rPr lang="en-US" dirty="0"/>
              <a:t>produces </a:t>
            </a:r>
            <a:r>
              <a:rPr lang="en-US" dirty="0" err="1"/>
              <a:t>microcystin</a:t>
            </a:r>
            <a:r>
              <a:rPr lang="en-US" dirty="0"/>
              <a:t> (a </a:t>
            </a:r>
            <a:r>
              <a:rPr lang="en-US" dirty="0" err="1"/>
              <a:t>hepatotoxin</a:t>
            </a:r>
            <a:r>
              <a:rPr lang="en-US" dirty="0"/>
              <a:t> (liver toxin))</a:t>
            </a:r>
          </a:p>
          <a:p>
            <a:r>
              <a:rPr lang="en-US" dirty="0"/>
              <a:t>The World Health Organization considers </a:t>
            </a:r>
            <a:r>
              <a:rPr lang="en-US" dirty="0" err="1"/>
              <a:t>microcystin</a:t>
            </a:r>
            <a:r>
              <a:rPr lang="en-US" dirty="0"/>
              <a:t> levels below 10 </a:t>
            </a:r>
            <a:r>
              <a:rPr lang="el-GR" dirty="0"/>
              <a:t>μ</a:t>
            </a:r>
            <a:r>
              <a:rPr lang="en-US" dirty="0"/>
              <a:t>g/L to be safe for recreational contact – levels as high as 463.34</a:t>
            </a:r>
            <a:r>
              <a:rPr lang="el-GR" dirty="0"/>
              <a:t>μ</a:t>
            </a:r>
            <a:r>
              <a:rPr lang="en-US" dirty="0"/>
              <a:t>g/L were detected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358" y="376646"/>
            <a:ext cx="3676813" cy="2897956"/>
          </a:xfrm>
          <a:prstGeom prst="rect">
            <a:avLst/>
          </a:prstGeom>
          <a:ln w="38100">
            <a:solidFill>
              <a:schemeClr val="tx1"/>
            </a:solidFill>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1509"/>
          <a:stretch/>
        </p:blipFill>
        <p:spPr>
          <a:xfrm>
            <a:off x="8181358" y="3768613"/>
            <a:ext cx="3676813" cy="2340656"/>
          </a:xfrm>
          <a:prstGeom prst="rect">
            <a:avLst/>
          </a:prstGeom>
          <a:ln w="38100">
            <a:solidFill>
              <a:srgbClr val="002060"/>
            </a:solidFill>
          </a:ln>
        </p:spPr>
      </p:pic>
    </p:spTree>
    <p:extLst>
      <p:ext uri="{BB962C8B-B14F-4D97-AF65-F5344CB8AC3E}">
        <p14:creationId xmlns:p14="http://schemas.microsoft.com/office/powerpoint/2010/main" val="443736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nightmare</a:t>
            </a:r>
          </a:p>
        </p:txBody>
      </p:sp>
      <p:sp>
        <p:nvSpPr>
          <p:cNvPr id="3" name="Content Placeholder 2"/>
          <p:cNvSpPr>
            <a:spLocks noGrp="1"/>
          </p:cNvSpPr>
          <p:nvPr>
            <p:ph idx="1"/>
          </p:nvPr>
        </p:nvSpPr>
        <p:spPr>
          <a:xfrm>
            <a:off x="838200" y="1597003"/>
            <a:ext cx="10515600" cy="4351338"/>
          </a:xfrm>
        </p:spPr>
        <p:txBody>
          <a:bodyPr/>
          <a:lstStyle/>
          <a:p>
            <a:r>
              <a:rPr lang="en-US" dirty="0"/>
              <a:t>2018 had high levels of rainfall – providing ideal conditions for cyanobacteria growth and requiring lake discharges to prevent the Herbert Hoover Dike from being compromised</a:t>
            </a:r>
          </a:p>
          <a:p>
            <a:r>
              <a:rPr lang="en-US" dirty="0"/>
              <a:t>Large-scale discharges from the canals connected to Lake Okeechobee on June 2</a:t>
            </a:r>
            <a:r>
              <a:rPr lang="en-US" baseline="30000" dirty="0"/>
              <a:t>nd</a:t>
            </a:r>
            <a:r>
              <a:rPr lang="en-US" dirty="0"/>
              <a:t>, 2018</a:t>
            </a:r>
          </a:p>
          <a:p>
            <a:r>
              <a:rPr lang="en-US" dirty="0"/>
              <a:t>Combination and </a:t>
            </a:r>
            <a:r>
              <a:rPr lang="en-US" i="1" dirty="0"/>
              <a:t>Karenia </a:t>
            </a:r>
            <a:r>
              <a:rPr lang="en-US" dirty="0"/>
              <a:t>and </a:t>
            </a:r>
            <a:r>
              <a:rPr lang="en-US" i="1" dirty="0" err="1"/>
              <a:t>Microcystis</a:t>
            </a:r>
            <a:r>
              <a:rPr lang="en-US" i="1" dirty="0"/>
              <a:t> </a:t>
            </a:r>
            <a:r>
              <a:rPr lang="en-US" dirty="0"/>
              <a:t>further confuses the public</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795" y="4368725"/>
            <a:ext cx="3994517" cy="2279294"/>
          </a:xfrm>
          <a:prstGeom prst="rect">
            <a:avLst/>
          </a:prstGeom>
        </p:spPr>
      </p:pic>
      <p:sp>
        <p:nvSpPr>
          <p:cNvPr id="5" name="Freeform 4"/>
          <p:cNvSpPr/>
          <p:nvPr/>
        </p:nvSpPr>
        <p:spPr>
          <a:xfrm>
            <a:off x="4910322" y="5166661"/>
            <a:ext cx="2321236" cy="1137980"/>
          </a:xfrm>
          <a:custGeom>
            <a:avLst/>
            <a:gdLst>
              <a:gd name="connsiteX0" fmla="*/ 5589639 w 5589639"/>
              <a:gd name="connsiteY0" fmla="*/ 0 h 2802354"/>
              <a:gd name="connsiteX1" fmla="*/ 5515897 w 5589639"/>
              <a:gd name="connsiteY1" fmla="*/ 29496 h 2802354"/>
              <a:gd name="connsiteX2" fmla="*/ 5383161 w 5589639"/>
              <a:gd name="connsiteY2" fmla="*/ 132735 h 2802354"/>
              <a:gd name="connsiteX3" fmla="*/ 5353664 w 5589639"/>
              <a:gd name="connsiteY3" fmla="*/ 221225 h 2802354"/>
              <a:gd name="connsiteX4" fmla="*/ 5338916 w 5589639"/>
              <a:gd name="connsiteY4" fmla="*/ 265471 h 2802354"/>
              <a:gd name="connsiteX5" fmla="*/ 5368413 w 5589639"/>
              <a:gd name="connsiteY5" fmla="*/ 442451 h 2802354"/>
              <a:gd name="connsiteX6" fmla="*/ 5397910 w 5589639"/>
              <a:gd name="connsiteY6" fmla="*/ 486696 h 2802354"/>
              <a:gd name="connsiteX7" fmla="*/ 5442155 w 5589639"/>
              <a:gd name="connsiteY7" fmla="*/ 619432 h 2802354"/>
              <a:gd name="connsiteX8" fmla="*/ 5456903 w 5589639"/>
              <a:gd name="connsiteY8" fmla="*/ 663677 h 2802354"/>
              <a:gd name="connsiteX9" fmla="*/ 5515897 w 5589639"/>
              <a:gd name="connsiteY9" fmla="*/ 752167 h 2802354"/>
              <a:gd name="connsiteX10" fmla="*/ 5486400 w 5589639"/>
              <a:gd name="connsiteY10" fmla="*/ 796413 h 2802354"/>
              <a:gd name="connsiteX11" fmla="*/ 5442155 w 5589639"/>
              <a:gd name="connsiteY11" fmla="*/ 811161 h 2802354"/>
              <a:gd name="connsiteX12" fmla="*/ 5353664 w 5589639"/>
              <a:gd name="connsiteY12" fmla="*/ 884903 h 2802354"/>
              <a:gd name="connsiteX13" fmla="*/ 5324168 w 5589639"/>
              <a:gd name="connsiteY13" fmla="*/ 929148 h 2802354"/>
              <a:gd name="connsiteX14" fmla="*/ 5294671 w 5589639"/>
              <a:gd name="connsiteY14" fmla="*/ 1017638 h 2802354"/>
              <a:gd name="connsiteX15" fmla="*/ 5161935 w 5589639"/>
              <a:gd name="connsiteY15" fmla="*/ 1091380 h 2802354"/>
              <a:gd name="connsiteX16" fmla="*/ 5058697 w 5589639"/>
              <a:gd name="connsiteY16" fmla="*/ 1106129 h 2802354"/>
              <a:gd name="connsiteX17" fmla="*/ 4719484 w 5589639"/>
              <a:gd name="connsiteY17" fmla="*/ 1091380 h 2802354"/>
              <a:gd name="connsiteX18" fmla="*/ 4645742 w 5589639"/>
              <a:gd name="connsiteY18" fmla="*/ 1076632 h 2802354"/>
              <a:gd name="connsiteX19" fmla="*/ 4527755 w 5589639"/>
              <a:gd name="connsiteY19" fmla="*/ 1061883 h 2802354"/>
              <a:gd name="connsiteX20" fmla="*/ 4055806 w 5589639"/>
              <a:gd name="connsiteY20" fmla="*/ 1047135 h 2802354"/>
              <a:gd name="connsiteX21" fmla="*/ 3834581 w 5589639"/>
              <a:gd name="connsiteY21" fmla="*/ 1047135 h 2802354"/>
              <a:gd name="connsiteX22" fmla="*/ 3790335 w 5589639"/>
              <a:gd name="connsiteY22" fmla="*/ 1076632 h 2802354"/>
              <a:gd name="connsiteX23" fmla="*/ 3731342 w 5589639"/>
              <a:gd name="connsiteY23" fmla="*/ 1106129 h 2802354"/>
              <a:gd name="connsiteX24" fmla="*/ 3687097 w 5589639"/>
              <a:gd name="connsiteY24" fmla="*/ 1150374 h 2802354"/>
              <a:gd name="connsiteX25" fmla="*/ 3598606 w 5589639"/>
              <a:gd name="connsiteY25" fmla="*/ 1179871 h 2802354"/>
              <a:gd name="connsiteX26" fmla="*/ 3362632 w 5589639"/>
              <a:gd name="connsiteY26" fmla="*/ 1209367 h 2802354"/>
              <a:gd name="connsiteX27" fmla="*/ 3259393 w 5589639"/>
              <a:gd name="connsiteY27" fmla="*/ 1268361 h 2802354"/>
              <a:gd name="connsiteX28" fmla="*/ 3170903 w 5589639"/>
              <a:gd name="connsiteY28" fmla="*/ 1312606 h 2802354"/>
              <a:gd name="connsiteX29" fmla="*/ 3067664 w 5589639"/>
              <a:gd name="connsiteY29" fmla="*/ 1371600 h 2802354"/>
              <a:gd name="connsiteX30" fmla="*/ 2979174 w 5589639"/>
              <a:gd name="connsiteY30" fmla="*/ 1401096 h 2802354"/>
              <a:gd name="connsiteX31" fmla="*/ 2890684 w 5589639"/>
              <a:gd name="connsiteY31" fmla="*/ 1445342 h 2802354"/>
              <a:gd name="connsiteX32" fmla="*/ 2802193 w 5589639"/>
              <a:gd name="connsiteY32" fmla="*/ 1504335 h 2802354"/>
              <a:gd name="connsiteX33" fmla="*/ 2625213 w 5589639"/>
              <a:gd name="connsiteY33" fmla="*/ 1519083 h 2802354"/>
              <a:gd name="connsiteX34" fmla="*/ 1430593 w 5589639"/>
              <a:gd name="connsiteY34" fmla="*/ 1533832 h 2802354"/>
              <a:gd name="connsiteX35" fmla="*/ 1297858 w 5589639"/>
              <a:gd name="connsiteY35" fmla="*/ 1607574 h 2802354"/>
              <a:gd name="connsiteX36" fmla="*/ 1253613 w 5589639"/>
              <a:gd name="connsiteY36" fmla="*/ 1637071 h 2802354"/>
              <a:gd name="connsiteX37" fmla="*/ 1194619 w 5589639"/>
              <a:gd name="connsiteY37" fmla="*/ 1651819 h 2802354"/>
              <a:gd name="connsiteX38" fmla="*/ 1106129 w 5589639"/>
              <a:gd name="connsiteY38" fmla="*/ 1696064 h 2802354"/>
              <a:gd name="connsiteX39" fmla="*/ 1061884 w 5589639"/>
              <a:gd name="connsiteY39" fmla="*/ 1725561 h 2802354"/>
              <a:gd name="connsiteX40" fmla="*/ 958645 w 5589639"/>
              <a:gd name="connsiteY40" fmla="*/ 1799303 h 2802354"/>
              <a:gd name="connsiteX41" fmla="*/ 899652 w 5589639"/>
              <a:gd name="connsiteY41" fmla="*/ 1887793 h 2802354"/>
              <a:gd name="connsiteX42" fmla="*/ 840658 w 5589639"/>
              <a:gd name="connsiteY42" fmla="*/ 1991032 h 2802354"/>
              <a:gd name="connsiteX43" fmla="*/ 752168 w 5589639"/>
              <a:gd name="connsiteY43" fmla="*/ 2079522 h 2802354"/>
              <a:gd name="connsiteX44" fmla="*/ 707923 w 5589639"/>
              <a:gd name="connsiteY44" fmla="*/ 2168013 h 2802354"/>
              <a:gd name="connsiteX45" fmla="*/ 678426 w 5589639"/>
              <a:gd name="connsiteY45" fmla="*/ 2227006 h 2802354"/>
              <a:gd name="connsiteX46" fmla="*/ 619432 w 5589639"/>
              <a:gd name="connsiteY46" fmla="*/ 2315496 h 2802354"/>
              <a:gd name="connsiteX47" fmla="*/ 589935 w 5589639"/>
              <a:gd name="connsiteY47" fmla="*/ 2359742 h 2802354"/>
              <a:gd name="connsiteX48" fmla="*/ 530942 w 5589639"/>
              <a:gd name="connsiteY48" fmla="*/ 2477729 h 2802354"/>
              <a:gd name="connsiteX49" fmla="*/ 501445 w 5589639"/>
              <a:gd name="connsiteY49" fmla="*/ 2521974 h 2802354"/>
              <a:gd name="connsiteX50" fmla="*/ 471948 w 5589639"/>
              <a:gd name="connsiteY50" fmla="*/ 2580967 h 2802354"/>
              <a:gd name="connsiteX51" fmla="*/ 457200 w 5589639"/>
              <a:gd name="connsiteY51" fmla="*/ 2625213 h 2802354"/>
              <a:gd name="connsiteX52" fmla="*/ 412955 w 5589639"/>
              <a:gd name="connsiteY52" fmla="*/ 2669458 h 2802354"/>
              <a:gd name="connsiteX53" fmla="*/ 383458 w 5589639"/>
              <a:gd name="connsiteY53" fmla="*/ 2713703 h 2802354"/>
              <a:gd name="connsiteX54" fmla="*/ 324464 w 5589639"/>
              <a:gd name="connsiteY54" fmla="*/ 2743200 h 2802354"/>
              <a:gd name="connsiteX55" fmla="*/ 206477 w 5589639"/>
              <a:gd name="connsiteY55" fmla="*/ 2772696 h 2802354"/>
              <a:gd name="connsiteX56" fmla="*/ 162232 w 5589639"/>
              <a:gd name="connsiteY56" fmla="*/ 2787445 h 2802354"/>
              <a:gd name="connsiteX57" fmla="*/ 0 w 5589639"/>
              <a:gd name="connsiteY57" fmla="*/ 2802193 h 280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589639" h="2802354">
                <a:moveTo>
                  <a:pt x="5589639" y="0"/>
                </a:moveTo>
                <a:cubicBezTo>
                  <a:pt x="5565058" y="9832"/>
                  <a:pt x="5539139" y="16819"/>
                  <a:pt x="5515897" y="29496"/>
                </a:cubicBezTo>
                <a:cubicBezTo>
                  <a:pt x="5438278" y="71833"/>
                  <a:pt x="5435867" y="80029"/>
                  <a:pt x="5383161" y="132735"/>
                </a:cubicBezTo>
                <a:lnTo>
                  <a:pt x="5353664" y="221225"/>
                </a:lnTo>
                <a:lnTo>
                  <a:pt x="5338916" y="265471"/>
                </a:lnTo>
                <a:cubicBezTo>
                  <a:pt x="5343590" y="307535"/>
                  <a:pt x="5343703" y="393033"/>
                  <a:pt x="5368413" y="442451"/>
                </a:cubicBezTo>
                <a:cubicBezTo>
                  <a:pt x="5376340" y="458305"/>
                  <a:pt x="5388078" y="471948"/>
                  <a:pt x="5397910" y="486696"/>
                </a:cubicBezTo>
                <a:lnTo>
                  <a:pt x="5442155" y="619432"/>
                </a:lnTo>
                <a:cubicBezTo>
                  <a:pt x="5447071" y="634180"/>
                  <a:pt x="5448280" y="650742"/>
                  <a:pt x="5456903" y="663677"/>
                </a:cubicBezTo>
                <a:lnTo>
                  <a:pt x="5515897" y="752167"/>
                </a:lnTo>
                <a:cubicBezTo>
                  <a:pt x="5506065" y="766916"/>
                  <a:pt x="5500241" y="785340"/>
                  <a:pt x="5486400" y="796413"/>
                </a:cubicBezTo>
                <a:cubicBezTo>
                  <a:pt x="5474261" y="806125"/>
                  <a:pt x="5456060" y="804209"/>
                  <a:pt x="5442155" y="811161"/>
                </a:cubicBezTo>
                <a:cubicBezTo>
                  <a:pt x="5409011" y="827733"/>
                  <a:pt x="5376960" y="856947"/>
                  <a:pt x="5353664" y="884903"/>
                </a:cubicBezTo>
                <a:cubicBezTo>
                  <a:pt x="5342317" y="898520"/>
                  <a:pt x="5331367" y="912951"/>
                  <a:pt x="5324168" y="929148"/>
                </a:cubicBezTo>
                <a:cubicBezTo>
                  <a:pt x="5311540" y="957560"/>
                  <a:pt x="5320541" y="1000391"/>
                  <a:pt x="5294671" y="1017638"/>
                </a:cubicBezTo>
                <a:cubicBezTo>
                  <a:pt x="5243978" y="1051434"/>
                  <a:pt x="5217565" y="1080254"/>
                  <a:pt x="5161935" y="1091380"/>
                </a:cubicBezTo>
                <a:cubicBezTo>
                  <a:pt x="5127848" y="1098197"/>
                  <a:pt x="5093110" y="1101213"/>
                  <a:pt x="5058697" y="1106129"/>
                </a:cubicBezTo>
                <a:cubicBezTo>
                  <a:pt x="4945626" y="1101213"/>
                  <a:pt x="4832374" y="1099444"/>
                  <a:pt x="4719484" y="1091380"/>
                </a:cubicBezTo>
                <a:cubicBezTo>
                  <a:pt x="4694480" y="1089594"/>
                  <a:pt x="4670518" y="1080444"/>
                  <a:pt x="4645742" y="1076632"/>
                </a:cubicBezTo>
                <a:cubicBezTo>
                  <a:pt x="4606568" y="1070605"/>
                  <a:pt x="4567341" y="1063862"/>
                  <a:pt x="4527755" y="1061883"/>
                </a:cubicBezTo>
                <a:cubicBezTo>
                  <a:pt x="4370558" y="1054023"/>
                  <a:pt x="4213122" y="1052051"/>
                  <a:pt x="4055806" y="1047135"/>
                </a:cubicBezTo>
                <a:cubicBezTo>
                  <a:pt x="3962229" y="1023741"/>
                  <a:pt x="3968524" y="1018433"/>
                  <a:pt x="3834581" y="1047135"/>
                </a:cubicBezTo>
                <a:cubicBezTo>
                  <a:pt x="3817249" y="1050849"/>
                  <a:pt x="3805725" y="1067838"/>
                  <a:pt x="3790335" y="1076632"/>
                </a:cubicBezTo>
                <a:cubicBezTo>
                  <a:pt x="3771246" y="1087540"/>
                  <a:pt x="3749232" y="1093350"/>
                  <a:pt x="3731342" y="1106129"/>
                </a:cubicBezTo>
                <a:cubicBezTo>
                  <a:pt x="3714370" y="1118252"/>
                  <a:pt x="3705330" y="1140245"/>
                  <a:pt x="3687097" y="1150374"/>
                </a:cubicBezTo>
                <a:cubicBezTo>
                  <a:pt x="3659917" y="1165474"/>
                  <a:pt x="3628103" y="1170039"/>
                  <a:pt x="3598606" y="1179871"/>
                </a:cubicBezTo>
                <a:cubicBezTo>
                  <a:pt x="3493554" y="1214888"/>
                  <a:pt x="3569853" y="1193427"/>
                  <a:pt x="3362632" y="1209367"/>
                </a:cubicBezTo>
                <a:cubicBezTo>
                  <a:pt x="3254836" y="1281232"/>
                  <a:pt x="3390376" y="1193513"/>
                  <a:pt x="3259393" y="1268361"/>
                </a:cubicBezTo>
                <a:cubicBezTo>
                  <a:pt x="3179341" y="1314105"/>
                  <a:pt x="3252024" y="1285566"/>
                  <a:pt x="3170903" y="1312606"/>
                </a:cubicBezTo>
                <a:cubicBezTo>
                  <a:pt x="3130994" y="1339212"/>
                  <a:pt x="3114444" y="1352888"/>
                  <a:pt x="3067664" y="1371600"/>
                </a:cubicBezTo>
                <a:cubicBezTo>
                  <a:pt x="3038796" y="1383147"/>
                  <a:pt x="2979174" y="1401096"/>
                  <a:pt x="2979174" y="1401096"/>
                </a:cubicBezTo>
                <a:cubicBezTo>
                  <a:pt x="2782776" y="1532029"/>
                  <a:pt x="3073847" y="1343585"/>
                  <a:pt x="2890684" y="1445342"/>
                </a:cubicBezTo>
                <a:cubicBezTo>
                  <a:pt x="2859694" y="1462558"/>
                  <a:pt x="2837521" y="1501391"/>
                  <a:pt x="2802193" y="1504335"/>
                </a:cubicBezTo>
                <a:cubicBezTo>
                  <a:pt x="2743200" y="1509251"/>
                  <a:pt x="2684397" y="1517810"/>
                  <a:pt x="2625213" y="1519083"/>
                </a:cubicBezTo>
                <a:lnTo>
                  <a:pt x="1430593" y="1533832"/>
                </a:lnTo>
                <a:cubicBezTo>
                  <a:pt x="1352716" y="1559790"/>
                  <a:pt x="1399283" y="1539957"/>
                  <a:pt x="1297858" y="1607574"/>
                </a:cubicBezTo>
                <a:cubicBezTo>
                  <a:pt x="1283110" y="1617406"/>
                  <a:pt x="1270809" y="1632772"/>
                  <a:pt x="1253613" y="1637071"/>
                </a:cubicBezTo>
                <a:lnTo>
                  <a:pt x="1194619" y="1651819"/>
                </a:lnTo>
                <a:cubicBezTo>
                  <a:pt x="1067819" y="1736354"/>
                  <a:pt x="1228251" y="1635003"/>
                  <a:pt x="1106129" y="1696064"/>
                </a:cubicBezTo>
                <a:cubicBezTo>
                  <a:pt x="1090275" y="1703991"/>
                  <a:pt x="1076308" y="1715258"/>
                  <a:pt x="1061884" y="1725561"/>
                </a:cubicBezTo>
                <a:cubicBezTo>
                  <a:pt x="933830" y="1817028"/>
                  <a:pt x="1062917" y="1729788"/>
                  <a:pt x="958645" y="1799303"/>
                </a:cubicBezTo>
                <a:cubicBezTo>
                  <a:pt x="938981" y="1828800"/>
                  <a:pt x="915506" y="1856085"/>
                  <a:pt x="899652" y="1887793"/>
                </a:cubicBezTo>
                <a:cubicBezTo>
                  <a:pt x="884390" y="1918317"/>
                  <a:pt x="864483" y="1964229"/>
                  <a:pt x="840658" y="1991032"/>
                </a:cubicBezTo>
                <a:cubicBezTo>
                  <a:pt x="812944" y="2022210"/>
                  <a:pt x="752168" y="2079522"/>
                  <a:pt x="752168" y="2079522"/>
                </a:cubicBezTo>
                <a:cubicBezTo>
                  <a:pt x="725127" y="2160640"/>
                  <a:pt x="753666" y="2087963"/>
                  <a:pt x="707923" y="2168013"/>
                </a:cubicBezTo>
                <a:cubicBezTo>
                  <a:pt x="697015" y="2187102"/>
                  <a:pt x="689738" y="2208154"/>
                  <a:pt x="678426" y="2227006"/>
                </a:cubicBezTo>
                <a:cubicBezTo>
                  <a:pt x="660187" y="2257405"/>
                  <a:pt x="639097" y="2285999"/>
                  <a:pt x="619432" y="2315496"/>
                </a:cubicBezTo>
                <a:cubicBezTo>
                  <a:pt x="609600" y="2330245"/>
                  <a:pt x="597862" y="2343888"/>
                  <a:pt x="589935" y="2359742"/>
                </a:cubicBezTo>
                <a:cubicBezTo>
                  <a:pt x="570271" y="2399071"/>
                  <a:pt x="555333" y="2441143"/>
                  <a:pt x="530942" y="2477729"/>
                </a:cubicBezTo>
                <a:cubicBezTo>
                  <a:pt x="521110" y="2492477"/>
                  <a:pt x="510239" y="2506584"/>
                  <a:pt x="501445" y="2521974"/>
                </a:cubicBezTo>
                <a:cubicBezTo>
                  <a:pt x="490537" y="2541063"/>
                  <a:pt x="480608" y="2560759"/>
                  <a:pt x="471948" y="2580967"/>
                </a:cubicBezTo>
                <a:cubicBezTo>
                  <a:pt x="465824" y="2595256"/>
                  <a:pt x="465823" y="2612278"/>
                  <a:pt x="457200" y="2625213"/>
                </a:cubicBezTo>
                <a:cubicBezTo>
                  <a:pt x="445631" y="2642567"/>
                  <a:pt x="426308" y="2653435"/>
                  <a:pt x="412955" y="2669458"/>
                </a:cubicBezTo>
                <a:cubicBezTo>
                  <a:pt x="401607" y="2683075"/>
                  <a:pt x="397075" y="2702356"/>
                  <a:pt x="383458" y="2713703"/>
                </a:cubicBezTo>
                <a:cubicBezTo>
                  <a:pt x="366568" y="2727778"/>
                  <a:pt x="345322" y="2736248"/>
                  <a:pt x="324464" y="2743200"/>
                </a:cubicBezTo>
                <a:cubicBezTo>
                  <a:pt x="286005" y="2756020"/>
                  <a:pt x="244936" y="2759876"/>
                  <a:pt x="206477" y="2772696"/>
                </a:cubicBezTo>
                <a:cubicBezTo>
                  <a:pt x="191729" y="2777612"/>
                  <a:pt x="177476" y="2784396"/>
                  <a:pt x="162232" y="2787445"/>
                </a:cubicBezTo>
                <a:cubicBezTo>
                  <a:pt x="74588" y="2804974"/>
                  <a:pt x="73922" y="2802193"/>
                  <a:pt x="0" y="28021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167886" y="5506371"/>
            <a:ext cx="424225" cy="135329"/>
          </a:xfrm>
          <a:custGeom>
            <a:avLst/>
            <a:gdLst>
              <a:gd name="connsiteX0" fmla="*/ 1224116 w 1224116"/>
              <a:gd name="connsiteY0" fmla="*/ 309717 h 383459"/>
              <a:gd name="connsiteX1" fmla="*/ 1047135 w 1224116"/>
              <a:gd name="connsiteY1" fmla="*/ 383459 h 383459"/>
              <a:gd name="connsiteX2" fmla="*/ 973393 w 1224116"/>
              <a:gd name="connsiteY2" fmla="*/ 353962 h 383459"/>
              <a:gd name="connsiteX3" fmla="*/ 943897 w 1224116"/>
              <a:gd name="connsiteY3" fmla="*/ 309717 h 383459"/>
              <a:gd name="connsiteX4" fmla="*/ 825910 w 1224116"/>
              <a:gd name="connsiteY4" fmla="*/ 132736 h 383459"/>
              <a:gd name="connsiteX5" fmla="*/ 722671 w 1224116"/>
              <a:gd name="connsiteY5" fmla="*/ 103239 h 383459"/>
              <a:gd name="connsiteX6" fmla="*/ 604684 w 1224116"/>
              <a:gd name="connsiteY6" fmla="*/ 88491 h 383459"/>
              <a:gd name="connsiteX7" fmla="*/ 471948 w 1224116"/>
              <a:gd name="connsiteY7" fmla="*/ 58994 h 383459"/>
              <a:gd name="connsiteX8" fmla="*/ 339213 w 1224116"/>
              <a:gd name="connsiteY8" fmla="*/ 44246 h 383459"/>
              <a:gd name="connsiteX9" fmla="*/ 265471 w 1224116"/>
              <a:gd name="connsiteY9" fmla="*/ 29497 h 383459"/>
              <a:gd name="connsiteX10" fmla="*/ 58993 w 1224116"/>
              <a:gd name="connsiteY10" fmla="*/ 14749 h 383459"/>
              <a:gd name="connsiteX11" fmla="*/ 0 w 1224116"/>
              <a:gd name="connsiteY11" fmla="*/ 0 h 3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16" h="383459">
                <a:moveTo>
                  <a:pt x="1224116" y="309717"/>
                </a:moveTo>
                <a:cubicBezTo>
                  <a:pt x="1074564" y="359567"/>
                  <a:pt x="1130186" y="328091"/>
                  <a:pt x="1047135" y="383459"/>
                </a:cubicBezTo>
                <a:cubicBezTo>
                  <a:pt x="1022554" y="373627"/>
                  <a:pt x="994936" y="369350"/>
                  <a:pt x="973393" y="353962"/>
                </a:cubicBezTo>
                <a:cubicBezTo>
                  <a:pt x="958969" y="343659"/>
                  <a:pt x="951096" y="325914"/>
                  <a:pt x="943897" y="309717"/>
                </a:cubicBezTo>
                <a:cubicBezTo>
                  <a:pt x="913147" y="240529"/>
                  <a:pt x="920369" y="164221"/>
                  <a:pt x="825910" y="132736"/>
                </a:cubicBezTo>
                <a:cubicBezTo>
                  <a:pt x="790848" y="121049"/>
                  <a:pt x="759700" y="109411"/>
                  <a:pt x="722671" y="103239"/>
                </a:cubicBezTo>
                <a:cubicBezTo>
                  <a:pt x="683575" y="96723"/>
                  <a:pt x="644013" y="93407"/>
                  <a:pt x="604684" y="88491"/>
                </a:cubicBezTo>
                <a:cubicBezTo>
                  <a:pt x="561739" y="77754"/>
                  <a:pt x="515644" y="65236"/>
                  <a:pt x="471948" y="58994"/>
                </a:cubicBezTo>
                <a:cubicBezTo>
                  <a:pt x="427878" y="52698"/>
                  <a:pt x="383283" y="50542"/>
                  <a:pt x="339213" y="44246"/>
                </a:cubicBezTo>
                <a:cubicBezTo>
                  <a:pt x="314397" y="40701"/>
                  <a:pt x="290401" y="32121"/>
                  <a:pt x="265471" y="29497"/>
                </a:cubicBezTo>
                <a:cubicBezTo>
                  <a:pt x="196849" y="22274"/>
                  <a:pt x="127819" y="19665"/>
                  <a:pt x="58993" y="14749"/>
                </a:cubicBez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249" y="4368725"/>
            <a:ext cx="3230801" cy="2279294"/>
          </a:xfrm>
          <a:prstGeom prst="rect">
            <a:avLst/>
          </a:prstGeom>
        </p:spPr>
      </p:pic>
      <p:sp>
        <p:nvSpPr>
          <p:cNvPr id="8" name="Freeform 7"/>
          <p:cNvSpPr/>
          <p:nvPr/>
        </p:nvSpPr>
        <p:spPr>
          <a:xfrm>
            <a:off x="10086852" y="4836545"/>
            <a:ext cx="1266948" cy="768732"/>
          </a:xfrm>
          <a:custGeom>
            <a:avLst/>
            <a:gdLst>
              <a:gd name="connsiteX0" fmla="*/ 0 w 1362075"/>
              <a:gd name="connsiteY0" fmla="*/ 883140 h 883140"/>
              <a:gd name="connsiteX1" fmla="*/ 66675 w 1362075"/>
              <a:gd name="connsiteY1" fmla="*/ 825990 h 883140"/>
              <a:gd name="connsiteX2" fmla="*/ 119063 w 1362075"/>
              <a:gd name="connsiteY2" fmla="*/ 797415 h 883140"/>
              <a:gd name="connsiteX3" fmla="*/ 133350 w 1362075"/>
              <a:gd name="connsiteY3" fmla="*/ 787890 h 883140"/>
              <a:gd name="connsiteX4" fmla="*/ 161925 w 1362075"/>
              <a:gd name="connsiteY4" fmla="*/ 764078 h 883140"/>
              <a:gd name="connsiteX5" fmla="*/ 204788 w 1362075"/>
              <a:gd name="connsiteY5" fmla="*/ 754553 h 883140"/>
              <a:gd name="connsiteX6" fmla="*/ 280988 w 1362075"/>
              <a:gd name="connsiteY6" fmla="*/ 740265 h 883140"/>
              <a:gd name="connsiteX7" fmla="*/ 333375 w 1362075"/>
              <a:gd name="connsiteY7" fmla="*/ 711690 h 883140"/>
              <a:gd name="connsiteX8" fmla="*/ 428625 w 1362075"/>
              <a:gd name="connsiteY8" fmla="*/ 716453 h 883140"/>
              <a:gd name="connsiteX9" fmla="*/ 442913 w 1362075"/>
              <a:gd name="connsiteY9" fmla="*/ 721215 h 883140"/>
              <a:gd name="connsiteX10" fmla="*/ 476250 w 1362075"/>
              <a:gd name="connsiteY10" fmla="*/ 745028 h 883140"/>
              <a:gd name="connsiteX11" fmla="*/ 490538 w 1362075"/>
              <a:gd name="connsiteY11" fmla="*/ 749790 h 883140"/>
              <a:gd name="connsiteX12" fmla="*/ 514350 w 1362075"/>
              <a:gd name="connsiteY12" fmla="*/ 745028 h 883140"/>
              <a:gd name="connsiteX13" fmla="*/ 528638 w 1362075"/>
              <a:gd name="connsiteY13" fmla="*/ 735503 h 883140"/>
              <a:gd name="connsiteX14" fmla="*/ 581025 w 1362075"/>
              <a:gd name="connsiteY14" fmla="*/ 687878 h 883140"/>
              <a:gd name="connsiteX15" fmla="*/ 595313 w 1362075"/>
              <a:gd name="connsiteY15" fmla="*/ 678353 h 883140"/>
              <a:gd name="connsiteX16" fmla="*/ 614363 w 1362075"/>
              <a:gd name="connsiteY16" fmla="*/ 673590 h 883140"/>
              <a:gd name="connsiteX17" fmla="*/ 638175 w 1362075"/>
              <a:gd name="connsiteY17" fmla="*/ 664065 h 883140"/>
              <a:gd name="connsiteX18" fmla="*/ 676275 w 1362075"/>
              <a:gd name="connsiteY18" fmla="*/ 654540 h 883140"/>
              <a:gd name="connsiteX19" fmla="*/ 766763 w 1362075"/>
              <a:gd name="connsiteY19" fmla="*/ 649778 h 883140"/>
              <a:gd name="connsiteX20" fmla="*/ 800100 w 1362075"/>
              <a:gd name="connsiteY20" fmla="*/ 640253 h 883140"/>
              <a:gd name="connsiteX21" fmla="*/ 847725 w 1362075"/>
              <a:gd name="connsiteY21" fmla="*/ 621203 h 883140"/>
              <a:gd name="connsiteX22" fmla="*/ 885825 w 1362075"/>
              <a:gd name="connsiteY22" fmla="*/ 611678 h 883140"/>
              <a:gd name="connsiteX23" fmla="*/ 900113 w 1362075"/>
              <a:gd name="connsiteY23" fmla="*/ 606915 h 883140"/>
              <a:gd name="connsiteX24" fmla="*/ 914400 w 1362075"/>
              <a:gd name="connsiteY24" fmla="*/ 597390 h 883140"/>
              <a:gd name="connsiteX25" fmla="*/ 928688 w 1362075"/>
              <a:gd name="connsiteY25" fmla="*/ 592628 h 883140"/>
              <a:gd name="connsiteX26" fmla="*/ 976313 w 1362075"/>
              <a:gd name="connsiteY26" fmla="*/ 578340 h 883140"/>
              <a:gd name="connsiteX27" fmla="*/ 990600 w 1362075"/>
              <a:gd name="connsiteY27" fmla="*/ 568815 h 883140"/>
              <a:gd name="connsiteX28" fmla="*/ 1004888 w 1362075"/>
              <a:gd name="connsiteY28" fmla="*/ 549765 h 883140"/>
              <a:gd name="connsiteX29" fmla="*/ 1019175 w 1362075"/>
              <a:gd name="connsiteY29" fmla="*/ 535478 h 883140"/>
              <a:gd name="connsiteX30" fmla="*/ 1028700 w 1362075"/>
              <a:gd name="connsiteY30" fmla="*/ 521190 h 883140"/>
              <a:gd name="connsiteX31" fmla="*/ 1062038 w 1362075"/>
              <a:gd name="connsiteY31" fmla="*/ 483090 h 883140"/>
              <a:gd name="connsiteX32" fmla="*/ 1071563 w 1362075"/>
              <a:gd name="connsiteY32" fmla="*/ 468803 h 883140"/>
              <a:gd name="connsiteX33" fmla="*/ 1085850 w 1362075"/>
              <a:gd name="connsiteY33" fmla="*/ 449753 h 883140"/>
              <a:gd name="connsiteX34" fmla="*/ 1095375 w 1362075"/>
              <a:gd name="connsiteY34" fmla="*/ 430703 h 883140"/>
              <a:gd name="connsiteX35" fmla="*/ 1109663 w 1362075"/>
              <a:gd name="connsiteY35" fmla="*/ 416415 h 883140"/>
              <a:gd name="connsiteX36" fmla="*/ 1128713 w 1362075"/>
              <a:gd name="connsiteY36" fmla="*/ 387840 h 883140"/>
              <a:gd name="connsiteX37" fmla="*/ 1162050 w 1362075"/>
              <a:gd name="connsiteY37" fmla="*/ 344978 h 883140"/>
              <a:gd name="connsiteX38" fmla="*/ 1176338 w 1362075"/>
              <a:gd name="connsiteY38" fmla="*/ 335453 h 883140"/>
              <a:gd name="connsiteX39" fmla="*/ 1181100 w 1362075"/>
              <a:gd name="connsiteY39" fmla="*/ 316403 h 883140"/>
              <a:gd name="connsiteX40" fmla="*/ 1190625 w 1362075"/>
              <a:gd name="connsiteY40" fmla="*/ 283065 h 883140"/>
              <a:gd name="connsiteX41" fmla="*/ 1200150 w 1362075"/>
              <a:gd name="connsiteY41" fmla="*/ 78278 h 883140"/>
              <a:gd name="connsiteX42" fmla="*/ 1204913 w 1362075"/>
              <a:gd name="connsiteY42" fmla="*/ 63990 h 883140"/>
              <a:gd name="connsiteX43" fmla="*/ 1238250 w 1362075"/>
              <a:gd name="connsiteY43" fmla="*/ 40178 h 883140"/>
              <a:gd name="connsiteX44" fmla="*/ 1252538 w 1362075"/>
              <a:gd name="connsiteY44" fmla="*/ 21128 h 883140"/>
              <a:gd name="connsiteX45" fmla="*/ 1266825 w 1362075"/>
              <a:gd name="connsiteY45" fmla="*/ 16365 h 883140"/>
              <a:gd name="connsiteX46" fmla="*/ 1281113 w 1362075"/>
              <a:gd name="connsiteY46" fmla="*/ 6840 h 883140"/>
              <a:gd name="connsiteX47" fmla="*/ 1362075 w 1362075"/>
              <a:gd name="connsiteY47" fmla="*/ 2078 h 8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62075" h="883140">
                <a:moveTo>
                  <a:pt x="0" y="883140"/>
                </a:moveTo>
                <a:cubicBezTo>
                  <a:pt x="15608" y="867532"/>
                  <a:pt x="46310" y="834136"/>
                  <a:pt x="66675" y="825990"/>
                </a:cubicBezTo>
                <a:cubicBezTo>
                  <a:pt x="101116" y="812214"/>
                  <a:pt x="83376" y="821207"/>
                  <a:pt x="119063" y="797415"/>
                </a:cubicBezTo>
                <a:cubicBezTo>
                  <a:pt x="123825" y="794240"/>
                  <a:pt x="129303" y="791937"/>
                  <a:pt x="133350" y="787890"/>
                </a:cubicBezTo>
                <a:cubicBezTo>
                  <a:pt x="143882" y="777359"/>
                  <a:pt x="148666" y="770708"/>
                  <a:pt x="161925" y="764078"/>
                </a:cubicBezTo>
                <a:cubicBezTo>
                  <a:pt x="174602" y="757739"/>
                  <a:pt x="191979" y="757298"/>
                  <a:pt x="204788" y="754553"/>
                </a:cubicBezTo>
                <a:cubicBezTo>
                  <a:pt x="275520" y="739397"/>
                  <a:pt x="210134" y="749123"/>
                  <a:pt x="280988" y="740265"/>
                </a:cubicBezTo>
                <a:cubicBezTo>
                  <a:pt x="324207" y="718655"/>
                  <a:pt x="307274" y="729091"/>
                  <a:pt x="333375" y="711690"/>
                </a:cubicBezTo>
                <a:cubicBezTo>
                  <a:pt x="365125" y="713278"/>
                  <a:pt x="396955" y="713699"/>
                  <a:pt x="428625" y="716453"/>
                </a:cubicBezTo>
                <a:cubicBezTo>
                  <a:pt x="433626" y="716888"/>
                  <a:pt x="438423" y="718970"/>
                  <a:pt x="442913" y="721215"/>
                </a:cubicBezTo>
                <a:cubicBezTo>
                  <a:pt x="457651" y="728584"/>
                  <a:pt x="461155" y="736402"/>
                  <a:pt x="476250" y="745028"/>
                </a:cubicBezTo>
                <a:cubicBezTo>
                  <a:pt x="480609" y="747519"/>
                  <a:pt x="485775" y="748203"/>
                  <a:pt x="490538" y="749790"/>
                </a:cubicBezTo>
                <a:cubicBezTo>
                  <a:pt x="498475" y="748203"/>
                  <a:pt x="506771" y="747870"/>
                  <a:pt x="514350" y="745028"/>
                </a:cubicBezTo>
                <a:cubicBezTo>
                  <a:pt x="519710" y="743018"/>
                  <a:pt x="524383" y="739332"/>
                  <a:pt x="528638" y="735503"/>
                </a:cubicBezTo>
                <a:cubicBezTo>
                  <a:pt x="576522" y="692407"/>
                  <a:pt x="544890" y="713688"/>
                  <a:pt x="581025" y="687878"/>
                </a:cubicBezTo>
                <a:cubicBezTo>
                  <a:pt x="585683" y="684551"/>
                  <a:pt x="590052" y="680608"/>
                  <a:pt x="595313" y="678353"/>
                </a:cubicBezTo>
                <a:cubicBezTo>
                  <a:pt x="601329" y="675775"/>
                  <a:pt x="608153" y="675660"/>
                  <a:pt x="614363" y="673590"/>
                </a:cubicBezTo>
                <a:cubicBezTo>
                  <a:pt x="622473" y="670887"/>
                  <a:pt x="630170" y="667067"/>
                  <a:pt x="638175" y="664065"/>
                </a:cubicBezTo>
                <a:cubicBezTo>
                  <a:pt x="649871" y="659679"/>
                  <a:pt x="664101" y="655554"/>
                  <a:pt x="676275" y="654540"/>
                </a:cubicBezTo>
                <a:cubicBezTo>
                  <a:pt x="706375" y="652032"/>
                  <a:pt x="736600" y="651365"/>
                  <a:pt x="766763" y="649778"/>
                </a:cubicBezTo>
                <a:cubicBezTo>
                  <a:pt x="777875" y="646603"/>
                  <a:pt x="789239" y="644203"/>
                  <a:pt x="800100" y="640253"/>
                </a:cubicBezTo>
                <a:cubicBezTo>
                  <a:pt x="861922" y="617772"/>
                  <a:pt x="764626" y="644946"/>
                  <a:pt x="847725" y="621203"/>
                </a:cubicBezTo>
                <a:cubicBezTo>
                  <a:pt x="860312" y="617607"/>
                  <a:pt x="873406" y="615818"/>
                  <a:pt x="885825" y="611678"/>
                </a:cubicBezTo>
                <a:cubicBezTo>
                  <a:pt x="890588" y="610090"/>
                  <a:pt x="895623" y="609160"/>
                  <a:pt x="900113" y="606915"/>
                </a:cubicBezTo>
                <a:cubicBezTo>
                  <a:pt x="905232" y="604355"/>
                  <a:pt x="909281" y="599950"/>
                  <a:pt x="914400" y="597390"/>
                </a:cubicBezTo>
                <a:cubicBezTo>
                  <a:pt x="918890" y="595145"/>
                  <a:pt x="923861" y="594007"/>
                  <a:pt x="928688" y="592628"/>
                </a:cubicBezTo>
                <a:cubicBezTo>
                  <a:pt x="940333" y="589301"/>
                  <a:pt x="967828" y="583997"/>
                  <a:pt x="976313" y="578340"/>
                </a:cubicBezTo>
                <a:cubicBezTo>
                  <a:pt x="981075" y="575165"/>
                  <a:pt x="986553" y="572862"/>
                  <a:pt x="990600" y="568815"/>
                </a:cubicBezTo>
                <a:cubicBezTo>
                  <a:pt x="996213" y="563202"/>
                  <a:pt x="999722" y="555792"/>
                  <a:pt x="1004888" y="549765"/>
                </a:cubicBezTo>
                <a:cubicBezTo>
                  <a:pt x="1009271" y="544651"/>
                  <a:pt x="1014863" y="540652"/>
                  <a:pt x="1019175" y="535478"/>
                </a:cubicBezTo>
                <a:cubicBezTo>
                  <a:pt x="1022839" y="531081"/>
                  <a:pt x="1025036" y="525587"/>
                  <a:pt x="1028700" y="521190"/>
                </a:cubicBezTo>
                <a:cubicBezTo>
                  <a:pt x="1072765" y="468313"/>
                  <a:pt x="1004688" y="559556"/>
                  <a:pt x="1062038" y="483090"/>
                </a:cubicBezTo>
                <a:cubicBezTo>
                  <a:pt x="1065472" y="478511"/>
                  <a:pt x="1068236" y="473461"/>
                  <a:pt x="1071563" y="468803"/>
                </a:cubicBezTo>
                <a:cubicBezTo>
                  <a:pt x="1076177" y="462344"/>
                  <a:pt x="1081643" y="456484"/>
                  <a:pt x="1085850" y="449753"/>
                </a:cubicBezTo>
                <a:cubicBezTo>
                  <a:pt x="1089613" y="443733"/>
                  <a:pt x="1091248" y="436480"/>
                  <a:pt x="1095375" y="430703"/>
                </a:cubicBezTo>
                <a:cubicBezTo>
                  <a:pt x="1099290" y="425222"/>
                  <a:pt x="1104900" y="421178"/>
                  <a:pt x="1109663" y="416415"/>
                </a:cubicBezTo>
                <a:cubicBezTo>
                  <a:pt x="1118770" y="389091"/>
                  <a:pt x="1107903" y="414596"/>
                  <a:pt x="1128713" y="387840"/>
                </a:cubicBezTo>
                <a:cubicBezTo>
                  <a:pt x="1148275" y="362689"/>
                  <a:pt x="1141565" y="362049"/>
                  <a:pt x="1162050" y="344978"/>
                </a:cubicBezTo>
                <a:cubicBezTo>
                  <a:pt x="1166447" y="341314"/>
                  <a:pt x="1171575" y="338628"/>
                  <a:pt x="1176338" y="335453"/>
                </a:cubicBezTo>
                <a:cubicBezTo>
                  <a:pt x="1177925" y="329103"/>
                  <a:pt x="1179302" y="322697"/>
                  <a:pt x="1181100" y="316403"/>
                </a:cubicBezTo>
                <a:cubicBezTo>
                  <a:pt x="1194764" y="268577"/>
                  <a:pt x="1175739" y="342616"/>
                  <a:pt x="1190625" y="283065"/>
                </a:cubicBezTo>
                <a:cubicBezTo>
                  <a:pt x="1203604" y="166268"/>
                  <a:pt x="1186505" y="330703"/>
                  <a:pt x="1200150" y="78278"/>
                </a:cubicBezTo>
                <a:cubicBezTo>
                  <a:pt x="1200421" y="73265"/>
                  <a:pt x="1201699" y="67847"/>
                  <a:pt x="1204913" y="63990"/>
                </a:cubicBezTo>
                <a:cubicBezTo>
                  <a:pt x="1223658" y="41496"/>
                  <a:pt x="1220881" y="57547"/>
                  <a:pt x="1238250" y="40178"/>
                </a:cubicBezTo>
                <a:cubicBezTo>
                  <a:pt x="1243863" y="34565"/>
                  <a:pt x="1246440" y="26210"/>
                  <a:pt x="1252538" y="21128"/>
                </a:cubicBezTo>
                <a:cubicBezTo>
                  <a:pt x="1256394" y="17914"/>
                  <a:pt x="1262335" y="18610"/>
                  <a:pt x="1266825" y="16365"/>
                </a:cubicBezTo>
                <a:cubicBezTo>
                  <a:pt x="1271945" y="13805"/>
                  <a:pt x="1275993" y="9400"/>
                  <a:pt x="1281113" y="6840"/>
                </a:cubicBezTo>
                <a:cubicBezTo>
                  <a:pt x="1304693" y="-4950"/>
                  <a:pt x="1342585" y="2078"/>
                  <a:pt x="1362075" y="207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493" y="4368725"/>
            <a:ext cx="4145333" cy="2287703"/>
          </a:xfrm>
          <a:prstGeom prst="rect">
            <a:avLst/>
          </a:prstGeom>
        </p:spPr>
      </p:pic>
    </p:spTree>
    <p:extLst>
      <p:ext uri="{BB962C8B-B14F-4D97-AF65-F5344CB8AC3E}">
        <p14:creationId xmlns:p14="http://schemas.microsoft.com/office/powerpoint/2010/main" val="18515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2243" b="13090"/>
          <a:stretch/>
        </p:blipFill>
        <p:spPr>
          <a:xfrm>
            <a:off x="1296069" y="642586"/>
            <a:ext cx="4803648" cy="269004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079" y="3253114"/>
            <a:ext cx="4346697" cy="27785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254" y="851909"/>
            <a:ext cx="5015746" cy="269596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253" y="3501532"/>
            <a:ext cx="5015747" cy="253016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266214"/>
            <a:ext cx="3697893" cy="2773419"/>
          </a:xfrm>
          <a:prstGeom prst="rect">
            <a:avLst/>
          </a:prstGeom>
        </p:spPr>
      </p:pic>
    </p:spTree>
    <p:extLst>
      <p:ext uri="{BB962C8B-B14F-4D97-AF65-F5344CB8AC3E}">
        <p14:creationId xmlns:p14="http://schemas.microsoft.com/office/powerpoint/2010/main" val="176051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harmful algal bloom (HAB)?</a:t>
            </a:r>
          </a:p>
        </p:txBody>
      </p:sp>
      <p:sp>
        <p:nvSpPr>
          <p:cNvPr id="3" name="Content Placeholder 2"/>
          <p:cNvSpPr>
            <a:spLocks noGrp="1"/>
          </p:cNvSpPr>
          <p:nvPr>
            <p:ph idx="1"/>
          </p:nvPr>
        </p:nvSpPr>
        <p:spPr>
          <a:xfrm>
            <a:off x="838200" y="1768250"/>
            <a:ext cx="10515600" cy="5126326"/>
          </a:xfrm>
        </p:spPr>
        <p:txBody>
          <a:bodyPr>
            <a:normAutofit fontScale="92500" lnSpcReduction="10000"/>
          </a:bodyPr>
          <a:lstStyle/>
          <a:p>
            <a:r>
              <a:rPr lang="en-US" sz="4300" dirty="0"/>
              <a:t>Are detrimental to human health, the environment and/or the economy</a:t>
            </a:r>
          </a:p>
          <a:p>
            <a:r>
              <a:rPr lang="en-US" sz="4300" dirty="0"/>
              <a:t>Can be associated with the production of toxins and/or other “harmful” substances</a:t>
            </a:r>
          </a:p>
          <a:p>
            <a:r>
              <a:rPr lang="en-US" sz="4300" dirty="0"/>
              <a:t>Can be associated with discolored water and/or marine animal kills</a:t>
            </a:r>
          </a:p>
          <a:p>
            <a:r>
              <a:rPr lang="en-US" sz="4300" dirty="0"/>
              <a:t>Usually not predictable</a:t>
            </a:r>
          </a:p>
          <a:p>
            <a:r>
              <a:rPr lang="en-US" sz="4300" dirty="0"/>
              <a:t>Traditional HAB patterns may be changing/ emerging HABs have appeared in new areas</a:t>
            </a:r>
          </a:p>
          <a:p>
            <a:endParaRPr lang="en-US" sz="4300"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9359" y="119397"/>
            <a:ext cx="2340345" cy="1571291"/>
          </a:xfrm>
          <a:prstGeom prst="rect">
            <a:avLst/>
          </a:prstGeom>
        </p:spPr>
      </p:pic>
    </p:spTree>
    <p:extLst>
      <p:ext uri="{BB962C8B-B14F-4D97-AF65-F5344CB8AC3E}">
        <p14:creationId xmlns:p14="http://schemas.microsoft.com/office/powerpoint/2010/main" val="3207293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outreach</a:t>
            </a:r>
          </a:p>
        </p:txBody>
      </p:sp>
      <p:sp>
        <p:nvSpPr>
          <p:cNvPr id="3" name="Content Placeholder 2"/>
          <p:cNvSpPr>
            <a:spLocks noGrp="1"/>
          </p:cNvSpPr>
          <p:nvPr>
            <p:ph idx="1"/>
          </p:nvPr>
        </p:nvSpPr>
        <p:spPr/>
        <p:txBody>
          <a:bodyPr>
            <a:normAutofit/>
          </a:bodyPr>
          <a:lstStyle/>
          <a:p>
            <a:r>
              <a:rPr lang="en-US" sz="3600" dirty="0"/>
              <a:t>Critical tool</a:t>
            </a:r>
          </a:p>
          <a:p>
            <a:r>
              <a:rPr lang="en-US" sz="3600" dirty="0"/>
              <a:t>Share knowledge, reduce number and frequency of misconceptions</a:t>
            </a:r>
          </a:p>
          <a:p>
            <a:r>
              <a:rPr lang="en-US" sz="3600" dirty="0"/>
              <a:t>Promote safe practices, HAB reporting, etc. to increase shellfish safety</a:t>
            </a:r>
          </a:p>
          <a:p>
            <a:r>
              <a:rPr lang="en-US" sz="3600" dirty="0"/>
              <a:t>Promote local seafood industry</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foregroundMark x1="32733" y1="61076" x2="32733" y2="61076"/>
                        <a14:foregroundMark x1="70800" y1="29430" x2="70800" y2="29430"/>
                        <a14:foregroundMark x1="71733" y1="13766" x2="71733" y2="13766"/>
                        <a14:foregroundMark x1="69733" y1="10918" x2="69733" y2="10918"/>
                        <a14:foregroundMark x1="84000" y1="21203" x2="84000" y2="21203"/>
                        <a14:foregroundMark x1="80400" y1="23418" x2="80400" y2="23418"/>
                        <a14:foregroundMark x1="78133" y1="23101" x2="78133" y2="23101"/>
                        <a14:foregroundMark x1="73800" y1="22310" x2="73800" y2="22310"/>
                        <a14:foregroundMark x1="68867" y1="23418" x2="68867" y2="23418"/>
                        <a14:foregroundMark x1="64533" y1="24842" x2="64533" y2="24842"/>
                        <a14:foregroundMark x1="67333" y1="28797" x2="67333" y2="28797"/>
                        <a14:foregroundMark x1="71733" y1="20253" x2="71733" y2="20253"/>
                        <a14:foregroundMark x1="74400" y1="19462" x2="74400" y2="19462"/>
                        <a14:foregroundMark x1="77733" y1="14082" x2="77733" y2="14082"/>
                        <a14:foregroundMark x1="79933" y1="13133" x2="79933" y2="13133"/>
                        <a14:foregroundMark x1="82533" y1="15190" x2="82533" y2="15190"/>
                        <a14:foregroundMark x1="80533" y1="11234" x2="80533" y2="11234"/>
                        <a14:foregroundMark x1="79533" y1="8386" x2="79533" y2="8386"/>
                        <a14:foregroundMark x1="77867" y1="8386" x2="77867" y2="8386"/>
                        <a14:foregroundMark x1="61067" y1="18829" x2="61067" y2="18829"/>
                        <a14:foregroundMark x1="33467" y1="52532" x2="33467" y2="52532"/>
                        <a14:foregroundMark x1="36467" y1="33703" x2="36467" y2="33703"/>
                        <a14:foregroundMark x1="35400" y1="24842" x2="35400" y2="24842"/>
                        <a14:foregroundMark x1="40800" y1="19146" x2="40800" y2="19146"/>
                        <a14:foregroundMark x1="43933" y1="34019" x2="43933" y2="34019"/>
                        <a14:foregroundMark x1="32733" y1="25949" x2="32733" y2="25949"/>
                        <a14:foregroundMark x1="35533" y1="48734" x2="35533" y2="48734"/>
                        <a14:foregroundMark x1="37200" y1="57911" x2="37200" y2="57911"/>
                        <a14:foregroundMark x1="35267" y1="69304" x2="35267" y2="69304"/>
                        <a14:foregroundMark x1="31333" y1="83861" x2="31333" y2="83861"/>
                        <a14:foregroundMark x1="36733" y1="83544" x2="36733" y2="83544"/>
                        <a14:foregroundMark x1="26267" y1="53639" x2="26267" y2="53639"/>
                        <a14:foregroundMark x1="31200" y1="43038" x2="31200" y2="43038"/>
                        <a14:foregroundMark x1="67533" y1="19462" x2="67533" y2="19462"/>
                        <a14:foregroundMark x1="63000" y1="19146" x2="63000" y2="19146"/>
                        <a14:foregroundMark x1="29867" y1="66456" x2="29867" y2="66456"/>
                        <a14:foregroundMark x1="32733" y1="70728" x2="32733" y2="70728"/>
                        <a14:foregroundMark x1="44400" y1="43671" x2="44400" y2="43671"/>
                        <a14:foregroundMark x1="34333" y1="23101" x2="34333" y2="23101"/>
                        <a14:foregroundMark x1="37200" y1="17405" x2="37200" y2="17405"/>
                        <a14:foregroundMark x1="42933" y1="27690" x2="42933" y2="27690"/>
                        <a14:foregroundMark x1="36467" y1="30854" x2="36467" y2="30854"/>
                        <a14:foregroundMark x1="33133" y1="28323" x2="33133" y2="28323"/>
                        <a14:foregroundMark x1="39733" y1="47310" x2="39733" y2="47310"/>
                        <a14:foregroundMark x1="37200" y1="70728" x2="37200" y2="70728"/>
                        <a14:foregroundMark x1="30600" y1="87184" x2="30600" y2="87184"/>
                        <a14:foregroundMark x1="36933" y1="94937" x2="36933" y2="94937"/>
                        <a14:foregroundMark x1="26267" y1="70728" x2="26267" y2="70728"/>
                        <a14:foregroundMark x1="27333" y1="80696" x2="27333" y2="80696"/>
                        <a14:foregroundMark x1="30000" y1="55063" x2="30000" y2="55063"/>
                        <a14:foregroundMark x1="31667" y1="32278" x2="31667" y2="32278"/>
                        <a14:foregroundMark x1="35400" y1="39399" x2="35400" y2="39399"/>
                        <a14:foregroundMark x1="81000" y1="30854" x2="81000" y2="30854"/>
                        <a14:foregroundMark x1="81733" y1="26266" x2="81733" y2="26266"/>
                        <a14:foregroundMark x1="83267" y1="22310" x2="83267" y2="22310"/>
                        <a14:backgroundMark x1="61467" y1="68671" x2="61467" y2="68671"/>
                      </a14:backgroundRemoval>
                    </a14:imgEffect>
                  </a14:imgLayer>
                </a14:imgProps>
              </a:ext>
              <a:ext uri="{28A0092B-C50C-407E-A947-70E740481C1C}">
                <a14:useLocalDpi xmlns:a14="http://schemas.microsoft.com/office/drawing/2010/main" val="0"/>
              </a:ext>
            </a:extLst>
          </a:blip>
          <a:srcRect l="48150" r="10600"/>
          <a:stretch/>
        </p:blipFill>
        <p:spPr>
          <a:xfrm>
            <a:off x="9148258" y="3749079"/>
            <a:ext cx="3043742" cy="3108921"/>
          </a:xfrm>
          <a:prstGeom prst="rect">
            <a:avLst/>
          </a:prstGeom>
        </p:spPr>
      </p:pic>
    </p:spTree>
    <p:extLst>
      <p:ext uri="{BB962C8B-B14F-4D97-AF65-F5344CB8AC3E}">
        <p14:creationId xmlns:p14="http://schemas.microsoft.com/office/powerpoint/2010/main" val="404738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your help to cover CT’s coastline...</a:t>
            </a:r>
          </a:p>
        </p:txBody>
      </p:sp>
      <p:sp>
        <p:nvSpPr>
          <p:cNvPr id="3" name="Content Placeholder 2"/>
          <p:cNvSpPr>
            <a:spLocks noGrp="1"/>
          </p:cNvSpPr>
          <p:nvPr>
            <p:ph idx="1"/>
          </p:nvPr>
        </p:nvSpPr>
        <p:spPr>
          <a:xfrm>
            <a:off x="838200" y="1825624"/>
            <a:ext cx="10515600" cy="5226339"/>
          </a:xfrm>
        </p:spPr>
        <p:txBody>
          <a:bodyPr>
            <a:normAutofit/>
          </a:bodyPr>
          <a:lstStyle/>
          <a:p>
            <a:r>
              <a:rPr lang="en-US" sz="4000" b="1" dirty="0"/>
              <a:t>Please report discolored water, strange marine animal behavior and/or animal kills!!!</a:t>
            </a:r>
          </a:p>
          <a:p>
            <a:r>
              <a:rPr lang="en-US" sz="4000" b="1" dirty="0"/>
              <a:t>1) Take a sample; 2) take a photo; 3) call DA/BA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29" y="4420161"/>
            <a:ext cx="3928268" cy="21915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097" y="4423457"/>
            <a:ext cx="4119086" cy="21882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182" y="4420160"/>
            <a:ext cx="3288983" cy="2192655"/>
          </a:xfrm>
          <a:prstGeom prst="rect">
            <a:avLst/>
          </a:prstGeom>
        </p:spPr>
      </p:pic>
    </p:spTree>
    <p:extLst>
      <p:ext uri="{BB962C8B-B14F-4D97-AF65-F5344CB8AC3E}">
        <p14:creationId xmlns:p14="http://schemas.microsoft.com/office/powerpoint/2010/main" val="51049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check out our new website...</a:t>
            </a:r>
          </a:p>
        </p:txBody>
      </p:sp>
      <p:sp>
        <p:nvSpPr>
          <p:cNvPr id="3" name="Content Placeholder 2"/>
          <p:cNvSpPr>
            <a:spLocks noGrp="1"/>
          </p:cNvSpPr>
          <p:nvPr>
            <p:ph idx="1"/>
          </p:nvPr>
        </p:nvSpPr>
        <p:spPr/>
        <p:txBody>
          <a:bodyPr/>
          <a:lstStyle/>
          <a:p>
            <a:r>
              <a:rPr lang="en-US" dirty="0"/>
              <a:t>https://portal.ct.gov/DOAG/Aquaculture1/Aquaculture/Harmful-Algal-Blooms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600"/>
          <a:stretch/>
        </p:blipFill>
        <p:spPr>
          <a:xfrm>
            <a:off x="3781120" y="2505456"/>
            <a:ext cx="7007199" cy="4279392"/>
          </a:xfrm>
          <a:prstGeom prst="rect">
            <a:avLst/>
          </a:prstGeom>
        </p:spPr>
      </p:pic>
      <p:cxnSp>
        <p:nvCxnSpPr>
          <p:cNvPr id="6" name="Straight Arrow Connector 5"/>
          <p:cNvCxnSpPr/>
          <p:nvPr/>
        </p:nvCxnSpPr>
        <p:spPr>
          <a:xfrm flipH="1">
            <a:off x="8778240" y="5998464"/>
            <a:ext cx="175564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083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34493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they impact the shellfish industry?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9821301" cy="2966243"/>
          </a:xfrm>
        </p:spPr>
      </p:pic>
      <p:sp>
        <p:nvSpPr>
          <p:cNvPr id="5" name="Rectangle 4"/>
          <p:cNvSpPr/>
          <p:nvPr/>
        </p:nvSpPr>
        <p:spPr>
          <a:xfrm>
            <a:off x="964406" y="4207669"/>
            <a:ext cx="1321594" cy="250031"/>
          </a:xfrm>
          <a:prstGeom prst="rect">
            <a:avLst/>
          </a:prstGeom>
          <a:solidFill>
            <a:srgbClr val="BFF3EF"/>
          </a:solidFill>
          <a:ln>
            <a:solidFill>
              <a:srgbClr val="BFF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71563" y="4133711"/>
            <a:ext cx="1447800" cy="523220"/>
          </a:xfrm>
          <a:prstGeom prst="rect">
            <a:avLst/>
          </a:prstGeom>
          <a:noFill/>
        </p:spPr>
        <p:txBody>
          <a:bodyPr wrap="square" rtlCol="0">
            <a:spAutoFit/>
          </a:bodyPr>
          <a:lstStyle/>
          <a:p>
            <a:r>
              <a:rPr lang="en-US" sz="1400" b="1" dirty="0"/>
              <a:t>Harmful algal bloom</a:t>
            </a:r>
          </a:p>
        </p:txBody>
      </p:sp>
      <p:sp>
        <p:nvSpPr>
          <p:cNvPr id="8" name="TextBox 7"/>
          <p:cNvSpPr txBox="1"/>
          <p:nvPr/>
        </p:nvSpPr>
        <p:spPr>
          <a:xfrm>
            <a:off x="8679656" y="1791494"/>
            <a:ext cx="1085850" cy="861774"/>
          </a:xfrm>
          <a:prstGeom prst="rect">
            <a:avLst/>
          </a:prstGeom>
          <a:noFill/>
        </p:spPr>
        <p:txBody>
          <a:bodyPr wrap="square" rtlCol="0">
            <a:spAutoFit/>
          </a:bodyPr>
          <a:lstStyle/>
          <a:p>
            <a:r>
              <a:rPr lang="en-US" sz="5000" dirty="0">
                <a:solidFill>
                  <a:srgbClr val="FF0000"/>
                </a:solidFill>
              </a:rPr>
              <a:t>X</a:t>
            </a:r>
          </a:p>
        </p:txBody>
      </p:sp>
      <p:sp>
        <p:nvSpPr>
          <p:cNvPr id="3" name="Oval 2"/>
          <p:cNvSpPr/>
          <p:nvPr/>
        </p:nvSpPr>
        <p:spPr>
          <a:xfrm>
            <a:off x="2286000" y="1918447"/>
            <a:ext cx="762000" cy="6925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82" t="7208" r="582" b="23002"/>
          <a:stretch/>
        </p:blipFill>
        <p:spPr>
          <a:xfrm>
            <a:off x="9543461" y="4559948"/>
            <a:ext cx="1991098" cy="2201069"/>
          </a:xfrm>
          <a:prstGeom prst="rect">
            <a:avLst/>
          </a:prstGeom>
        </p:spPr>
      </p:pic>
    </p:spTree>
    <p:extLst>
      <p:ext uri="{BB962C8B-B14F-4D97-AF65-F5344CB8AC3E}">
        <p14:creationId xmlns:p14="http://schemas.microsoft.com/office/powerpoint/2010/main" val="22823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Marine </a:t>
            </a:r>
            <a:r>
              <a:rPr lang="en-US" dirty="0" err="1"/>
              <a:t>Biotoxins</a:t>
            </a:r>
            <a:endParaRPr lang="en-US" dirty="0"/>
          </a:p>
        </p:txBody>
      </p:sp>
      <p:sp>
        <p:nvSpPr>
          <p:cNvPr id="3" name="Content Placeholder 2"/>
          <p:cNvSpPr>
            <a:spLocks noGrp="1"/>
          </p:cNvSpPr>
          <p:nvPr>
            <p:ph idx="1"/>
          </p:nvPr>
        </p:nvSpPr>
        <p:spPr>
          <a:xfrm>
            <a:off x="838200" y="1690688"/>
            <a:ext cx="10515600" cy="5167312"/>
          </a:xfrm>
        </p:spPr>
        <p:txBody>
          <a:bodyPr>
            <a:noAutofit/>
          </a:bodyPr>
          <a:lstStyle/>
          <a:p>
            <a:r>
              <a:rPr lang="en-US" sz="3200" dirty="0"/>
              <a:t>Toxins </a:t>
            </a:r>
            <a:r>
              <a:rPr lang="en-US" sz="3200" b="1" dirty="0"/>
              <a:t>CANNOT </a:t>
            </a:r>
            <a:r>
              <a:rPr lang="en-US" sz="3200" dirty="0"/>
              <a:t>be removed from shellfish with post-harvest processing (e.g. cooking, freezing, etc.)</a:t>
            </a:r>
          </a:p>
          <a:p>
            <a:r>
              <a:rPr lang="en-US" sz="3200" dirty="0"/>
              <a:t>Toxins do not alter the taste, smell, or appearance of shellfish</a:t>
            </a:r>
          </a:p>
          <a:p>
            <a:r>
              <a:rPr lang="en-US" sz="3200" dirty="0"/>
              <a:t>There are no antidotes available for patients that have consumed toxin-contaminated shellfish</a:t>
            </a:r>
          </a:p>
          <a:p>
            <a:pPr lvl="1"/>
            <a:r>
              <a:rPr lang="en-US" sz="3200" dirty="0"/>
              <a:t>Supportive care only</a:t>
            </a:r>
          </a:p>
          <a:p>
            <a:pPr lvl="1"/>
            <a:endParaRPr lang="en-US" sz="3200" dirty="0"/>
          </a:p>
          <a:p>
            <a:r>
              <a:rPr lang="en-US" sz="3200" dirty="0"/>
              <a:t>Many shellfish toxin illnesses in U.S. are associated with illegal recreational harvesting in closed beds</a:t>
            </a:r>
          </a:p>
          <a:p>
            <a:pPr marL="0" indent="0">
              <a:buNone/>
            </a:pPr>
            <a:endParaRPr lang="en-US" sz="3600" dirty="0"/>
          </a:p>
        </p:txBody>
      </p:sp>
    </p:spTree>
    <p:extLst>
      <p:ext uri="{BB962C8B-B14F-4D97-AF65-F5344CB8AC3E}">
        <p14:creationId xmlns:p14="http://schemas.microsoft.com/office/powerpoint/2010/main" val="128953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Harmful Algal Bloom (HAB) Trends</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049365" y="1392487"/>
            <a:ext cx="8093269" cy="5141079"/>
          </a:xfrm>
        </p:spPr>
      </p:pic>
    </p:spTree>
    <p:extLst>
      <p:ext uri="{BB962C8B-B14F-4D97-AF65-F5344CB8AC3E}">
        <p14:creationId xmlns:p14="http://schemas.microsoft.com/office/powerpoint/2010/main" val="83373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83910904"/>
              </p:ext>
            </p:extLst>
          </p:nvPr>
        </p:nvGraphicFramePr>
        <p:xfrm>
          <a:off x="0" y="2"/>
          <a:ext cx="12192000" cy="2683643"/>
        </p:xfrm>
        <a:graphic>
          <a:graphicData uri="http://schemas.openxmlformats.org/drawingml/2006/table">
            <a:tbl>
              <a:tblPr firstRow="1" bandRow="1">
                <a:tableStyleId>{793D81CF-94F2-401A-BA57-92F5A7B2D0C5}</a:tableStyleId>
              </a:tblPr>
              <a:tblGrid>
                <a:gridCol w="2050473">
                  <a:extLst>
                    <a:ext uri="{9D8B030D-6E8A-4147-A177-3AD203B41FA5}">
                      <a16:colId xmlns:a16="http://schemas.microsoft.com/office/drawing/2014/main" val="4076572892"/>
                    </a:ext>
                  </a:extLst>
                </a:gridCol>
                <a:gridCol w="1814945">
                  <a:extLst>
                    <a:ext uri="{9D8B030D-6E8A-4147-A177-3AD203B41FA5}">
                      <a16:colId xmlns:a16="http://schemas.microsoft.com/office/drawing/2014/main" val="709250960"/>
                    </a:ext>
                  </a:extLst>
                </a:gridCol>
                <a:gridCol w="1607127">
                  <a:extLst>
                    <a:ext uri="{9D8B030D-6E8A-4147-A177-3AD203B41FA5}">
                      <a16:colId xmlns:a16="http://schemas.microsoft.com/office/drawing/2014/main" val="2744209564"/>
                    </a:ext>
                  </a:extLst>
                </a:gridCol>
                <a:gridCol w="6719455">
                  <a:extLst>
                    <a:ext uri="{9D8B030D-6E8A-4147-A177-3AD203B41FA5}">
                      <a16:colId xmlns:a16="http://schemas.microsoft.com/office/drawing/2014/main" val="1409217103"/>
                    </a:ext>
                  </a:extLst>
                </a:gridCol>
              </a:tblGrid>
              <a:tr h="458603">
                <a:tc>
                  <a:txBody>
                    <a:bodyPr/>
                    <a:lstStyle/>
                    <a:p>
                      <a:r>
                        <a:rPr lang="en-US" sz="2400" dirty="0"/>
                        <a:t>HAB</a:t>
                      </a:r>
                      <a:r>
                        <a:rPr lang="en-US" sz="2400" baseline="0" dirty="0"/>
                        <a:t> genus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Toxin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Potential</a:t>
                      </a:r>
                      <a:r>
                        <a:rPr lang="en-US" sz="2400" baseline="0" dirty="0"/>
                        <a:t> effects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652938"/>
                  </a:ext>
                </a:extLst>
              </a:tr>
              <a:tr h="1559249">
                <a:tc>
                  <a:txBody>
                    <a:bodyPr/>
                    <a:lstStyle/>
                    <a:p>
                      <a:r>
                        <a:rPr lang="en-US" sz="2800" dirty="0"/>
                        <a:t>Alexandrium</a:t>
                      </a:r>
                    </a:p>
                    <a:p>
                      <a:endParaRPr lang="en-US" sz="2800" dirty="0"/>
                    </a:p>
                    <a:p>
                      <a:r>
                        <a:rPr lang="en-US" sz="2800" dirty="0"/>
                        <a:t>“New England red tide”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Saxitoxin</a:t>
                      </a:r>
                    </a:p>
                    <a:p>
                      <a:endParaRPr lang="en-US" sz="2800" dirty="0"/>
                    </a:p>
                    <a:p>
                      <a:r>
                        <a:rPr lang="en-US" sz="2800" b="1" dirty="0"/>
                        <a:t>Potentially</a:t>
                      </a:r>
                      <a:r>
                        <a:rPr lang="en-US" sz="2800" b="1" baseline="0" dirty="0"/>
                        <a:t> lethal</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Paralytic Shellfish Poisoning (PSP)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Tingling, numbness, burning in extremities or mouth;</a:t>
                      </a:r>
                      <a:r>
                        <a:rPr lang="en-US" sz="2800" baseline="0" dirty="0"/>
                        <a:t> lack of coordination/staggering; drowsiness; fever; rash; </a:t>
                      </a:r>
                      <a:r>
                        <a:rPr lang="en-US" sz="2800" b="1" baseline="0" dirty="0"/>
                        <a:t>respiratory difficulty and/or arrest; death</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0" baseline="0" dirty="0"/>
                        <a:t>-Gastrointestinal: Nausea, vomiting, diarrhea</a:t>
                      </a:r>
                      <a:endParaRPr lang="en-US" sz="2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949613"/>
                  </a:ext>
                </a:extLst>
              </a:tr>
            </a:tbl>
          </a:graphicData>
        </a:graphic>
      </p:graphicFrame>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500" r="100000">
                        <a14:backgroundMark x1="85000" y1="27961" x2="85000" y2="27961"/>
                        <a14:backgroundMark x1="85500" y1="38487" x2="85500" y2="38487"/>
                        <a14:backgroundMark x1="87500" y1="48026" x2="87500" y2="48026"/>
                        <a14:backgroundMark x1="91500" y1="55592" x2="91500" y2="55592"/>
                        <a14:backgroundMark x1="93000" y1="61513" x2="93000" y2="61513"/>
                        <a14:backgroundMark x1="78000" y1="31579" x2="78000" y2="31579"/>
                        <a14:backgroundMark x1="64000" y1="24671" x2="64000" y2="24671"/>
                        <a14:backgroundMark x1="46500" y1="14145" x2="46500" y2="14145"/>
                        <a14:backgroundMark x1="74500" y1="10197" x2="74500" y2="10197"/>
                        <a14:backgroundMark x1="88500" y1="8224" x2="88500" y2="8224"/>
                        <a14:backgroundMark x1="90500" y1="16118" x2="90500" y2="16118"/>
                        <a14:backgroundMark x1="97500" y1="80921" x2="97500" y2="80921"/>
                        <a14:backgroundMark x1="96000" y1="97697" x2="96000" y2="97697"/>
                        <a14:backgroundMark x1="60500" y1="88487" x2="60500" y2="88487"/>
                        <a14:backgroundMark x1="50000" y1="94737" x2="50000" y2="94737"/>
                        <a14:backgroundMark x1="40500" y1="94079" x2="40500" y2="94079"/>
                      </a14:backgroundRemoval>
                    </a14:imgEffect>
                  </a14:imgLayer>
                </a14:imgProps>
              </a:ext>
              <a:ext uri="{28A0092B-C50C-407E-A947-70E740481C1C}">
                <a14:useLocalDpi xmlns:a14="http://schemas.microsoft.com/office/drawing/2010/main" val="0"/>
              </a:ext>
            </a:extLst>
          </a:blip>
          <a:stretch>
            <a:fillRect/>
          </a:stretch>
        </p:blipFill>
        <p:spPr>
          <a:xfrm rot="19923063">
            <a:off x="-488013" y="2169523"/>
            <a:ext cx="3711844" cy="564201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418" y="2966769"/>
            <a:ext cx="6428509" cy="3586431"/>
          </a:xfrm>
          <a:prstGeom prst="rect">
            <a:avLst/>
          </a:prstGeom>
          <a:ln w="38100">
            <a:solidFill>
              <a:schemeClr val="tx1"/>
            </a:solidFill>
          </a:ln>
        </p:spPr>
      </p:pic>
    </p:spTree>
    <p:extLst>
      <p:ext uri="{BB962C8B-B14F-4D97-AF65-F5344CB8AC3E}">
        <p14:creationId xmlns:p14="http://schemas.microsoft.com/office/powerpoint/2010/main" val="44655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26366039"/>
              </p:ext>
            </p:extLst>
          </p:nvPr>
        </p:nvGraphicFramePr>
        <p:xfrm>
          <a:off x="0" y="2"/>
          <a:ext cx="12192000" cy="4390523"/>
        </p:xfrm>
        <a:graphic>
          <a:graphicData uri="http://schemas.openxmlformats.org/drawingml/2006/table">
            <a:tbl>
              <a:tblPr firstRow="1" bandRow="1">
                <a:tableStyleId>{793D81CF-94F2-401A-BA57-92F5A7B2D0C5}</a:tableStyleId>
              </a:tblPr>
              <a:tblGrid>
                <a:gridCol w="1565564">
                  <a:extLst>
                    <a:ext uri="{9D8B030D-6E8A-4147-A177-3AD203B41FA5}">
                      <a16:colId xmlns:a16="http://schemas.microsoft.com/office/drawing/2014/main" val="4076572892"/>
                    </a:ext>
                  </a:extLst>
                </a:gridCol>
                <a:gridCol w="1787236">
                  <a:extLst>
                    <a:ext uri="{9D8B030D-6E8A-4147-A177-3AD203B41FA5}">
                      <a16:colId xmlns:a16="http://schemas.microsoft.com/office/drawing/2014/main" val="709250960"/>
                    </a:ext>
                  </a:extLst>
                </a:gridCol>
                <a:gridCol w="1636295">
                  <a:extLst>
                    <a:ext uri="{9D8B030D-6E8A-4147-A177-3AD203B41FA5}">
                      <a16:colId xmlns:a16="http://schemas.microsoft.com/office/drawing/2014/main" val="2744209564"/>
                    </a:ext>
                  </a:extLst>
                </a:gridCol>
                <a:gridCol w="7202905">
                  <a:extLst>
                    <a:ext uri="{9D8B030D-6E8A-4147-A177-3AD203B41FA5}">
                      <a16:colId xmlns:a16="http://schemas.microsoft.com/office/drawing/2014/main" val="1409217103"/>
                    </a:ext>
                  </a:extLst>
                </a:gridCol>
              </a:tblGrid>
              <a:tr h="458603">
                <a:tc>
                  <a:txBody>
                    <a:bodyPr/>
                    <a:lstStyle/>
                    <a:p>
                      <a:r>
                        <a:rPr lang="en-US" sz="2400" dirty="0"/>
                        <a:t>HAB</a:t>
                      </a:r>
                      <a:r>
                        <a:rPr lang="en-US" sz="2400" baseline="0" dirty="0"/>
                        <a:t> genus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Toxin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Potential</a:t>
                      </a:r>
                      <a:r>
                        <a:rPr lang="en-US" sz="2400" baseline="0" dirty="0"/>
                        <a:t> effects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652938"/>
                  </a:ext>
                </a:extLst>
              </a:tr>
              <a:tr h="3026777">
                <a:tc>
                  <a:txBody>
                    <a:bodyPr/>
                    <a:lstStyle/>
                    <a:p>
                      <a:r>
                        <a:rPr lang="en-US" sz="2800" dirty="0"/>
                        <a:t>Pseudo-nitzschia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Domoic acid </a:t>
                      </a:r>
                    </a:p>
                    <a:p>
                      <a:endParaRPr lang="en-US" sz="2800" b="1" dirty="0"/>
                    </a:p>
                    <a:p>
                      <a:r>
                        <a:rPr lang="en-US" sz="2800" b="1" dirty="0"/>
                        <a:t>Potentially</a:t>
                      </a:r>
                      <a:r>
                        <a:rPr lang="en-US" sz="2800" b="1" baseline="0" dirty="0"/>
                        <a:t> lethal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Amnesic Shellfish Poisoning</a:t>
                      </a:r>
                    </a:p>
                    <a:p>
                      <a:r>
                        <a:rPr lang="en-US" sz="2800" dirty="0"/>
                        <a:t>(ASP)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-Dizziness; headache;</a:t>
                      </a:r>
                      <a:r>
                        <a:rPr lang="en-US" sz="2800" baseline="0" dirty="0"/>
                        <a:t> disorientation; short-term memory loss;</a:t>
                      </a:r>
                      <a:r>
                        <a:rPr lang="en-US" sz="2800" b="1" baseline="0" dirty="0"/>
                        <a:t> seizures</a:t>
                      </a:r>
                      <a:r>
                        <a:rPr lang="en-US" sz="2800" baseline="0" dirty="0"/>
                        <a:t>; </a:t>
                      </a:r>
                      <a:r>
                        <a:rPr lang="en-US" sz="2800" b="1" baseline="0" dirty="0"/>
                        <a:t>respiratory difficulty; coma; long-term neurological damage, including memory defects and weakening/death muscles in extremities; death</a:t>
                      </a:r>
                    </a:p>
                    <a:p>
                      <a:r>
                        <a:rPr lang="en-US" sz="2800" dirty="0"/>
                        <a:t>-Gastroenteritis</a:t>
                      </a:r>
                      <a:r>
                        <a:rPr lang="en-US" sz="2800" baseline="0" dirty="0"/>
                        <a:t> usually develops within 24 hours of consumption – nausea, vomiting, abdominal cramps, diarrhea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8877891"/>
                  </a:ext>
                </a:extLst>
              </a:tr>
            </a:tbl>
          </a:graphicData>
        </a:graphic>
      </p:graphicFrame>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6852" b="97963" l="2222" r="96250">
                        <a14:foregroundMark x1="23333" y1="75370" x2="23333" y2="75370"/>
                        <a14:foregroundMark x1="20556" y1="77037" x2="20556" y2="77037"/>
                        <a14:foregroundMark x1="18889" y1="79074" x2="18889" y2="79074"/>
                        <a14:foregroundMark x1="16528" y1="80556" x2="16528" y2="80556"/>
                        <a14:foregroundMark x1="14306" y1="83148" x2="14306" y2="83148"/>
                        <a14:foregroundMark x1="21528" y1="78889" x2="21528" y2="78889"/>
                        <a14:foregroundMark x1="23056" y1="77593" x2="23056" y2="77593"/>
                        <a14:foregroundMark x1="17500" y1="82222" x2="17500" y2="82222"/>
                        <a14:foregroundMark x1="13750" y1="83519" x2="13750" y2="83519"/>
                        <a14:foregroundMark x1="2222" y1="97407" x2="2222" y2="97407"/>
                        <a14:backgroundMark x1="16389" y1="84259" x2="16389" y2="84259"/>
                        <a14:backgroundMark x1="18889" y1="82593" x2="18889" y2="82593"/>
                        <a14:backgroundMark x1="13750" y1="84630" x2="13750" y2="84630"/>
                      </a14:backgroundRemoval>
                    </a14:imgEffect>
                    <a14:imgEffect>
                      <a14:sharpenSoften amount="25000"/>
                    </a14:imgEffect>
                  </a14:imgLayer>
                </a14:imgProps>
              </a:ext>
              <a:ext uri="{28A0092B-C50C-407E-A947-70E740481C1C}">
                <a14:useLocalDpi xmlns:a14="http://schemas.microsoft.com/office/drawing/2010/main" val="0"/>
              </a:ext>
            </a:extLst>
          </a:blip>
          <a:srcRect l="12765" t="10792" r="349" b="14327"/>
          <a:stretch/>
        </p:blipFill>
        <p:spPr>
          <a:xfrm rot="1798373">
            <a:off x="5860642" y="3058007"/>
            <a:ext cx="6437243" cy="4160867"/>
          </a:xfrm>
          <a:prstGeom prst="rect">
            <a:avLst/>
          </a:prstGeom>
        </p:spPr>
      </p:pic>
    </p:spTree>
    <p:extLst>
      <p:ext uri="{BB962C8B-B14F-4D97-AF65-F5344CB8AC3E}">
        <p14:creationId xmlns:p14="http://schemas.microsoft.com/office/powerpoint/2010/main" val="38598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74649683"/>
              </p:ext>
            </p:extLst>
          </p:nvPr>
        </p:nvGraphicFramePr>
        <p:xfrm>
          <a:off x="0" y="2"/>
          <a:ext cx="12192000" cy="3110363"/>
        </p:xfrm>
        <a:graphic>
          <a:graphicData uri="http://schemas.openxmlformats.org/drawingml/2006/table">
            <a:tbl>
              <a:tblPr firstRow="1" bandRow="1">
                <a:tableStyleId>{793D81CF-94F2-401A-BA57-92F5A7B2D0C5}</a:tableStyleId>
              </a:tblPr>
              <a:tblGrid>
                <a:gridCol w="2244436">
                  <a:extLst>
                    <a:ext uri="{9D8B030D-6E8A-4147-A177-3AD203B41FA5}">
                      <a16:colId xmlns:a16="http://schemas.microsoft.com/office/drawing/2014/main" val="4076572892"/>
                    </a:ext>
                  </a:extLst>
                </a:gridCol>
                <a:gridCol w="1468582">
                  <a:extLst>
                    <a:ext uri="{9D8B030D-6E8A-4147-A177-3AD203B41FA5}">
                      <a16:colId xmlns:a16="http://schemas.microsoft.com/office/drawing/2014/main" val="709250960"/>
                    </a:ext>
                  </a:extLst>
                </a:gridCol>
                <a:gridCol w="1717964">
                  <a:extLst>
                    <a:ext uri="{9D8B030D-6E8A-4147-A177-3AD203B41FA5}">
                      <a16:colId xmlns:a16="http://schemas.microsoft.com/office/drawing/2014/main" val="2744209564"/>
                    </a:ext>
                  </a:extLst>
                </a:gridCol>
                <a:gridCol w="6761018">
                  <a:extLst>
                    <a:ext uri="{9D8B030D-6E8A-4147-A177-3AD203B41FA5}">
                      <a16:colId xmlns:a16="http://schemas.microsoft.com/office/drawing/2014/main" val="1409217103"/>
                    </a:ext>
                  </a:extLst>
                </a:gridCol>
              </a:tblGrid>
              <a:tr h="458603">
                <a:tc>
                  <a:txBody>
                    <a:bodyPr/>
                    <a:lstStyle/>
                    <a:p>
                      <a:r>
                        <a:rPr lang="en-US" sz="2400" dirty="0"/>
                        <a:t>HAB</a:t>
                      </a:r>
                      <a:r>
                        <a:rPr lang="en-US" sz="2400" baseline="0" dirty="0"/>
                        <a:t> genus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Toxin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Potential</a:t>
                      </a:r>
                      <a:r>
                        <a:rPr lang="en-US" sz="2400" baseline="0" dirty="0"/>
                        <a:t> effects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652938"/>
                  </a:ext>
                </a:extLst>
              </a:tr>
              <a:tr h="458603">
                <a:tc>
                  <a:txBody>
                    <a:bodyPr/>
                    <a:lstStyle/>
                    <a:p>
                      <a:r>
                        <a:rPr lang="en-US" sz="2800" dirty="0"/>
                        <a:t>Dinophysis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800" dirty="0"/>
                        <a:t>Okadaic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800" dirty="0"/>
                        <a:t>Diarrhetic</a:t>
                      </a:r>
                      <a:r>
                        <a:rPr lang="en-US" sz="2800" baseline="0" dirty="0"/>
                        <a:t> Shellfish Poisoning</a:t>
                      </a:r>
                    </a:p>
                    <a:p>
                      <a:r>
                        <a:rPr lang="en-US" sz="2800" baseline="0" dirty="0"/>
                        <a:t>(DSP)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800" dirty="0"/>
                        <a:t>-Gastrointestinal</a:t>
                      </a:r>
                      <a:r>
                        <a:rPr lang="en-US" sz="2800" baseline="0" dirty="0"/>
                        <a:t> onset within 30 </a:t>
                      </a:r>
                      <a:r>
                        <a:rPr lang="en-US" sz="2800" baseline="0" dirty="0" err="1"/>
                        <a:t>mins</a:t>
                      </a:r>
                      <a:r>
                        <a:rPr lang="en-US" sz="2800" baseline="0" dirty="0"/>
                        <a:t>-few hours of consumption: </a:t>
                      </a:r>
                      <a:r>
                        <a:rPr lang="en-US" sz="2800" dirty="0"/>
                        <a:t>Incapacitating diarrhea, nausea, vomiting, abdominal pain; recovery typically within 3 days</a:t>
                      </a:r>
                    </a:p>
                    <a:p>
                      <a:r>
                        <a:rPr lang="en-US" sz="2800" dirty="0"/>
                        <a:t>-Potential association with</a:t>
                      </a:r>
                      <a:r>
                        <a:rPr lang="en-US" sz="2800" baseline="0" dirty="0"/>
                        <a:t> cancer (long-term exposure)</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5472189"/>
                  </a:ext>
                </a:extLst>
              </a:tr>
              <a:tr h="1354767">
                <a:tc>
                  <a:txBody>
                    <a:bodyPr/>
                    <a:lstStyle/>
                    <a:p>
                      <a:r>
                        <a:rPr lang="en-US" sz="2800" dirty="0"/>
                        <a:t>Prorocentrum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2941621016"/>
                  </a:ext>
                </a:extLst>
              </a:tr>
            </a:tbl>
          </a:graphicData>
        </a:graphic>
      </p:graphicFrame>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89855" l="10000" r="100000">
                        <a14:backgroundMark x1="94500" y1="8116" x2="94500" y2="8116"/>
                        <a14:backgroundMark x1="95500" y1="20580" x2="95500" y2="20580"/>
                      </a14:backgroundRemoval>
                    </a14:imgEffect>
                  </a14:imgLayer>
                </a14:imgProps>
              </a:ext>
              <a:ext uri="{28A0092B-C50C-407E-A947-70E740481C1C}">
                <a14:useLocalDpi xmlns:a14="http://schemas.microsoft.com/office/drawing/2010/main" val="0"/>
              </a:ext>
            </a:extLst>
          </a:blip>
          <a:srcRect l="40816" t="-1714" r="5945" b="34227"/>
          <a:stretch/>
        </p:blipFill>
        <p:spPr>
          <a:xfrm rot="3119998">
            <a:off x="8827581" y="4123348"/>
            <a:ext cx="2406315" cy="263090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429" y1="28470" x2="70429" y2="28470"/>
                        <a14:foregroundMark x1="71571" y1="28187" x2="71571" y2="28187"/>
                        <a14:foregroundMark x1="73857" y1="32436" x2="73857" y2="32436"/>
                        <a14:foregroundMark x1="74143" y1="34844" x2="74143" y2="34844"/>
                        <a14:foregroundMark x1="76286" y1="38385" x2="76286" y2="38385"/>
                        <a14:foregroundMark x1="76429" y1="40652" x2="76429" y2="40652"/>
                        <a14:foregroundMark x1="76571" y1="44334" x2="76571" y2="44334"/>
                        <a14:foregroundMark x1="77286" y1="48159" x2="77286" y2="48159"/>
                        <a14:foregroundMark x1="78429" y1="52125" x2="78429" y2="52125"/>
                        <a14:foregroundMark x1="79286" y1="56657" x2="79286" y2="56657"/>
                        <a14:foregroundMark x1="79429" y1="59915" x2="79429" y2="59915"/>
                        <a14:foregroundMark x1="77857" y1="62465" x2="77857" y2="62465"/>
                        <a14:foregroundMark x1="76714" y1="62323" x2="76714" y2="62323"/>
                        <a14:foregroundMark x1="76000" y1="62181" x2="76000" y2="62181"/>
                        <a14:foregroundMark x1="74286" y1="59207" x2="74286" y2="59207"/>
                        <a14:foregroundMark x1="75857" y1="58357" x2="75857" y2="58357"/>
                        <a14:foregroundMark x1="74714" y1="52975" x2="74714" y2="52975"/>
                        <a14:foregroundMark x1="73286" y1="47450" x2="73286" y2="47450"/>
                        <a14:foregroundMark x1="69857" y1="52408" x2="69857" y2="52408"/>
                        <a14:foregroundMark x1="70286" y1="59632" x2="70286" y2="59632"/>
                        <a14:foregroundMark x1="67143" y1="65581" x2="67143" y2="65581"/>
                        <a14:foregroundMark x1="29000" y1="34278" x2="29000" y2="34278"/>
                        <a14:foregroundMark x1="75143" y1="35836" x2="75143" y2="35836"/>
                        <a14:foregroundMark x1="76429" y1="37252" x2="76429" y2="37252"/>
                        <a14:foregroundMark x1="70857" y1="24504" x2="70857" y2="24504"/>
                        <a14:foregroundMark x1="71857" y1="25779" x2="71857" y2="25779"/>
                        <a14:foregroundMark x1="73143" y1="28329" x2="73143" y2="28329"/>
                        <a14:foregroundMark x1="75143" y1="31445" x2="75143" y2="31445"/>
                        <a14:foregroundMark x1="76143" y1="33853" x2="76143" y2="33853"/>
                        <a14:foregroundMark x1="76286" y1="36827" x2="76286" y2="36827"/>
                        <a14:foregroundMark x1="37571" y1="19547" x2="37571" y2="19547"/>
                        <a14:foregroundMark x1="34286" y1="19263" x2="34286" y2="19263"/>
                        <a14:foregroundMark x1="33429" y1="19547" x2="33429" y2="19547"/>
                        <a14:foregroundMark x1="58857" y1="82011" x2="58857" y2="82011"/>
                        <a14:foregroundMark x1="55714" y1="85552" x2="55714" y2="85552"/>
                        <a14:foregroundMark x1="59714" y1="79462" x2="59714" y2="79462"/>
                        <a14:backgroundMark x1="61000" y1="82011" x2="61000" y2="82011"/>
                        <a14:backgroundMark x1="61429" y1="81161" x2="61429" y2="81161"/>
                      </a14:backgroundRemoval>
                    </a14:imgEffect>
                  </a14:imgLayer>
                </a14:imgProps>
              </a:ext>
              <a:ext uri="{28A0092B-C50C-407E-A947-70E740481C1C}">
                <a14:useLocalDpi xmlns:a14="http://schemas.microsoft.com/office/drawing/2010/main" val="0"/>
              </a:ext>
            </a:extLst>
          </a:blip>
          <a:stretch>
            <a:fillRect/>
          </a:stretch>
        </p:blipFill>
        <p:spPr>
          <a:xfrm>
            <a:off x="5615612" y="2838878"/>
            <a:ext cx="3659885" cy="3691255"/>
          </a:xfrm>
          <a:prstGeom prst="rect">
            <a:avLst/>
          </a:prstGeom>
        </p:spPr>
      </p:pic>
    </p:spTree>
    <p:extLst>
      <p:ext uri="{BB962C8B-B14F-4D97-AF65-F5344CB8AC3E}">
        <p14:creationId xmlns:p14="http://schemas.microsoft.com/office/powerpoint/2010/main" val="355920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2361</TotalTime>
  <Words>2009</Words>
  <Application>Microsoft Macintosh PowerPoint</Application>
  <PresentationFormat>Widescreen</PresentationFormat>
  <Paragraphs>231</Paragraphs>
  <Slides>33</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Harmful Algal Bloom Update</vt:lpstr>
      <vt:lpstr>What are phytoplankton?</vt:lpstr>
      <vt:lpstr>What is a harmful algal bloom (HAB)?</vt:lpstr>
      <vt:lpstr>How do they impact the shellfish industry?</vt:lpstr>
      <vt:lpstr>Marine Biotoxins</vt:lpstr>
      <vt:lpstr>U.S. Harmful Algal Bloom (HAB) Trends</vt:lpstr>
      <vt:lpstr>PowerPoint Presentation</vt:lpstr>
      <vt:lpstr>PowerPoint Presentation</vt:lpstr>
      <vt:lpstr>PowerPoint Presentation</vt:lpstr>
      <vt:lpstr>Local Biotoxin Closures</vt:lpstr>
      <vt:lpstr>Global Toxin Illness Cases (1970-2010)  (Visciano et al. 2016)</vt:lpstr>
      <vt:lpstr>The cost of HABs</vt:lpstr>
      <vt:lpstr>The appearance of ASP in New England</vt:lpstr>
      <vt:lpstr>Pseudo-nitzschia australis</vt:lpstr>
      <vt:lpstr>Pseudo-nitzschia australis</vt:lpstr>
      <vt:lpstr>Pseudo-nitzschia australis</vt:lpstr>
      <vt:lpstr>Pseudo-nitzschia on the U.S. West Coast</vt:lpstr>
      <vt:lpstr>Pseudo-nitzschia in the U.S. West Coast</vt:lpstr>
      <vt:lpstr>Pseudo-nitzschia in the U.S. West Coast</vt:lpstr>
      <vt:lpstr>Pseudo-nitzschia in the U.S. West Coast</vt:lpstr>
      <vt:lpstr>Emerging PSP issues in Alaska</vt:lpstr>
      <vt:lpstr>PSP in Alaska</vt:lpstr>
      <vt:lpstr>PSP in Alaska</vt:lpstr>
      <vt:lpstr>PowerPoint Presentation</vt:lpstr>
      <vt:lpstr>Florida 15 month Karenia bloom (2017-19)</vt:lpstr>
      <vt:lpstr>Impacts of Florida red tide</vt:lpstr>
      <vt:lpstr>Management nightmare</vt:lpstr>
      <vt:lpstr>Management nightmare</vt:lpstr>
      <vt:lpstr>PowerPoint Presentation</vt:lpstr>
      <vt:lpstr>Educational outreach</vt:lpstr>
      <vt:lpstr>We need your help to cover CT’s coastline...</vt:lpstr>
      <vt:lpstr>Please check out our new website...</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HABs in Connecticut</dc:title>
  <dc:creator>Inke</dc:creator>
  <cp:lastModifiedBy>Getchis, Tessa</cp:lastModifiedBy>
  <cp:revision>497</cp:revision>
  <dcterms:created xsi:type="dcterms:W3CDTF">2018-12-10T18:53:49Z</dcterms:created>
  <dcterms:modified xsi:type="dcterms:W3CDTF">2020-01-11T15:42:33Z</dcterms:modified>
</cp:coreProperties>
</file>