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56" r:id="rId5"/>
    <p:sldId id="336" r:id="rId6"/>
    <p:sldId id="334" r:id="rId7"/>
    <p:sldId id="335" r:id="rId8"/>
    <p:sldId id="319" r:id="rId9"/>
    <p:sldId id="263" r:id="rId10"/>
    <p:sldId id="328" r:id="rId11"/>
    <p:sldId id="329" r:id="rId12"/>
    <p:sldId id="289" r:id="rId13"/>
    <p:sldId id="325" r:id="rId14"/>
    <p:sldId id="326" r:id="rId15"/>
    <p:sldId id="330" r:id="rId16"/>
    <p:sldId id="264" r:id="rId17"/>
    <p:sldId id="332" r:id="rId18"/>
    <p:sldId id="333" r:id="rId19"/>
    <p:sldId id="259" r:id="rId20"/>
    <p:sldId id="331" r:id="rId21"/>
    <p:sldId id="337" r:id="rId22"/>
    <p:sldId id="339"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37CBFF"/>
    <a:srgbClr val="7030A0"/>
    <a:srgbClr val="00B0F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415" autoAdjust="0"/>
  </p:normalViewPr>
  <p:slideViewPr>
    <p:cSldViewPr snapToGrid="0" showGuides="1">
      <p:cViewPr varScale="1">
        <p:scale>
          <a:sx n="76" d="100"/>
          <a:sy n="76" d="100"/>
        </p:scale>
        <p:origin x="216" y="43"/>
      </p:cViewPr>
      <p:guideLst>
        <p:guide orient="horz" pos="2160"/>
        <p:guide pos="3840"/>
      </p:guideLst>
    </p:cSldViewPr>
  </p:slideViewPr>
  <p:notesTextViewPr>
    <p:cViewPr>
      <p:scale>
        <a:sx n="1" d="1"/>
        <a:sy n="1" d="1"/>
      </p:scale>
      <p:origin x="0" y="0"/>
    </p:cViewPr>
  </p:notesTextViewPr>
  <p:sorterViewPr>
    <p:cViewPr>
      <p:scale>
        <a:sx n="114" d="100"/>
        <a:sy n="114" d="100"/>
      </p:scale>
      <p:origin x="0" y="-1476"/>
    </p:cViewPr>
  </p:sorterViewPr>
  <p:notesViewPr>
    <p:cSldViewPr snapToGrid="0" showGuides="1">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'dermo prevalence historical'!$A$2</c:f>
              <c:strCache>
                <c:ptCount val="1"/>
                <c:pt idx="0">
                  <c:v>%</c:v>
                </c:pt>
              </c:strCache>
            </c:strRef>
          </c:tx>
          <c:spPr>
            <a:solidFill>
              <a:schemeClr val="accent1"/>
            </a:solidFill>
            <a:ln>
              <a:noFill/>
            </a:ln>
            <a:effectLst/>
          </c:spPr>
          <c:invertIfNegative val="0"/>
          <c:dPt>
            <c:idx val="15"/>
            <c:invertIfNegative val="0"/>
            <c:bubble3D val="0"/>
            <c:spPr>
              <a:solidFill>
                <a:srgbClr val="37CBFF"/>
              </a:solidFill>
              <a:ln>
                <a:noFill/>
              </a:ln>
              <a:effectLst/>
            </c:spPr>
            <c:extLst>
              <c:ext xmlns:c16="http://schemas.microsoft.com/office/drawing/2014/chart" uri="{C3380CC4-5D6E-409C-BE32-E72D297353CC}">
                <c16:uniqueId val="{00000001-EDA3-45E9-B7E3-D83939B0024E}"/>
              </c:ext>
            </c:extLst>
          </c:dPt>
          <c:dPt>
            <c:idx val="16"/>
            <c:invertIfNegative val="0"/>
            <c:bubble3D val="0"/>
            <c:spPr>
              <a:solidFill>
                <a:srgbClr val="37CBFF"/>
              </a:solidFill>
              <a:ln>
                <a:noFill/>
              </a:ln>
              <a:effectLst/>
            </c:spPr>
            <c:extLst>
              <c:ext xmlns:c16="http://schemas.microsoft.com/office/drawing/2014/chart" uri="{C3380CC4-5D6E-409C-BE32-E72D297353CC}">
                <c16:uniqueId val="{00000003-EDA3-45E9-B7E3-D83939B0024E}"/>
              </c:ext>
            </c:extLst>
          </c:dPt>
          <c:cat>
            <c:numRef>
              <c:f>'dermo prevalence historical'!$B$1:$R$1</c:f>
              <c:numCache>
                <c:formatCode>General</c:formatCode>
                <c:ptCount val="1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2019</c:v>
                </c:pt>
                <c:pt idx="16">
                  <c:v>2020</c:v>
                </c:pt>
              </c:numCache>
            </c:numRef>
          </c:cat>
          <c:val>
            <c:numRef>
              <c:f>'dermo prevalence historical'!$B$2:$R$2</c:f>
              <c:numCache>
                <c:formatCode>General</c:formatCode>
                <c:ptCount val="17"/>
                <c:pt idx="0">
                  <c:v>82</c:v>
                </c:pt>
                <c:pt idx="1">
                  <c:v>84</c:v>
                </c:pt>
                <c:pt idx="2">
                  <c:v>77</c:v>
                </c:pt>
                <c:pt idx="3">
                  <c:v>78</c:v>
                </c:pt>
                <c:pt idx="4">
                  <c:v>68</c:v>
                </c:pt>
                <c:pt idx="5">
                  <c:v>64</c:v>
                </c:pt>
                <c:pt idx="6">
                  <c:v>66.400000000000006</c:v>
                </c:pt>
                <c:pt idx="7">
                  <c:v>72</c:v>
                </c:pt>
                <c:pt idx="8">
                  <c:v>74.900000000000006</c:v>
                </c:pt>
                <c:pt idx="9">
                  <c:v>27.3</c:v>
                </c:pt>
                <c:pt idx="10">
                  <c:v>52.55</c:v>
                </c:pt>
                <c:pt idx="11">
                  <c:v>48.93</c:v>
                </c:pt>
                <c:pt idx="12">
                  <c:v>50</c:v>
                </c:pt>
                <c:pt idx="13">
                  <c:v>51.57</c:v>
                </c:pt>
                <c:pt idx="14">
                  <c:v>55.59</c:v>
                </c:pt>
                <c:pt idx="15">
                  <c:v>76.7</c:v>
                </c:pt>
                <c:pt idx="16">
                  <c:v>77.8</c:v>
                </c:pt>
              </c:numCache>
            </c:numRef>
          </c:val>
          <c:extLst>
            <c:ext xmlns:c16="http://schemas.microsoft.com/office/drawing/2014/chart" uri="{C3380CC4-5D6E-409C-BE32-E72D297353CC}">
              <c16:uniqueId val="{00000004-EDA3-45E9-B7E3-D83939B0024E}"/>
            </c:ext>
          </c:extLst>
        </c:ser>
        <c:dLbls>
          <c:showLegendKey val="0"/>
          <c:showVal val="0"/>
          <c:showCatName val="0"/>
          <c:showSerName val="0"/>
          <c:showPercent val="0"/>
          <c:showBubbleSize val="0"/>
        </c:dLbls>
        <c:gapWidth val="219"/>
        <c:overlap val="-27"/>
        <c:axId val="264799536"/>
        <c:axId val="229156736"/>
      </c:barChart>
      <c:catAx>
        <c:axId val="26479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9156736"/>
        <c:crosses val="autoZero"/>
        <c:auto val="1"/>
        <c:lblAlgn val="ctr"/>
        <c:lblOffset val="100"/>
        <c:noMultiLvlLbl val="0"/>
      </c:catAx>
      <c:valAx>
        <c:axId val="22915673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64799536"/>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[2020 USDA CT report total animals.xlsx]West to East (2)!PivotTable4</c:name>
    <c:fmtId val="-1"/>
  </c:pivotSource>
  <c:chart>
    <c:autoTitleDeleted val="1"/>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dLbl>
          <c:idx val="0"/>
          <c:showLegendKey val="0"/>
          <c:showVal val="0"/>
          <c:showCatName val="0"/>
          <c:showSerName val="0"/>
          <c:showPercent val="0"/>
          <c:showBubbleSize val="0"/>
          <c:extLst>
            <c:ext xmlns:c15="http://schemas.microsoft.com/office/drawing/2012/chart" uri="{CE6537A1-D6FC-4f65-9D91-7224C49458BB}"/>
          </c:extLst>
        </c:dLbl>
      </c:pivotFmt>
      <c:pivotFmt>
        <c:idx val="14"/>
        <c:dLbl>
          <c:idx val="0"/>
          <c:showLegendKey val="0"/>
          <c:showVal val="0"/>
          <c:showCatName val="0"/>
          <c:showSerName val="0"/>
          <c:showPercent val="0"/>
          <c:showBubbleSize val="0"/>
          <c:extLst>
            <c:ext xmlns:c15="http://schemas.microsoft.com/office/drawing/2012/chart" uri="{CE6537A1-D6FC-4f65-9D91-7224C49458BB}"/>
          </c:extLst>
        </c:dLbl>
      </c:pivotFmt>
      <c:pivotFmt>
        <c:idx val="15"/>
        <c:dLbl>
          <c:idx val="0"/>
          <c:showLegendKey val="0"/>
          <c:showVal val="0"/>
          <c:showCatName val="0"/>
          <c:showSerName val="0"/>
          <c:showPercent val="0"/>
          <c:showBubbleSize val="0"/>
          <c:extLst>
            <c:ext xmlns:c15="http://schemas.microsoft.com/office/drawing/2012/chart" uri="{CE6537A1-D6FC-4f65-9D91-7224C49458BB}"/>
          </c:extLst>
        </c:dLbl>
      </c:pivotFmt>
      <c:pivotFmt>
        <c:idx val="16"/>
        <c:dLbl>
          <c:idx val="0"/>
          <c:showLegendKey val="0"/>
          <c:showVal val="0"/>
          <c:showCatName val="0"/>
          <c:showSerName val="0"/>
          <c:showPercent val="0"/>
          <c:showBubbleSize val="0"/>
          <c:extLst>
            <c:ext xmlns:c15="http://schemas.microsoft.com/office/drawing/2012/chart" uri="{CE6537A1-D6FC-4f65-9D91-7224C49458BB}"/>
          </c:extLst>
        </c:dLbl>
      </c:pivotFmt>
      <c:pivotFmt>
        <c:idx val="17"/>
        <c:dLbl>
          <c:idx val="0"/>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alpha val="70000"/>
            </a:scheme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alpha val="70000"/>
            </a:scheme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alpha val="70000"/>
            </a:scheme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FFC0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rgbClr val="FFFF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lumMod val="40000"/>
              <a:lumOff val="60000"/>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rgbClr val="FFC0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rgbClr val="FFFF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lumMod val="40000"/>
              <a:lumOff val="60000"/>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rgbClr val="FFC0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rgbClr val="FFFF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lumMod val="40000"/>
              <a:lumOff val="60000"/>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8.7263670139544322E-2"/>
          <c:y val="0.18445901433635536"/>
          <c:w val="0.75358455298401983"/>
          <c:h val="0.63110576455720813"/>
        </c:manualLayout>
      </c:layout>
      <c:barChart>
        <c:barDir val="col"/>
        <c:grouping val="stacked"/>
        <c:varyColors val="0"/>
        <c:ser>
          <c:idx val="0"/>
          <c:order val="0"/>
          <c:tx>
            <c:strRef>
              <c:f>'West to East (2)'!$B$3:$B$4</c:f>
              <c:strCache>
                <c:ptCount val="1"/>
                <c:pt idx="0">
                  <c:v>3.0  Heavy</c:v>
                </c:pt>
              </c:strCache>
            </c:strRef>
          </c:tx>
          <c:spPr>
            <a:solidFill>
              <a:srgbClr val="FFC000">
                <a:alpha val="70000"/>
              </a:srgbClr>
            </a:solidFill>
            <a:ln>
              <a:noFill/>
            </a:ln>
            <a:effectLst/>
          </c:spPr>
          <c:invertIfNegative val="0"/>
          <c:cat>
            <c:strRef>
              <c:f>'West to East (2)'!$A$5:$A$18</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'West to East (2)'!$B$5:$B$18</c:f>
              <c:numCache>
                <c:formatCode>General</c:formatCode>
                <c:ptCount val="14"/>
                <c:pt idx="0">
                  <c:v>3.0666000000000002</c:v>
                </c:pt>
                <c:pt idx="6">
                  <c:v>3.1333299999999999</c:v>
                </c:pt>
              </c:numCache>
            </c:numRef>
          </c:val>
          <c:extLst>
            <c:ext xmlns:c16="http://schemas.microsoft.com/office/drawing/2014/chart" uri="{C3380CC4-5D6E-409C-BE32-E72D297353CC}">
              <c16:uniqueId val="{00000000-D689-48F7-BB9E-F2A89F804444}"/>
            </c:ext>
          </c:extLst>
        </c:ser>
        <c:ser>
          <c:idx val="1"/>
          <c:order val="1"/>
          <c:tx>
            <c:strRef>
              <c:f>'West to East (2)'!$C$3:$C$4</c:f>
              <c:strCache>
                <c:ptCount val="1"/>
                <c:pt idx="0">
                  <c:v>2.0-2.99 Moderate</c:v>
                </c:pt>
              </c:strCache>
            </c:strRef>
          </c:tx>
          <c:spPr>
            <a:solidFill>
              <a:srgbClr val="FFFF00">
                <a:alpha val="70000"/>
              </a:srgbClr>
            </a:solidFill>
            <a:ln>
              <a:noFill/>
            </a:ln>
            <a:effectLst/>
          </c:spPr>
          <c:invertIfNegative val="0"/>
          <c:cat>
            <c:strRef>
              <c:f>'West to East (2)'!$A$5:$A$18</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'West to East (2)'!$C$5:$C$18</c:f>
              <c:numCache>
                <c:formatCode>General</c:formatCode>
                <c:ptCount val="14"/>
                <c:pt idx="1">
                  <c:v>2.2999999999999998</c:v>
                </c:pt>
                <c:pt idx="3">
                  <c:v>2.2000000000000002</c:v>
                </c:pt>
                <c:pt idx="4">
                  <c:v>2.5</c:v>
                </c:pt>
                <c:pt idx="5">
                  <c:v>2.3570000000000002</c:v>
                </c:pt>
                <c:pt idx="7">
                  <c:v>2.9333</c:v>
                </c:pt>
                <c:pt idx="9">
                  <c:v>2.17</c:v>
                </c:pt>
                <c:pt idx="11">
                  <c:v>2.75</c:v>
                </c:pt>
              </c:numCache>
            </c:numRef>
          </c:val>
          <c:extLst>
            <c:ext xmlns:c16="http://schemas.microsoft.com/office/drawing/2014/chart" uri="{C3380CC4-5D6E-409C-BE32-E72D297353CC}">
              <c16:uniqueId val="{00000001-D689-48F7-BB9E-F2A89F804444}"/>
            </c:ext>
          </c:extLst>
        </c:ser>
        <c:ser>
          <c:idx val="2"/>
          <c:order val="2"/>
          <c:tx>
            <c:strRef>
              <c:f>'West to East (2)'!$D$3:$D$4</c:f>
              <c:strCache>
                <c:ptCount val="1"/>
                <c:pt idx="0">
                  <c:v>1-1.99 Light to Mod</c:v>
                </c:pt>
              </c:strCache>
            </c:strRef>
          </c:tx>
          <c:spPr>
            <a:solidFill>
              <a:srgbClr val="92D050">
                <a:alpha val="70000"/>
              </a:srgbClr>
            </a:solidFill>
            <a:ln>
              <a:noFill/>
            </a:ln>
            <a:effectLst/>
          </c:spPr>
          <c:invertIfNegative val="0"/>
          <c:cat>
            <c:strRef>
              <c:f>'West to East (2)'!$A$5:$A$18</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'West to East (2)'!$D$5:$D$18</c:f>
              <c:numCache>
                <c:formatCode>General</c:formatCode>
                <c:ptCount val="14"/>
                <c:pt idx="2">
                  <c:v>1.8</c:v>
                </c:pt>
                <c:pt idx="8">
                  <c:v>1.23</c:v>
                </c:pt>
                <c:pt idx="13">
                  <c:v>1</c:v>
                </c:pt>
              </c:numCache>
            </c:numRef>
          </c:val>
          <c:extLst>
            <c:ext xmlns:c16="http://schemas.microsoft.com/office/drawing/2014/chart" uri="{C3380CC4-5D6E-409C-BE32-E72D297353CC}">
              <c16:uniqueId val="{00000002-D689-48F7-BB9E-F2A89F804444}"/>
            </c:ext>
          </c:extLst>
        </c:ser>
        <c:ser>
          <c:idx val="3"/>
          <c:order val="3"/>
          <c:tx>
            <c:strRef>
              <c:f>'West to East (2)'!$E$3:$E$4</c:f>
              <c:strCache>
                <c:ptCount val="1"/>
                <c:pt idx="0">
                  <c:v>0-0.49 Very Light</c:v>
                </c:pt>
              </c:strCache>
            </c:strRef>
          </c:tx>
          <c:spPr>
            <a:solidFill>
              <a:schemeClr val="accent1">
                <a:lumMod val="40000"/>
                <a:lumOff val="60000"/>
                <a:alpha val="70000"/>
              </a:schemeClr>
            </a:solidFill>
            <a:ln>
              <a:noFill/>
            </a:ln>
            <a:effectLst/>
          </c:spPr>
          <c:invertIfNegative val="0"/>
          <c:cat>
            <c:strRef>
              <c:f>'West to East (2)'!$A$5:$A$18</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'West to East (2)'!$E$5:$E$18</c:f>
              <c:numCache>
                <c:formatCode>General</c:formatCode>
                <c:ptCount val="14"/>
                <c:pt idx="10">
                  <c:v>0.23333000000000001</c:v>
                </c:pt>
              </c:numCache>
            </c:numRef>
          </c:val>
          <c:extLst>
            <c:ext xmlns:c16="http://schemas.microsoft.com/office/drawing/2014/chart" uri="{C3380CC4-5D6E-409C-BE32-E72D297353CC}">
              <c16:uniqueId val="{00000003-D689-48F7-BB9E-F2A89F804444}"/>
            </c:ext>
          </c:extLst>
        </c:ser>
        <c:ser>
          <c:idx val="4"/>
          <c:order val="4"/>
          <c:tx>
            <c:strRef>
              <c:f>'West to East (2)'!$F$3:$F$4</c:f>
              <c:strCache>
                <c:ptCount val="1"/>
                <c:pt idx="0">
                  <c:v>0.5-0.99 Light</c:v>
                </c:pt>
              </c:strCache>
            </c:strRef>
          </c:tx>
          <c:spPr>
            <a:solidFill>
              <a:schemeClr val="accent5">
                <a:alpha val="70000"/>
              </a:schemeClr>
            </a:solidFill>
            <a:ln>
              <a:noFill/>
            </a:ln>
            <a:effectLst/>
          </c:spPr>
          <c:invertIfNegative val="0"/>
          <c:cat>
            <c:strRef>
              <c:f>'West to East (2)'!$A$5:$A$18</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'West to East (2)'!$F$5:$F$18</c:f>
              <c:numCache>
                <c:formatCode>General</c:formatCode>
                <c:ptCount val="14"/>
                <c:pt idx="12">
                  <c:v>0.5</c:v>
                </c:pt>
              </c:numCache>
            </c:numRef>
          </c:val>
          <c:extLst>
            <c:ext xmlns:c16="http://schemas.microsoft.com/office/drawing/2014/chart" uri="{C3380CC4-5D6E-409C-BE32-E72D297353CC}">
              <c16:uniqueId val="{00000004-D689-48F7-BB9E-F2A89F804444}"/>
            </c:ext>
          </c:extLst>
        </c:ser>
        <c:dLbls>
          <c:showLegendKey val="0"/>
          <c:showVal val="0"/>
          <c:showCatName val="0"/>
          <c:showSerName val="0"/>
          <c:showPercent val="0"/>
          <c:showBubbleSize val="0"/>
        </c:dLbls>
        <c:gapWidth val="50"/>
        <c:overlap val="100"/>
        <c:axId val="1923716816"/>
        <c:axId val="1869328288"/>
      </c:barChart>
      <c:catAx>
        <c:axId val="1923716816"/>
        <c:scaling>
          <c:orientation val="minMax"/>
        </c:scaling>
        <c:delete val="0"/>
        <c:axPos val="b"/>
        <c:title>
          <c:tx>
            <c:rich>
              <a:bodyPr rot="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r>
                  <a:rPr lang="en-US" dirty="0"/>
                  <a:t>West to east </a:t>
                </a:r>
              </a:p>
            </c:rich>
          </c:tx>
          <c:overlay val="0"/>
          <c:spPr>
            <a:noFill/>
            <a:ln>
              <a:noFill/>
            </a:ln>
            <a:effectLst/>
          </c:spPr>
          <c:txPr>
            <a:bodyPr rot="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69328288"/>
        <c:crosses val="autoZero"/>
        <c:auto val="1"/>
        <c:lblAlgn val="ctr"/>
        <c:lblOffset val="100"/>
        <c:noMultiLvlLbl val="0"/>
      </c:catAx>
      <c:valAx>
        <c:axId val="1869328288"/>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r>
                  <a:rPr lang="en-US" dirty="0"/>
                  <a:t>dermo weighed prevalence</a:t>
                </a:r>
              </a:p>
            </c:rich>
          </c:tx>
          <c:layout>
            <c:manualLayout>
              <c:xMode val="edge"/>
              <c:yMode val="edge"/>
              <c:x val="4.9219882695746738E-3"/>
              <c:y val="0.11247523648055804"/>
            </c:manualLayout>
          </c:layout>
          <c:overlay val="0"/>
          <c:spPr>
            <a:noFill/>
            <a:ln>
              <a:noFill/>
            </a:ln>
            <a:effectLst/>
          </c:spPr>
          <c:txPr>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23716816"/>
        <c:crosses val="autoZero"/>
        <c:crossBetween val="between"/>
      </c:valAx>
      <c:spPr>
        <a:noFill/>
        <a:ln>
          <a:noFill/>
        </a:ln>
        <a:effectLst/>
      </c:spPr>
    </c:plotArea>
    <c:legend>
      <c:legendPos val="r"/>
      <c:layout>
        <c:manualLayout>
          <c:xMode val="edge"/>
          <c:yMode val="edge"/>
          <c:x val="0.84970134480012149"/>
          <c:y val="6.2468780215639251E-2"/>
          <c:w val="0.15029868594166571"/>
          <c:h val="0.9012069515266714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[2020 USDA CT report total animals.xlsx]West to East Dermo (2)!PivotTable4</c:name>
    <c:fmtId val="-1"/>
  </c:pivotSource>
  <c:chart>
    <c:autoTitleDeleted val="1"/>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dLbl>
          <c:idx val="0"/>
          <c:showLegendKey val="0"/>
          <c:showVal val="0"/>
          <c:showCatName val="0"/>
          <c:showSerName val="0"/>
          <c:showPercent val="0"/>
          <c:showBubbleSize val="0"/>
          <c:extLst>
            <c:ext xmlns:c15="http://schemas.microsoft.com/office/drawing/2012/chart" uri="{CE6537A1-D6FC-4f65-9D91-7224C49458BB}"/>
          </c:extLst>
        </c:dLbl>
      </c:pivotFmt>
      <c:pivotFmt>
        <c:idx val="14"/>
        <c:dLbl>
          <c:idx val="0"/>
          <c:showLegendKey val="0"/>
          <c:showVal val="0"/>
          <c:showCatName val="0"/>
          <c:showSerName val="0"/>
          <c:showPercent val="0"/>
          <c:showBubbleSize val="0"/>
          <c:extLst>
            <c:ext xmlns:c15="http://schemas.microsoft.com/office/drawing/2012/chart" uri="{CE6537A1-D6FC-4f65-9D91-7224C49458BB}"/>
          </c:extLst>
        </c:dLbl>
      </c:pivotFmt>
      <c:pivotFmt>
        <c:idx val="15"/>
        <c:dLbl>
          <c:idx val="0"/>
          <c:showLegendKey val="0"/>
          <c:showVal val="0"/>
          <c:showCatName val="0"/>
          <c:showSerName val="0"/>
          <c:showPercent val="0"/>
          <c:showBubbleSize val="0"/>
          <c:extLst>
            <c:ext xmlns:c15="http://schemas.microsoft.com/office/drawing/2012/chart" uri="{CE6537A1-D6FC-4f65-9D91-7224C49458BB}"/>
          </c:extLst>
        </c:dLbl>
      </c:pivotFmt>
      <c:pivotFmt>
        <c:idx val="16"/>
        <c:dLbl>
          <c:idx val="0"/>
          <c:showLegendKey val="0"/>
          <c:showVal val="0"/>
          <c:showCatName val="0"/>
          <c:showSerName val="0"/>
          <c:showPercent val="0"/>
          <c:showBubbleSize val="0"/>
          <c:extLst>
            <c:ext xmlns:c15="http://schemas.microsoft.com/office/drawing/2012/chart" uri="{CE6537A1-D6FC-4f65-9D91-7224C49458BB}"/>
          </c:extLst>
        </c:dLbl>
      </c:pivotFmt>
      <c:pivotFmt>
        <c:idx val="17"/>
        <c:dLbl>
          <c:idx val="0"/>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0"/>
          <c:showCatName val="0"/>
          <c:showSerName val="0"/>
          <c:showPercent val="0"/>
          <c:showBubbleSize val="0"/>
          <c:extLst>
            <c:ext xmlns:c15="http://schemas.microsoft.com/office/drawing/2012/chart" uri="{CE6537A1-D6FC-4f65-9D91-7224C49458BB}"/>
          </c:extLst>
        </c:dLbl>
      </c:pivotFmt>
      <c:pivotFmt>
        <c:idx val="19"/>
        <c:dLbl>
          <c:idx val="0"/>
          <c:showLegendKey val="0"/>
          <c:showVal val="0"/>
          <c:showCatName val="0"/>
          <c:showSerName val="0"/>
          <c:showPercent val="0"/>
          <c:showBubbleSize val="0"/>
          <c:extLst>
            <c:ext xmlns:c15="http://schemas.microsoft.com/office/drawing/2012/chart" uri="{CE6537A1-D6FC-4f65-9D91-7224C49458BB}"/>
          </c:extLst>
        </c:dLbl>
      </c:pivotFmt>
      <c:pivotFmt>
        <c:idx val="20"/>
        <c:dLbl>
          <c:idx val="0"/>
          <c:showLegendKey val="0"/>
          <c:showVal val="0"/>
          <c:showCatName val="0"/>
          <c:showSerName val="0"/>
          <c:showPercent val="0"/>
          <c:showBubbleSize val="0"/>
          <c:extLst>
            <c:ext xmlns:c15="http://schemas.microsoft.com/office/drawing/2012/chart" uri="{CE6537A1-D6FC-4f65-9D91-7224C49458BB}"/>
          </c:extLst>
        </c:dLbl>
      </c:pivotFmt>
      <c:pivotFmt>
        <c:idx val="21"/>
        <c:dLbl>
          <c:idx val="0"/>
          <c:showLegendKey val="0"/>
          <c:showVal val="0"/>
          <c:showCatName val="0"/>
          <c:showSerName val="0"/>
          <c:showPercent val="0"/>
          <c:showBubbleSize val="0"/>
          <c:extLst>
            <c:ext xmlns:c15="http://schemas.microsoft.com/office/drawing/2012/chart" uri="{CE6537A1-D6FC-4f65-9D91-7224C49458BB}"/>
          </c:extLst>
        </c:dLbl>
      </c:pivotFmt>
      <c:pivotFmt>
        <c:idx val="22"/>
        <c:dLbl>
          <c:idx val="0"/>
          <c:showLegendKey val="0"/>
          <c:showVal val="0"/>
          <c:showCatName val="0"/>
          <c:showSerName val="0"/>
          <c:showPercent val="0"/>
          <c:showBubbleSize val="0"/>
          <c:extLst>
            <c:ext xmlns:c15="http://schemas.microsoft.com/office/drawing/2012/chart" uri="{CE6537A1-D6FC-4f65-9D91-7224C49458BB}"/>
          </c:extLst>
        </c:dLbl>
      </c:pivotFmt>
      <c:pivotFmt>
        <c:idx val="23"/>
        <c:dLbl>
          <c:idx val="0"/>
          <c:showLegendKey val="0"/>
          <c:showVal val="0"/>
          <c:showCatName val="0"/>
          <c:showSerName val="0"/>
          <c:showPercent val="0"/>
          <c:showBubbleSize val="0"/>
          <c:extLst>
            <c:ext xmlns:c15="http://schemas.microsoft.com/office/drawing/2012/chart" uri="{CE6537A1-D6FC-4f65-9D91-7224C49458BB}"/>
          </c:extLst>
        </c:dLbl>
      </c:pivotFmt>
      <c:pivotFmt>
        <c:idx val="24"/>
        <c:dLbl>
          <c:idx val="0"/>
          <c:showLegendKey val="0"/>
          <c:showVal val="0"/>
          <c:showCatName val="0"/>
          <c:showSerName val="0"/>
          <c:showPercent val="0"/>
          <c:showBubbleSize val="0"/>
          <c:extLst>
            <c:ext xmlns:c15="http://schemas.microsoft.com/office/drawing/2012/chart" uri="{CE6537A1-D6FC-4f65-9D91-7224C49458BB}"/>
          </c:extLst>
        </c:dLbl>
      </c:pivotFmt>
      <c:pivotFmt>
        <c:idx val="25"/>
        <c:dLbl>
          <c:idx val="0"/>
          <c:showLegendKey val="0"/>
          <c:showVal val="0"/>
          <c:showCatName val="0"/>
          <c:showSerName val="0"/>
          <c:showPercent val="0"/>
          <c:showBubbleSize val="0"/>
          <c:extLst>
            <c:ext xmlns:c15="http://schemas.microsoft.com/office/drawing/2012/chart" uri="{CE6537A1-D6FC-4f65-9D91-7224C49458BB}"/>
          </c:extLst>
        </c:dLbl>
      </c:pivotFmt>
      <c:pivotFmt>
        <c:idx val="26"/>
        <c:dLbl>
          <c:idx val="0"/>
          <c:showLegendKey val="0"/>
          <c:showVal val="0"/>
          <c:showCatName val="0"/>
          <c:showSerName val="0"/>
          <c:showPercent val="0"/>
          <c:showBubbleSize val="0"/>
          <c:extLst>
            <c:ext xmlns:c15="http://schemas.microsoft.com/office/drawing/2012/chart" uri="{CE6537A1-D6FC-4f65-9D91-7224C49458BB}"/>
          </c:extLst>
        </c:dLbl>
      </c:pivotFmt>
      <c:pivotFmt>
        <c:idx val="27"/>
        <c:dLbl>
          <c:idx val="0"/>
          <c:showLegendKey val="0"/>
          <c:showVal val="0"/>
          <c:showCatName val="0"/>
          <c:showSerName val="0"/>
          <c:showPercent val="0"/>
          <c:showBubbleSize val="0"/>
          <c:extLst>
            <c:ext xmlns:c15="http://schemas.microsoft.com/office/drawing/2012/chart" uri="{CE6537A1-D6FC-4f65-9D91-7224C49458BB}"/>
          </c:extLst>
        </c:dLbl>
      </c:pivotFmt>
      <c:pivotFmt>
        <c:idx val="28"/>
        <c:dLbl>
          <c:idx val="0"/>
          <c:showLegendKey val="0"/>
          <c:showVal val="0"/>
          <c:showCatName val="0"/>
          <c:showSerName val="0"/>
          <c:showPercent val="0"/>
          <c:showBubbleSize val="0"/>
          <c:extLst>
            <c:ext xmlns:c15="http://schemas.microsoft.com/office/drawing/2012/chart" uri="{CE6537A1-D6FC-4f65-9D91-7224C49458BB}"/>
          </c:extLst>
        </c:dLbl>
      </c:pivotFmt>
      <c:pivotFmt>
        <c:idx val="29"/>
        <c:dLbl>
          <c:idx val="0"/>
          <c:showLegendKey val="0"/>
          <c:showVal val="0"/>
          <c:showCatName val="0"/>
          <c:showSerName val="0"/>
          <c:showPercent val="0"/>
          <c:showBubbleSize val="0"/>
          <c:extLst>
            <c:ext xmlns:c15="http://schemas.microsoft.com/office/drawing/2012/chart" uri="{CE6537A1-D6FC-4f65-9D91-7224C49458BB}"/>
          </c:extLst>
        </c:dLbl>
      </c:pivotFmt>
      <c:pivotFmt>
        <c:idx val="30"/>
        <c:dLbl>
          <c:idx val="0"/>
          <c:showLegendKey val="0"/>
          <c:showVal val="0"/>
          <c:showCatName val="0"/>
          <c:showSerName val="0"/>
          <c:showPercent val="0"/>
          <c:showBubbleSize val="0"/>
          <c:extLst>
            <c:ext xmlns:c15="http://schemas.microsoft.com/office/drawing/2012/chart" uri="{CE6537A1-D6FC-4f65-9D91-7224C49458BB}"/>
          </c:extLst>
        </c:dLbl>
      </c:pivotFmt>
      <c:pivotFmt>
        <c:idx val="31"/>
        <c:dLbl>
          <c:idx val="0"/>
          <c:showLegendKey val="0"/>
          <c:showVal val="0"/>
          <c:showCatName val="0"/>
          <c:showSerName val="0"/>
          <c:showPercent val="0"/>
          <c:showBubbleSize val="0"/>
          <c:extLst>
            <c:ext xmlns:c15="http://schemas.microsoft.com/office/drawing/2012/chart" uri="{CE6537A1-D6FC-4f65-9D91-7224C49458BB}"/>
          </c:extLst>
        </c:dLbl>
      </c:pivotFmt>
      <c:pivotFmt>
        <c:idx val="32"/>
        <c:dLbl>
          <c:idx val="0"/>
          <c:showLegendKey val="0"/>
          <c:showVal val="0"/>
          <c:showCatName val="0"/>
          <c:showSerName val="0"/>
          <c:showPercent val="0"/>
          <c:showBubbleSize val="0"/>
          <c:extLst>
            <c:ext xmlns:c15="http://schemas.microsoft.com/office/drawing/2012/chart" uri="{CE6537A1-D6FC-4f65-9D91-7224C49458BB}"/>
          </c:extLst>
        </c:dLbl>
      </c:pivotFmt>
      <c:pivotFmt>
        <c:idx val="33"/>
        <c:dLbl>
          <c:idx val="0"/>
          <c:showLegendKey val="0"/>
          <c:showVal val="0"/>
          <c:showCatName val="0"/>
          <c:showSerName val="0"/>
          <c:showPercent val="0"/>
          <c:showBubbleSize val="0"/>
          <c:extLst>
            <c:ext xmlns:c15="http://schemas.microsoft.com/office/drawing/2012/chart" uri="{CE6537A1-D6FC-4f65-9D91-7224C49458BB}"/>
          </c:extLst>
        </c:dLbl>
      </c:pivotFmt>
      <c:pivotFmt>
        <c:idx val="34"/>
        <c:dLbl>
          <c:idx val="0"/>
          <c:showLegendKey val="0"/>
          <c:showVal val="0"/>
          <c:showCatName val="0"/>
          <c:showSerName val="0"/>
          <c:showPercent val="0"/>
          <c:showBubbleSize val="0"/>
          <c:extLst>
            <c:ext xmlns:c15="http://schemas.microsoft.com/office/drawing/2012/chart" uri="{CE6537A1-D6FC-4f65-9D91-7224C49458BB}"/>
          </c:extLst>
        </c:dLbl>
      </c:pivotFmt>
      <c:pivotFmt>
        <c:idx val="35"/>
        <c:dLbl>
          <c:idx val="0"/>
          <c:showLegendKey val="0"/>
          <c:showVal val="0"/>
          <c:showCatName val="0"/>
          <c:showSerName val="0"/>
          <c:showPercent val="0"/>
          <c:showBubbleSize val="0"/>
          <c:extLst>
            <c:ext xmlns:c15="http://schemas.microsoft.com/office/drawing/2012/chart" uri="{CE6537A1-D6FC-4f65-9D91-7224C49458BB}"/>
          </c:extLst>
        </c:dLbl>
      </c:pivotFmt>
      <c:pivotFmt>
        <c:idx val="36"/>
        <c:dLbl>
          <c:idx val="0"/>
          <c:showLegendKey val="0"/>
          <c:showVal val="0"/>
          <c:showCatName val="0"/>
          <c:showSerName val="0"/>
          <c:showPercent val="0"/>
          <c:showBubbleSize val="0"/>
          <c:extLst>
            <c:ext xmlns:c15="http://schemas.microsoft.com/office/drawing/2012/chart" uri="{CE6537A1-D6FC-4f65-9D91-7224C49458BB}"/>
          </c:extLst>
        </c:dLbl>
      </c:pivotFmt>
      <c:pivotFmt>
        <c:idx val="37"/>
        <c:dLbl>
          <c:idx val="0"/>
          <c:showLegendKey val="0"/>
          <c:showVal val="0"/>
          <c:showCatName val="0"/>
          <c:showSerName val="0"/>
          <c:showPercent val="0"/>
          <c:showBubbleSize val="0"/>
          <c:extLst>
            <c:ext xmlns:c15="http://schemas.microsoft.com/office/drawing/2012/chart" uri="{CE6537A1-D6FC-4f65-9D91-7224C49458BB}"/>
          </c:extLst>
        </c:dLbl>
      </c:pivotFmt>
      <c:pivotFmt>
        <c:idx val="38"/>
        <c:dLbl>
          <c:idx val="0"/>
          <c:showLegendKey val="0"/>
          <c:showVal val="0"/>
          <c:showCatName val="0"/>
          <c:showSerName val="0"/>
          <c:showPercent val="0"/>
          <c:showBubbleSize val="0"/>
          <c:extLst>
            <c:ext xmlns:c15="http://schemas.microsoft.com/office/drawing/2012/chart" uri="{CE6537A1-D6FC-4f65-9D91-7224C49458BB}"/>
          </c:extLst>
        </c:dLbl>
      </c:pivotFmt>
      <c:pivotFmt>
        <c:idx val="39"/>
        <c:dLbl>
          <c:idx val="0"/>
          <c:showLegendKey val="0"/>
          <c:showVal val="0"/>
          <c:showCatName val="0"/>
          <c:showSerName val="0"/>
          <c:showPercent val="0"/>
          <c:showBubbleSize val="0"/>
          <c:extLst>
            <c:ext xmlns:c15="http://schemas.microsoft.com/office/drawing/2012/chart" uri="{CE6537A1-D6FC-4f65-9D91-7224C49458BB}"/>
          </c:extLst>
        </c:dLbl>
      </c:pivotFmt>
      <c:pivotFmt>
        <c:idx val="40"/>
        <c:dLbl>
          <c:idx val="0"/>
          <c:showLegendKey val="0"/>
          <c:showVal val="0"/>
          <c:showCatName val="0"/>
          <c:showSerName val="0"/>
          <c:showPercent val="0"/>
          <c:showBubbleSize val="0"/>
          <c:extLst>
            <c:ext xmlns:c15="http://schemas.microsoft.com/office/drawing/2012/chart" uri="{CE6537A1-D6FC-4f65-9D91-7224C49458BB}"/>
          </c:extLst>
        </c:dLbl>
      </c:pivotFmt>
      <c:pivotFmt>
        <c:idx val="41"/>
        <c:dLbl>
          <c:idx val="0"/>
          <c:showLegendKey val="0"/>
          <c:showVal val="0"/>
          <c:showCatName val="0"/>
          <c:showSerName val="0"/>
          <c:showPercent val="0"/>
          <c:showBubbleSize val="0"/>
          <c:extLst>
            <c:ext xmlns:c15="http://schemas.microsoft.com/office/drawing/2012/chart" uri="{CE6537A1-D6FC-4f65-9D91-7224C49458BB}"/>
          </c:extLst>
        </c:dLbl>
      </c:pivotFmt>
      <c:pivotFmt>
        <c:idx val="42"/>
        <c:dLbl>
          <c:idx val="0"/>
          <c:showLegendKey val="0"/>
          <c:showVal val="0"/>
          <c:showCatName val="0"/>
          <c:showSerName val="0"/>
          <c:showPercent val="0"/>
          <c:showBubbleSize val="0"/>
          <c:extLst>
            <c:ext xmlns:c15="http://schemas.microsoft.com/office/drawing/2012/chart" uri="{CE6537A1-D6FC-4f65-9D91-7224C49458BB}"/>
          </c:extLst>
        </c:dLbl>
      </c:pivotFmt>
      <c:pivotFmt>
        <c:idx val="43"/>
        <c:dLbl>
          <c:idx val="0"/>
          <c:showLegendKey val="0"/>
          <c:showVal val="0"/>
          <c:showCatName val="0"/>
          <c:showSerName val="0"/>
          <c:showPercent val="0"/>
          <c:showBubbleSize val="0"/>
          <c:extLst>
            <c:ext xmlns:c15="http://schemas.microsoft.com/office/drawing/2012/chart" uri="{CE6537A1-D6FC-4f65-9D91-7224C49458BB}"/>
          </c:extLst>
        </c:dLbl>
      </c:pivotFmt>
      <c:pivotFmt>
        <c:idx val="44"/>
        <c:dLbl>
          <c:idx val="0"/>
          <c:showLegendKey val="0"/>
          <c:showVal val="0"/>
          <c:showCatName val="0"/>
          <c:showSerName val="0"/>
          <c:showPercent val="0"/>
          <c:showBubbleSize val="0"/>
          <c:extLst>
            <c:ext xmlns:c15="http://schemas.microsoft.com/office/drawing/2012/chart" uri="{CE6537A1-D6FC-4f65-9D91-7224C49458BB}"/>
          </c:extLst>
        </c:dLbl>
      </c:pivotFmt>
      <c:pivotFmt>
        <c:idx val="45"/>
        <c:dLbl>
          <c:idx val="0"/>
          <c:showLegendKey val="0"/>
          <c:showVal val="0"/>
          <c:showCatName val="0"/>
          <c:showSerName val="0"/>
          <c:showPercent val="0"/>
          <c:showBubbleSize val="0"/>
          <c:extLst>
            <c:ext xmlns:c15="http://schemas.microsoft.com/office/drawing/2012/chart" uri="{CE6537A1-D6FC-4f65-9D91-7224C49458BB}"/>
          </c:extLst>
        </c:dLbl>
      </c:pivotFmt>
      <c:pivotFmt>
        <c:idx val="46"/>
        <c:dLbl>
          <c:idx val="0"/>
          <c:showLegendKey val="0"/>
          <c:showVal val="0"/>
          <c:showCatName val="0"/>
          <c:showSerName val="0"/>
          <c:showPercent val="0"/>
          <c:showBubbleSize val="0"/>
          <c:extLst>
            <c:ext xmlns:c15="http://schemas.microsoft.com/office/drawing/2012/chart" uri="{CE6537A1-D6FC-4f65-9D91-7224C49458BB}"/>
          </c:extLst>
        </c:dLbl>
      </c:pivotFmt>
      <c:pivotFmt>
        <c:idx val="47"/>
        <c:dLbl>
          <c:idx val="0"/>
          <c:showLegendKey val="0"/>
          <c:showVal val="0"/>
          <c:showCatName val="0"/>
          <c:showSerName val="0"/>
          <c:showPercent val="0"/>
          <c:showBubbleSize val="0"/>
          <c:extLst>
            <c:ext xmlns:c15="http://schemas.microsoft.com/office/drawing/2012/chart" uri="{CE6537A1-D6FC-4f65-9D91-7224C49458BB}"/>
          </c:extLst>
        </c:dLbl>
      </c:pivotFmt>
      <c:pivotFmt>
        <c:idx val="48"/>
        <c:dLbl>
          <c:idx val="0"/>
          <c:showLegendKey val="0"/>
          <c:showVal val="0"/>
          <c:showCatName val="0"/>
          <c:showSerName val="0"/>
          <c:showPercent val="0"/>
          <c:showBubbleSize val="0"/>
          <c:extLst>
            <c:ext xmlns:c15="http://schemas.microsoft.com/office/drawing/2012/chart" uri="{CE6537A1-D6FC-4f65-9D91-7224C49458BB}"/>
          </c:extLst>
        </c:dLbl>
      </c:pivotFmt>
      <c:pivotFmt>
        <c:idx val="49"/>
        <c:dLbl>
          <c:idx val="0"/>
          <c:showLegendKey val="0"/>
          <c:showVal val="0"/>
          <c:showCatName val="0"/>
          <c:showSerName val="0"/>
          <c:showPercent val="0"/>
          <c:showBubbleSize val="0"/>
          <c:extLst>
            <c:ext xmlns:c15="http://schemas.microsoft.com/office/drawing/2012/chart" uri="{CE6537A1-D6FC-4f65-9D91-7224C49458BB}"/>
          </c:extLst>
        </c:dLbl>
      </c:pivotFmt>
      <c:pivotFmt>
        <c:idx val="50"/>
        <c:dLbl>
          <c:idx val="0"/>
          <c:showLegendKey val="0"/>
          <c:showVal val="0"/>
          <c:showCatName val="0"/>
          <c:showSerName val="0"/>
          <c:showPercent val="0"/>
          <c:showBubbleSize val="0"/>
          <c:extLst>
            <c:ext xmlns:c15="http://schemas.microsoft.com/office/drawing/2012/chart" uri="{CE6537A1-D6FC-4f65-9D91-7224C49458BB}"/>
          </c:extLst>
        </c:dLbl>
      </c:pivotFmt>
      <c:pivotFmt>
        <c:idx val="51"/>
        <c:dLbl>
          <c:idx val="0"/>
          <c:showLegendKey val="0"/>
          <c:showVal val="0"/>
          <c:showCatName val="0"/>
          <c:showSerName val="0"/>
          <c:showPercent val="0"/>
          <c:showBubbleSize val="0"/>
          <c:extLst>
            <c:ext xmlns:c15="http://schemas.microsoft.com/office/drawing/2012/chart" uri="{CE6537A1-D6FC-4f65-9D91-7224C49458BB}"/>
          </c:extLst>
        </c:dLbl>
      </c:pivotFmt>
      <c:pivotFmt>
        <c:idx val="52"/>
        <c:dLbl>
          <c:idx val="0"/>
          <c:showLegendKey val="0"/>
          <c:showVal val="0"/>
          <c:showCatName val="0"/>
          <c:showSerName val="0"/>
          <c:showPercent val="0"/>
          <c:showBubbleSize val="0"/>
          <c:extLst>
            <c:ext xmlns:c15="http://schemas.microsoft.com/office/drawing/2012/chart" uri="{CE6537A1-D6FC-4f65-9D91-7224C49458BB}"/>
          </c:extLst>
        </c:dLbl>
      </c:pivotFmt>
      <c:pivotFmt>
        <c:idx val="53"/>
        <c:dLbl>
          <c:idx val="0"/>
          <c:showLegendKey val="0"/>
          <c:showVal val="0"/>
          <c:showCatName val="0"/>
          <c:showSerName val="0"/>
          <c:showPercent val="0"/>
          <c:showBubbleSize val="0"/>
          <c:extLst>
            <c:ext xmlns:c15="http://schemas.microsoft.com/office/drawing/2012/chart" uri="{CE6537A1-D6FC-4f65-9D91-7224C49458BB}"/>
          </c:extLst>
        </c:dLbl>
      </c:pivotFmt>
      <c:pivotFmt>
        <c:idx val="54"/>
        <c:dLbl>
          <c:idx val="0"/>
          <c:showLegendKey val="0"/>
          <c:showVal val="0"/>
          <c:showCatName val="0"/>
          <c:showSerName val="0"/>
          <c:showPercent val="0"/>
          <c:showBubbleSize val="0"/>
          <c:extLst>
            <c:ext xmlns:c15="http://schemas.microsoft.com/office/drawing/2012/chart" uri="{CE6537A1-D6FC-4f65-9D91-7224C49458BB}"/>
          </c:extLst>
        </c:dLbl>
      </c:pivotFmt>
      <c:pivotFmt>
        <c:idx val="55"/>
        <c:dLbl>
          <c:idx val="0"/>
          <c:showLegendKey val="0"/>
          <c:showVal val="0"/>
          <c:showCatName val="0"/>
          <c:showSerName val="0"/>
          <c:showPercent val="0"/>
          <c:showBubbleSize val="0"/>
          <c:extLst>
            <c:ext xmlns:c15="http://schemas.microsoft.com/office/drawing/2012/chart" uri="{CE6537A1-D6FC-4f65-9D91-7224C49458BB}"/>
          </c:extLst>
        </c:dLbl>
      </c:pivotFmt>
      <c:pivotFmt>
        <c:idx val="56"/>
        <c:dLbl>
          <c:idx val="0"/>
          <c:showLegendKey val="0"/>
          <c:showVal val="0"/>
          <c:showCatName val="0"/>
          <c:showSerName val="0"/>
          <c:showPercent val="0"/>
          <c:showBubbleSize val="0"/>
          <c:extLst>
            <c:ext xmlns:c15="http://schemas.microsoft.com/office/drawing/2012/chart" uri="{CE6537A1-D6FC-4f65-9D91-7224C49458BB}"/>
          </c:extLst>
        </c:dLbl>
      </c:pivotFmt>
      <c:pivotFmt>
        <c:idx val="57"/>
        <c:dLbl>
          <c:idx val="0"/>
          <c:showLegendKey val="0"/>
          <c:showVal val="0"/>
          <c:showCatName val="0"/>
          <c:showSerName val="0"/>
          <c:showPercent val="0"/>
          <c:showBubbleSize val="0"/>
          <c:extLst>
            <c:ext xmlns:c15="http://schemas.microsoft.com/office/drawing/2012/chart" uri="{CE6537A1-D6FC-4f65-9D91-7224C49458BB}"/>
          </c:extLst>
        </c:dLbl>
      </c:pivotFmt>
      <c:pivotFmt>
        <c:idx val="58"/>
        <c:dLbl>
          <c:idx val="0"/>
          <c:showLegendKey val="0"/>
          <c:showVal val="0"/>
          <c:showCatName val="0"/>
          <c:showSerName val="0"/>
          <c:showPercent val="0"/>
          <c:showBubbleSize val="0"/>
          <c:extLst>
            <c:ext xmlns:c15="http://schemas.microsoft.com/office/drawing/2012/chart" uri="{CE6537A1-D6FC-4f65-9D91-7224C49458BB}"/>
          </c:extLst>
        </c:dLbl>
      </c:pivotFmt>
      <c:pivotFmt>
        <c:idx val="59"/>
        <c:dLbl>
          <c:idx val="0"/>
          <c:showLegendKey val="0"/>
          <c:showVal val="0"/>
          <c:showCatName val="0"/>
          <c:showSerName val="0"/>
          <c:showPercent val="0"/>
          <c:showBubbleSize val="0"/>
          <c:extLst>
            <c:ext xmlns:c15="http://schemas.microsoft.com/office/drawing/2012/chart" uri="{CE6537A1-D6FC-4f65-9D91-7224C49458BB}"/>
          </c:extLst>
        </c:dLbl>
      </c:pivotFmt>
      <c:pivotFmt>
        <c:idx val="60"/>
        <c:dLbl>
          <c:idx val="0"/>
          <c:showLegendKey val="0"/>
          <c:showVal val="0"/>
          <c:showCatName val="0"/>
          <c:showSerName val="0"/>
          <c:showPercent val="0"/>
          <c:showBubbleSize val="0"/>
          <c:extLst>
            <c:ext xmlns:c15="http://schemas.microsoft.com/office/drawing/2012/chart" uri="{CE6537A1-D6FC-4f65-9D91-7224C49458BB}"/>
          </c:extLst>
        </c:dLbl>
      </c:pivotFmt>
      <c:pivotFmt>
        <c:idx val="61"/>
        <c:dLbl>
          <c:idx val="0"/>
          <c:showLegendKey val="0"/>
          <c:showVal val="0"/>
          <c:showCatName val="0"/>
          <c:showSerName val="0"/>
          <c:showPercent val="0"/>
          <c:showBubbleSize val="0"/>
          <c:extLst>
            <c:ext xmlns:c15="http://schemas.microsoft.com/office/drawing/2012/chart" uri="{CE6537A1-D6FC-4f65-9D91-7224C49458BB}"/>
          </c:extLst>
        </c:dLbl>
      </c:pivotFmt>
      <c:pivotFmt>
        <c:idx val="62"/>
        <c:dLbl>
          <c:idx val="0"/>
          <c:showLegendKey val="0"/>
          <c:showVal val="0"/>
          <c:showCatName val="0"/>
          <c:showSerName val="0"/>
          <c:showPercent val="0"/>
          <c:showBubbleSize val="0"/>
          <c:extLst>
            <c:ext xmlns:c15="http://schemas.microsoft.com/office/drawing/2012/chart" uri="{CE6537A1-D6FC-4f65-9D91-7224C49458BB}"/>
          </c:extLst>
        </c:dLbl>
      </c:pivotFmt>
      <c:pivotFmt>
        <c:idx val="63"/>
        <c:dLbl>
          <c:idx val="0"/>
          <c:showLegendKey val="0"/>
          <c:showVal val="0"/>
          <c:showCatName val="0"/>
          <c:showSerName val="0"/>
          <c:showPercent val="0"/>
          <c:showBubbleSize val="0"/>
          <c:extLst>
            <c:ext xmlns:c15="http://schemas.microsoft.com/office/drawing/2012/chart" uri="{CE6537A1-D6FC-4f65-9D91-7224C49458BB}"/>
          </c:extLst>
        </c:dLbl>
      </c:pivotFmt>
      <c:pivotFmt>
        <c:idx val="64"/>
        <c:dLbl>
          <c:idx val="0"/>
          <c:showLegendKey val="0"/>
          <c:showVal val="0"/>
          <c:showCatName val="0"/>
          <c:showSerName val="0"/>
          <c:showPercent val="0"/>
          <c:showBubbleSize val="0"/>
          <c:extLst>
            <c:ext xmlns:c15="http://schemas.microsoft.com/office/drawing/2012/chart" uri="{CE6537A1-D6FC-4f65-9D91-7224C49458BB}"/>
          </c:extLst>
        </c:dLbl>
      </c:pivotFmt>
      <c:pivotFmt>
        <c:idx val="65"/>
        <c:dLbl>
          <c:idx val="0"/>
          <c:showLegendKey val="0"/>
          <c:showVal val="0"/>
          <c:showCatName val="0"/>
          <c:showSerName val="0"/>
          <c:showPercent val="0"/>
          <c:showBubbleSize val="0"/>
          <c:extLst>
            <c:ext xmlns:c15="http://schemas.microsoft.com/office/drawing/2012/chart" uri="{CE6537A1-D6FC-4f65-9D91-7224C49458BB}"/>
          </c:extLst>
        </c:dLbl>
      </c:pivotFmt>
      <c:pivotFmt>
        <c:idx val="66"/>
        <c:dLbl>
          <c:idx val="0"/>
          <c:showLegendKey val="0"/>
          <c:showVal val="0"/>
          <c:showCatName val="0"/>
          <c:showSerName val="0"/>
          <c:showPercent val="0"/>
          <c:showBubbleSize val="0"/>
          <c:extLst>
            <c:ext xmlns:c15="http://schemas.microsoft.com/office/drawing/2012/chart" uri="{CE6537A1-D6FC-4f65-9D91-7224C49458BB}"/>
          </c:extLst>
        </c:dLbl>
      </c:pivotFmt>
      <c:pivotFmt>
        <c:idx val="67"/>
        <c:dLbl>
          <c:idx val="0"/>
          <c:showLegendKey val="0"/>
          <c:showVal val="0"/>
          <c:showCatName val="0"/>
          <c:showSerName val="0"/>
          <c:showPercent val="0"/>
          <c:showBubbleSize val="0"/>
          <c:extLst>
            <c:ext xmlns:c15="http://schemas.microsoft.com/office/drawing/2012/chart" uri="{CE6537A1-D6FC-4f65-9D91-7224C49458BB}"/>
          </c:extLst>
        </c:dLbl>
      </c:pivotFmt>
      <c:pivotFmt>
        <c:idx val="68"/>
        <c:dLbl>
          <c:idx val="0"/>
          <c:showLegendKey val="0"/>
          <c:showVal val="0"/>
          <c:showCatName val="0"/>
          <c:showSerName val="0"/>
          <c:showPercent val="0"/>
          <c:showBubbleSize val="0"/>
          <c:extLst>
            <c:ext xmlns:c15="http://schemas.microsoft.com/office/drawing/2012/chart" uri="{CE6537A1-D6FC-4f65-9D91-7224C49458BB}"/>
          </c:extLst>
        </c:dLbl>
      </c:pivotFmt>
      <c:pivotFmt>
        <c:idx val="69"/>
        <c:dLbl>
          <c:idx val="0"/>
          <c:showLegendKey val="0"/>
          <c:showVal val="0"/>
          <c:showCatName val="0"/>
          <c:showSerName val="0"/>
          <c:showPercent val="0"/>
          <c:showBubbleSize val="0"/>
          <c:extLst>
            <c:ext xmlns:c15="http://schemas.microsoft.com/office/drawing/2012/chart" uri="{CE6537A1-D6FC-4f65-9D91-7224C49458BB}"/>
          </c:extLst>
        </c:dLbl>
      </c:pivotFmt>
      <c:pivotFmt>
        <c:idx val="70"/>
        <c:dLbl>
          <c:idx val="0"/>
          <c:showLegendKey val="0"/>
          <c:showVal val="0"/>
          <c:showCatName val="0"/>
          <c:showSerName val="0"/>
          <c:showPercent val="0"/>
          <c:showBubbleSize val="0"/>
          <c:extLst>
            <c:ext xmlns:c15="http://schemas.microsoft.com/office/drawing/2012/chart" uri="{CE6537A1-D6FC-4f65-9D91-7224C49458BB}"/>
          </c:extLst>
        </c:dLbl>
      </c:pivotFmt>
      <c:pivotFmt>
        <c:idx val="71"/>
        <c:dLbl>
          <c:idx val="0"/>
          <c:showLegendKey val="0"/>
          <c:showVal val="0"/>
          <c:showCatName val="0"/>
          <c:showSerName val="0"/>
          <c:showPercent val="0"/>
          <c:showBubbleSize val="0"/>
          <c:extLst>
            <c:ext xmlns:c15="http://schemas.microsoft.com/office/drawing/2012/chart" uri="{CE6537A1-D6FC-4f65-9D91-7224C49458BB}"/>
          </c:extLst>
        </c:dLbl>
      </c:pivotFmt>
      <c:pivotFmt>
        <c:idx val="72"/>
        <c:dLbl>
          <c:idx val="0"/>
          <c:showLegendKey val="0"/>
          <c:showVal val="0"/>
          <c:showCatName val="0"/>
          <c:showSerName val="0"/>
          <c:showPercent val="0"/>
          <c:showBubbleSize val="0"/>
          <c:extLst>
            <c:ext xmlns:c15="http://schemas.microsoft.com/office/drawing/2012/chart" uri="{CE6537A1-D6FC-4f65-9D91-7224C49458BB}"/>
          </c:extLst>
        </c:dLbl>
      </c:pivotFmt>
      <c:pivotFmt>
        <c:idx val="73"/>
        <c:dLbl>
          <c:idx val="0"/>
          <c:showLegendKey val="0"/>
          <c:showVal val="0"/>
          <c:showCatName val="0"/>
          <c:showSerName val="0"/>
          <c:showPercent val="0"/>
          <c:showBubbleSize val="0"/>
          <c:extLst>
            <c:ext xmlns:c15="http://schemas.microsoft.com/office/drawing/2012/chart" uri="{CE6537A1-D6FC-4f65-9D91-7224C49458BB}"/>
          </c:extLst>
        </c:dLbl>
      </c:pivotFmt>
      <c:pivotFmt>
        <c:idx val="74"/>
        <c:dLbl>
          <c:idx val="0"/>
          <c:showLegendKey val="0"/>
          <c:showVal val="0"/>
          <c:showCatName val="0"/>
          <c:showSerName val="0"/>
          <c:showPercent val="0"/>
          <c:showBubbleSize val="0"/>
          <c:extLst>
            <c:ext xmlns:c15="http://schemas.microsoft.com/office/drawing/2012/chart" uri="{CE6537A1-D6FC-4f65-9D91-7224C49458BB}"/>
          </c:extLst>
        </c:dLbl>
      </c:pivotFmt>
      <c:pivotFmt>
        <c:idx val="75"/>
        <c:dLbl>
          <c:idx val="0"/>
          <c:showLegendKey val="0"/>
          <c:showVal val="0"/>
          <c:showCatName val="0"/>
          <c:showSerName val="0"/>
          <c:showPercent val="0"/>
          <c:showBubbleSize val="0"/>
          <c:extLst>
            <c:ext xmlns:c15="http://schemas.microsoft.com/office/drawing/2012/chart" uri="{CE6537A1-D6FC-4f65-9D91-7224C49458BB}"/>
          </c:extLst>
        </c:dLbl>
      </c:pivotFmt>
      <c:pivotFmt>
        <c:idx val="76"/>
        <c:dLbl>
          <c:idx val="0"/>
          <c:showLegendKey val="0"/>
          <c:showVal val="0"/>
          <c:showCatName val="0"/>
          <c:showSerName val="0"/>
          <c:showPercent val="0"/>
          <c:showBubbleSize val="0"/>
          <c:extLst>
            <c:ext xmlns:c15="http://schemas.microsoft.com/office/drawing/2012/chart" uri="{CE6537A1-D6FC-4f65-9D91-7224C49458BB}"/>
          </c:extLst>
        </c:dLbl>
      </c:pivotFmt>
      <c:pivotFmt>
        <c:idx val="77"/>
        <c:dLbl>
          <c:idx val="0"/>
          <c:showLegendKey val="0"/>
          <c:showVal val="0"/>
          <c:showCatName val="0"/>
          <c:showSerName val="0"/>
          <c:showPercent val="0"/>
          <c:showBubbleSize val="0"/>
          <c:extLst>
            <c:ext xmlns:c15="http://schemas.microsoft.com/office/drawing/2012/chart" uri="{CE6537A1-D6FC-4f65-9D91-7224C49458BB}"/>
          </c:extLst>
        </c:dLbl>
      </c:pivotFmt>
      <c:pivotFmt>
        <c:idx val="78"/>
        <c:dLbl>
          <c:idx val="0"/>
          <c:showLegendKey val="0"/>
          <c:showVal val="0"/>
          <c:showCatName val="0"/>
          <c:showSerName val="0"/>
          <c:showPercent val="0"/>
          <c:showBubbleSize val="0"/>
          <c:extLst>
            <c:ext xmlns:c15="http://schemas.microsoft.com/office/drawing/2012/chart" uri="{CE6537A1-D6FC-4f65-9D91-7224C49458BB}"/>
          </c:extLst>
        </c:dLbl>
      </c:pivotFmt>
      <c:pivotFmt>
        <c:idx val="79"/>
        <c:dLbl>
          <c:idx val="0"/>
          <c:showLegendKey val="0"/>
          <c:showVal val="0"/>
          <c:showCatName val="0"/>
          <c:showSerName val="0"/>
          <c:showPercent val="0"/>
          <c:showBubbleSize val="0"/>
          <c:extLst>
            <c:ext xmlns:c15="http://schemas.microsoft.com/office/drawing/2012/chart" uri="{CE6537A1-D6FC-4f65-9D91-7224C49458BB}"/>
          </c:extLst>
        </c:dLbl>
      </c:pivotFmt>
      <c:pivotFmt>
        <c:idx val="80"/>
        <c:dLbl>
          <c:idx val="0"/>
          <c:showLegendKey val="0"/>
          <c:showVal val="0"/>
          <c:showCatName val="0"/>
          <c:showSerName val="0"/>
          <c:showPercent val="0"/>
          <c:showBubbleSize val="0"/>
          <c:extLst>
            <c:ext xmlns:c15="http://schemas.microsoft.com/office/drawing/2012/chart" uri="{CE6537A1-D6FC-4f65-9D91-7224C49458BB}"/>
          </c:extLst>
        </c:dLbl>
      </c:pivotFmt>
      <c:pivotFmt>
        <c:idx val="81"/>
        <c:dLbl>
          <c:idx val="0"/>
          <c:showLegendKey val="0"/>
          <c:showVal val="0"/>
          <c:showCatName val="0"/>
          <c:showSerName val="0"/>
          <c:showPercent val="0"/>
          <c:showBubbleSize val="0"/>
          <c:extLst>
            <c:ext xmlns:c15="http://schemas.microsoft.com/office/drawing/2012/chart" uri="{CE6537A1-D6FC-4f65-9D91-7224C49458BB}"/>
          </c:extLst>
        </c:dLbl>
      </c:pivotFmt>
      <c:pivotFmt>
        <c:idx val="82"/>
        <c:dLbl>
          <c:idx val="0"/>
          <c:showLegendKey val="0"/>
          <c:showVal val="0"/>
          <c:showCatName val="0"/>
          <c:showSerName val="0"/>
          <c:showPercent val="0"/>
          <c:showBubbleSize val="0"/>
          <c:extLst>
            <c:ext xmlns:c15="http://schemas.microsoft.com/office/drawing/2012/chart" uri="{CE6537A1-D6FC-4f65-9D91-7224C49458BB}"/>
          </c:extLst>
        </c:dLbl>
      </c:pivotFmt>
      <c:pivotFmt>
        <c:idx val="83"/>
        <c:dLbl>
          <c:idx val="0"/>
          <c:showLegendKey val="0"/>
          <c:showVal val="0"/>
          <c:showCatName val="0"/>
          <c:showSerName val="0"/>
          <c:showPercent val="0"/>
          <c:showBubbleSize val="0"/>
          <c:extLst>
            <c:ext xmlns:c15="http://schemas.microsoft.com/office/drawing/2012/chart" uri="{CE6537A1-D6FC-4f65-9D91-7224C49458BB}"/>
          </c:extLst>
        </c:dLbl>
      </c:pivotFmt>
      <c:pivotFmt>
        <c:idx val="84"/>
        <c:dLbl>
          <c:idx val="0"/>
          <c:showLegendKey val="0"/>
          <c:showVal val="0"/>
          <c:showCatName val="0"/>
          <c:showSerName val="0"/>
          <c:showPercent val="0"/>
          <c:showBubbleSize val="0"/>
          <c:extLst>
            <c:ext xmlns:c15="http://schemas.microsoft.com/office/drawing/2012/chart" uri="{CE6537A1-D6FC-4f65-9D91-7224C49458BB}"/>
          </c:extLst>
        </c:dLbl>
      </c:pivotFmt>
      <c:pivotFmt>
        <c:idx val="85"/>
        <c:dLbl>
          <c:idx val="0"/>
          <c:showLegendKey val="0"/>
          <c:showVal val="0"/>
          <c:showCatName val="0"/>
          <c:showSerName val="0"/>
          <c:showPercent val="0"/>
          <c:showBubbleSize val="0"/>
          <c:extLst>
            <c:ext xmlns:c15="http://schemas.microsoft.com/office/drawing/2012/chart" uri="{CE6537A1-D6FC-4f65-9D91-7224C49458BB}"/>
          </c:extLst>
        </c:dLbl>
      </c:pivotFmt>
      <c:pivotFmt>
        <c:idx val="86"/>
        <c:dLbl>
          <c:idx val="0"/>
          <c:showLegendKey val="0"/>
          <c:showVal val="0"/>
          <c:showCatName val="0"/>
          <c:showSerName val="0"/>
          <c:showPercent val="0"/>
          <c:showBubbleSize val="0"/>
          <c:extLst>
            <c:ext xmlns:c15="http://schemas.microsoft.com/office/drawing/2012/chart" uri="{CE6537A1-D6FC-4f65-9D91-7224C49458BB}"/>
          </c:extLst>
        </c:dLbl>
      </c:pivotFmt>
      <c:pivotFmt>
        <c:idx val="87"/>
        <c:dLbl>
          <c:idx val="0"/>
          <c:showLegendKey val="0"/>
          <c:showVal val="0"/>
          <c:showCatName val="0"/>
          <c:showSerName val="0"/>
          <c:showPercent val="0"/>
          <c:showBubbleSize val="0"/>
          <c:extLst>
            <c:ext xmlns:c15="http://schemas.microsoft.com/office/drawing/2012/chart" uri="{CE6537A1-D6FC-4f65-9D91-7224C49458BB}"/>
          </c:extLst>
        </c:dLbl>
      </c:pivotFmt>
      <c:pivotFmt>
        <c:idx val="88"/>
        <c:dLbl>
          <c:idx val="0"/>
          <c:showLegendKey val="0"/>
          <c:showVal val="0"/>
          <c:showCatName val="0"/>
          <c:showSerName val="0"/>
          <c:showPercent val="0"/>
          <c:showBubbleSize val="0"/>
          <c:extLst>
            <c:ext xmlns:c15="http://schemas.microsoft.com/office/drawing/2012/chart" uri="{CE6537A1-D6FC-4f65-9D91-7224C49458BB}"/>
          </c:extLst>
        </c:dLbl>
      </c:pivotFmt>
      <c:pivotFmt>
        <c:idx val="89"/>
        <c:dLbl>
          <c:idx val="0"/>
          <c:showLegendKey val="0"/>
          <c:showVal val="0"/>
          <c:showCatName val="0"/>
          <c:showSerName val="0"/>
          <c:showPercent val="0"/>
          <c:showBubbleSize val="0"/>
          <c:extLst>
            <c:ext xmlns:c15="http://schemas.microsoft.com/office/drawing/2012/chart" uri="{CE6537A1-D6FC-4f65-9D91-7224C49458BB}"/>
          </c:extLst>
        </c:dLbl>
      </c:pivotFmt>
      <c:pivotFmt>
        <c:idx val="90"/>
        <c:dLbl>
          <c:idx val="0"/>
          <c:showLegendKey val="0"/>
          <c:showVal val="0"/>
          <c:showCatName val="0"/>
          <c:showSerName val="0"/>
          <c:showPercent val="0"/>
          <c:showBubbleSize val="0"/>
          <c:extLst>
            <c:ext xmlns:c15="http://schemas.microsoft.com/office/drawing/2012/chart" uri="{CE6537A1-D6FC-4f65-9D91-7224C49458BB}"/>
          </c:extLst>
        </c:dLbl>
      </c:pivotFmt>
      <c:pivotFmt>
        <c:idx val="91"/>
        <c:dLbl>
          <c:idx val="0"/>
          <c:showLegendKey val="0"/>
          <c:showVal val="0"/>
          <c:showCatName val="0"/>
          <c:showSerName val="0"/>
          <c:showPercent val="0"/>
          <c:showBubbleSize val="0"/>
          <c:extLst>
            <c:ext xmlns:c15="http://schemas.microsoft.com/office/drawing/2012/chart" uri="{CE6537A1-D6FC-4f65-9D91-7224C49458BB}"/>
          </c:extLst>
        </c:dLbl>
      </c:pivotFmt>
      <c:pivotFmt>
        <c:idx val="92"/>
        <c:dLbl>
          <c:idx val="0"/>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FFC000">
              <a:alpha val="70000"/>
            </a:srgbClr>
          </a:solidFill>
          <a:ln>
            <a:noFill/>
          </a:ln>
          <a:effectLst/>
        </c:spPr>
        <c:marker>
          <c:symbol val="circle"/>
          <c:size val="6"/>
          <c:spPr>
            <a:gradFill>
              <a:gsLst>
                <a:gs pos="0">
                  <a:schemeClr val="accent5"/>
                </a:gs>
                <a:gs pos="46000">
                  <a:schemeClr val="accent5"/>
                </a:gs>
                <a:gs pos="100000">
                  <a:schemeClr val="accent5">
                    <a:lumMod val="20000"/>
                    <a:lumOff val="80000"/>
                    <a:alpha val="0"/>
                  </a:schemeClr>
                </a:gs>
              </a:gsLst>
              <a:path path="circle">
                <a:fillToRect l="50000" t="-80000" r="50000" b="180000"/>
              </a:path>
            </a:gradFill>
            <a:ln w="9525" cap="flat" cmpd="sng" algn="ctr">
              <a:solidFill>
                <a:schemeClr val="accent5">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FFFF00">
              <a:alpha val="70000"/>
            </a:srgbClr>
          </a:solidFill>
          <a:ln>
            <a:noFill/>
          </a:ln>
          <a:effectLst/>
        </c:spPr>
        <c:marker>
          <c:symbol val="circle"/>
          <c:size val="6"/>
          <c:spPr>
            <a:gradFill>
              <a:gsLst>
                <a:gs pos="0">
                  <a:schemeClr val="accent4"/>
                </a:gs>
                <a:gs pos="46000">
                  <a:schemeClr val="accent4"/>
                </a:gs>
                <a:gs pos="100000">
                  <a:schemeClr val="accent4">
                    <a:lumMod val="20000"/>
                    <a:lumOff val="80000"/>
                    <a:alpha val="0"/>
                  </a:schemeClr>
                </a:gs>
              </a:gsLst>
              <a:path path="circle">
                <a:fillToRect l="50000" t="-80000" r="50000" b="180000"/>
              </a:path>
            </a:gradFill>
            <a:ln w="9525" cap="flat" cmpd="sng" algn="ctr">
              <a:solidFill>
                <a:schemeClr val="accent4">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alpha val="70000"/>
            </a:srgbClr>
          </a:solidFill>
          <a:ln>
            <a:noFill/>
          </a:ln>
          <a:effectLst/>
        </c:spPr>
        <c:marker>
          <c:symbol val="circle"/>
          <c:size val="6"/>
          <c:spPr>
            <a:gradFill>
              <a:gsLst>
                <a:gs pos="0">
                  <a:schemeClr val="accent3"/>
                </a:gs>
                <a:gs pos="46000">
                  <a:schemeClr val="accent3"/>
                </a:gs>
                <a:gs pos="100000">
                  <a:schemeClr val="accent3">
                    <a:lumMod val="20000"/>
                    <a:lumOff val="80000"/>
                    <a:alpha val="0"/>
                  </a:schemeClr>
                </a:gs>
              </a:gsLst>
              <a:path path="circle">
                <a:fillToRect l="50000" t="-80000" r="50000" b="180000"/>
              </a:path>
            </a:gradFill>
            <a:ln w="9525" cap="flat" cmpd="sng" algn="ctr">
              <a:solidFill>
                <a:schemeClr val="accent3">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lumMod val="40000"/>
              <a:lumOff val="60000"/>
            </a:schemeClr>
          </a:solidFill>
          <a:ln>
            <a:noFill/>
          </a:ln>
          <a:effectLst/>
        </c:spPr>
        <c:marker>
          <c:symbol val="circle"/>
          <c:size val="6"/>
          <c:spPr>
            <a:gradFill>
              <a:gsLst>
                <a:gs pos="0">
                  <a:schemeClr val="accent2"/>
                </a:gs>
                <a:gs pos="46000">
                  <a:schemeClr val="accent2"/>
                </a:gs>
                <a:gs pos="100000">
                  <a:schemeClr val="accent2">
                    <a:lumMod val="20000"/>
                    <a:lumOff val="80000"/>
                    <a:alpha val="0"/>
                  </a:schemeClr>
                </a:gs>
              </a:gsLst>
              <a:path path="circle">
                <a:fillToRect l="50000" t="-80000" r="50000" b="180000"/>
              </a:path>
            </a:gradFill>
            <a:ln w="9525" cap="flat" cmpd="sng" algn="ctr">
              <a:solidFill>
                <a:schemeClr val="accent2">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alpha val="70000"/>
            </a:schemeClr>
          </a:solidFill>
          <a:ln>
            <a:noFill/>
          </a:ln>
          <a:effectLst/>
        </c:spPr>
        <c:marker>
          <c:symbol val="circle"/>
          <c:size val="6"/>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lumMod val="40000"/>
              <a:lumOff val="60000"/>
            </a:schemeClr>
          </a:solidFill>
          <a:ln>
            <a:noFill/>
          </a:ln>
          <a:effectLst/>
        </c:spPr>
      </c:pivotFmt>
      <c:pivotFmt>
        <c:idx val="99"/>
        <c:spPr>
          <a:solidFill>
            <a:srgbClr val="92D050">
              <a:alpha val="70000"/>
            </a:srgbClr>
          </a:solidFill>
          <a:ln>
            <a:noFill/>
          </a:ln>
          <a:effectLst/>
        </c:spPr>
      </c:pivotFmt>
      <c:pivotFmt>
        <c:idx val="100"/>
        <c:spPr>
          <a:solidFill>
            <a:srgbClr val="FFFF00">
              <a:alpha val="70000"/>
            </a:srgbClr>
          </a:solidFill>
          <a:ln>
            <a:noFill/>
          </a:ln>
          <a:effectLst/>
        </c:spPr>
      </c:pivotFmt>
      <c:pivotFmt>
        <c:idx val="101"/>
        <c:spPr>
          <a:solidFill>
            <a:srgbClr val="92D050">
              <a:alpha val="70000"/>
            </a:srgbClr>
          </a:solidFill>
          <a:ln>
            <a:noFill/>
          </a:ln>
          <a:effectLst/>
        </c:spPr>
      </c:pivotFmt>
      <c:pivotFmt>
        <c:idx val="102"/>
        <c:spPr>
          <a:solidFill>
            <a:srgbClr val="92D050">
              <a:alpha val="70000"/>
            </a:srgbClr>
          </a:solidFill>
          <a:ln>
            <a:noFill/>
          </a:ln>
          <a:effectLst/>
        </c:spPr>
      </c:pivotFmt>
      <c:pivotFmt>
        <c:idx val="103"/>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rgbClr val="0070C0"/>
          </a:solidFill>
          <a:ln>
            <a:noFill/>
          </a:ln>
          <a:effectLst/>
        </c:spPr>
      </c:pivotFmt>
      <c:pivotFmt>
        <c:idx val="105"/>
        <c:spPr>
          <a:solidFill>
            <a:schemeClr val="accent1">
              <a:lumMod val="40000"/>
              <a:lumOff val="6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rgbClr val="FFFF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rgbClr val="FFC0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9"/>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0"/>
        <c:spPr>
          <a:solidFill>
            <a:srgbClr val="0070C0"/>
          </a:solidFill>
          <a:ln>
            <a:noFill/>
          </a:ln>
          <a:effectLst/>
        </c:spPr>
      </c:pivotFmt>
      <c:pivotFmt>
        <c:idx val="111"/>
        <c:spPr>
          <a:solidFill>
            <a:schemeClr val="accent1">
              <a:lumMod val="40000"/>
              <a:lumOff val="6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2"/>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3"/>
        <c:spPr>
          <a:solidFill>
            <a:srgbClr val="FFFF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rgbClr val="FFC0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8.5101589458678073E-2"/>
          <c:y val="0.18445901433635536"/>
          <c:w val="0.70329309724609301"/>
          <c:h val="0.59236206766582367"/>
        </c:manualLayout>
      </c:layout>
      <c:barChart>
        <c:barDir val="col"/>
        <c:grouping val="stacked"/>
        <c:varyColors val="0"/>
        <c:ser>
          <c:idx val="0"/>
          <c:order val="0"/>
          <c:tx>
            <c:strRef>
              <c:f>'West to East Dermo (2)'!$B$3:$B$4</c:f>
              <c:strCache>
                <c:ptCount val="1"/>
                <c:pt idx="0">
                  <c:v>0.5-0.99 Light</c:v>
                </c:pt>
              </c:strCache>
            </c:strRef>
          </c:tx>
          <c:spPr>
            <a:solidFill>
              <a:schemeClr val="accent1">
                <a:alpha val="70000"/>
              </a:schemeClr>
            </a:solidFill>
            <a:ln>
              <a:noFill/>
            </a:ln>
            <a:effectLst/>
          </c:spPr>
          <c:invertIfNegative val="0"/>
          <c:dPt>
            <c:idx val="3"/>
            <c:invertIfNegative val="0"/>
            <c:bubble3D val="0"/>
            <c:spPr>
              <a:solidFill>
                <a:srgbClr val="0070C0"/>
              </a:solidFill>
              <a:ln>
                <a:noFill/>
              </a:ln>
              <a:effectLst/>
            </c:spPr>
            <c:extLst>
              <c:ext xmlns:c16="http://schemas.microsoft.com/office/drawing/2014/chart" uri="{C3380CC4-5D6E-409C-BE32-E72D297353CC}">
                <c16:uniqueId val="{00000001-9202-4135-BA56-B4C4DE7455BE}"/>
              </c:ext>
            </c:extLst>
          </c:dPt>
          <c:cat>
            <c:multiLvlStrRef>
              <c:f>'West to East Dermo (2)'!$A$5:$A$20</c:f>
              <c:multiLvlStrCache>
                <c:ptCount val="14"/>
                <c:lvl>
                  <c:pt idx="0">
                    <c:v>2</c:v>
                  </c:pt>
                  <c:pt idx="1">
                    <c:v>3</c:v>
                  </c:pt>
                  <c:pt idx="2">
                    <c:v>11</c:v>
                  </c:pt>
                  <c:pt idx="3">
                    <c:v>13</c:v>
                  </c:pt>
                  <c:pt idx="4">
                    <c:v>14</c:v>
                  </c:pt>
                  <c:pt idx="5">
                    <c:v>1</c:v>
                  </c:pt>
                  <c:pt idx="6">
                    <c:v>4</c:v>
                  </c:pt>
                  <c:pt idx="7">
                    <c:v>5</c:v>
                  </c:pt>
                  <c:pt idx="8">
                    <c:v>6</c:v>
                  </c:pt>
                  <c:pt idx="9">
                    <c:v>7</c:v>
                  </c:pt>
                  <c:pt idx="10">
                    <c:v>8</c:v>
                  </c:pt>
                  <c:pt idx="11">
                    <c:v>9</c:v>
                  </c:pt>
                  <c:pt idx="12">
                    <c:v>10</c:v>
                  </c:pt>
                  <c:pt idx="13">
                    <c:v>12</c:v>
                  </c:pt>
                </c:lvl>
                <c:lvl>
                  <c:pt idx="0">
                    <c:v>hatchery</c:v>
                  </c:pt>
                  <c:pt idx="5">
                    <c:v>wild</c:v>
                  </c:pt>
                </c:lvl>
              </c:multiLvlStrCache>
            </c:multiLvlStrRef>
          </c:cat>
          <c:val>
            <c:numRef>
              <c:f>'West to East Dermo (2)'!$B$5:$B$20</c:f>
              <c:numCache>
                <c:formatCode>General</c:formatCode>
                <c:ptCount val="14"/>
                <c:pt idx="3">
                  <c:v>0.5</c:v>
                </c:pt>
              </c:numCache>
            </c:numRef>
          </c:val>
          <c:extLst>
            <c:ext xmlns:c16="http://schemas.microsoft.com/office/drawing/2014/chart" uri="{C3380CC4-5D6E-409C-BE32-E72D297353CC}">
              <c16:uniqueId val="{00000002-9202-4135-BA56-B4C4DE7455BE}"/>
            </c:ext>
          </c:extLst>
        </c:ser>
        <c:ser>
          <c:idx val="1"/>
          <c:order val="1"/>
          <c:tx>
            <c:strRef>
              <c:f>'West to East Dermo (2)'!$C$3:$C$4</c:f>
              <c:strCache>
                <c:ptCount val="1"/>
                <c:pt idx="0">
                  <c:v>0-0.49 Very Light</c:v>
                </c:pt>
              </c:strCache>
            </c:strRef>
          </c:tx>
          <c:spPr>
            <a:solidFill>
              <a:schemeClr val="accent1">
                <a:lumMod val="40000"/>
                <a:lumOff val="60000"/>
              </a:schemeClr>
            </a:solidFill>
            <a:ln>
              <a:noFill/>
            </a:ln>
            <a:effectLst/>
          </c:spPr>
          <c:invertIfNegative val="0"/>
          <c:cat>
            <c:multiLvlStrRef>
              <c:f>'West to East Dermo (2)'!$A$5:$A$20</c:f>
              <c:multiLvlStrCache>
                <c:ptCount val="14"/>
                <c:lvl>
                  <c:pt idx="0">
                    <c:v>2</c:v>
                  </c:pt>
                  <c:pt idx="1">
                    <c:v>3</c:v>
                  </c:pt>
                  <c:pt idx="2">
                    <c:v>11</c:v>
                  </c:pt>
                  <c:pt idx="3">
                    <c:v>13</c:v>
                  </c:pt>
                  <c:pt idx="4">
                    <c:v>14</c:v>
                  </c:pt>
                  <c:pt idx="5">
                    <c:v>1</c:v>
                  </c:pt>
                  <c:pt idx="6">
                    <c:v>4</c:v>
                  </c:pt>
                  <c:pt idx="7">
                    <c:v>5</c:v>
                  </c:pt>
                  <c:pt idx="8">
                    <c:v>6</c:v>
                  </c:pt>
                  <c:pt idx="9">
                    <c:v>7</c:v>
                  </c:pt>
                  <c:pt idx="10">
                    <c:v>8</c:v>
                  </c:pt>
                  <c:pt idx="11">
                    <c:v>9</c:v>
                  </c:pt>
                  <c:pt idx="12">
                    <c:v>10</c:v>
                  </c:pt>
                  <c:pt idx="13">
                    <c:v>12</c:v>
                  </c:pt>
                </c:lvl>
                <c:lvl>
                  <c:pt idx="0">
                    <c:v>hatchery</c:v>
                  </c:pt>
                  <c:pt idx="5">
                    <c:v>wild</c:v>
                  </c:pt>
                </c:lvl>
              </c:multiLvlStrCache>
            </c:multiLvlStrRef>
          </c:cat>
          <c:val>
            <c:numRef>
              <c:f>'West to East Dermo (2)'!$C$5:$C$20</c:f>
              <c:numCache>
                <c:formatCode>General</c:formatCode>
                <c:ptCount val="14"/>
                <c:pt idx="2">
                  <c:v>0.23333000000000001</c:v>
                </c:pt>
              </c:numCache>
            </c:numRef>
          </c:val>
          <c:extLst>
            <c:ext xmlns:c16="http://schemas.microsoft.com/office/drawing/2014/chart" uri="{C3380CC4-5D6E-409C-BE32-E72D297353CC}">
              <c16:uniqueId val="{00000003-9202-4135-BA56-B4C4DE7455BE}"/>
            </c:ext>
          </c:extLst>
        </c:ser>
        <c:ser>
          <c:idx val="2"/>
          <c:order val="2"/>
          <c:tx>
            <c:strRef>
              <c:f>'West to East Dermo (2)'!$D$3:$D$4</c:f>
              <c:strCache>
                <c:ptCount val="1"/>
                <c:pt idx="0">
                  <c:v>1-1.99 Light to Mod</c:v>
                </c:pt>
              </c:strCache>
            </c:strRef>
          </c:tx>
          <c:spPr>
            <a:solidFill>
              <a:srgbClr val="92D050">
                <a:alpha val="70000"/>
              </a:srgbClr>
            </a:solidFill>
            <a:ln>
              <a:noFill/>
            </a:ln>
            <a:effectLst/>
          </c:spPr>
          <c:invertIfNegative val="0"/>
          <c:cat>
            <c:multiLvlStrRef>
              <c:f>'West to East Dermo (2)'!$A$5:$A$20</c:f>
              <c:multiLvlStrCache>
                <c:ptCount val="14"/>
                <c:lvl>
                  <c:pt idx="0">
                    <c:v>2</c:v>
                  </c:pt>
                  <c:pt idx="1">
                    <c:v>3</c:v>
                  </c:pt>
                  <c:pt idx="2">
                    <c:v>11</c:v>
                  </c:pt>
                  <c:pt idx="3">
                    <c:v>13</c:v>
                  </c:pt>
                  <c:pt idx="4">
                    <c:v>14</c:v>
                  </c:pt>
                  <c:pt idx="5">
                    <c:v>1</c:v>
                  </c:pt>
                  <c:pt idx="6">
                    <c:v>4</c:v>
                  </c:pt>
                  <c:pt idx="7">
                    <c:v>5</c:v>
                  </c:pt>
                  <c:pt idx="8">
                    <c:v>6</c:v>
                  </c:pt>
                  <c:pt idx="9">
                    <c:v>7</c:v>
                  </c:pt>
                  <c:pt idx="10">
                    <c:v>8</c:v>
                  </c:pt>
                  <c:pt idx="11">
                    <c:v>9</c:v>
                  </c:pt>
                  <c:pt idx="12">
                    <c:v>10</c:v>
                  </c:pt>
                  <c:pt idx="13">
                    <c:v>12</c:v>
                  </c:pt>
                </c:lvl>
                <c:lvl>
                  <c:pt idx="0">
                    <c:v>hatchery</c:v>
                  </c:pt>
                  <c:pt idx="5">
                    <c:v>wild</c:v>
                  </c:pt>
                </c:lvl>
              </c:multiLvlStrCache>
            </c:multiLvlStrRef>
          </c:cat>
          <c:val>
            <c:numRef>
              <c:f>'West to East Dermo (2)'!$D$5:$D$20</c:f>
              <c:numCache>
                <c:formatCode>General</c:formatCode>
                <c:ptCount val="14"/>
                <c:pt idx="1">
                  <c:v>1.8</c:v>
                </c:pt>
                <c:pt idx="4">
                  <c:v>1</c:v>
                </c:pt>
                <c:pt idx="11">
                  <c:v>1.23</c:v>
                </c:pt>
              </c:numCache>
            </c:numRef>
          </c:val>
          <c:extLst>
            <c:ext xmlns:c16="http://schemas.microsoft.com/office/drawing/2014/chart" uri="{C3380CC4-5D6E-409C-BE32-E72D297353CC}">
              <c16:uniqueId val="{00000004-9202-4135-BA56-B4C4DE7455BE}"/>
            </c:ext>
          </c:extLst>
        </c:ser>
        <c:ser>
          <c:idx val="3"/>
          <c:order val="3"/>
          <c:tx>
            <c:strRef>
              <c:f>'West to East Dermo (2)'!$E$3:$E$4</c:f>
              <c:strCache>
                <c:ptCount val="1"/>
                <c:pt idx="0">
                  <c:v>2.0-2.99 Moderate</c:v>
                </c:pt>
              </c:strCache>
            </c:strRef>
          </c:tx>
          <c:spPr>
            <a:solidFill>
              <a:srgbClr val="FFFF00">
                <a:alpha val="70000"/>
              </a:srgbClr>
            </a:solidFill>
            <a:ln>
              <a:noFill/>
            </a:ln>
            <a:effectLst/>
          </c:spPr>
          <c:invertIfNegative val="0"/>
          <c:cat>
            <c:multiLvlStrRef>
              <c:f>'West to East Dermo (2)'!$A$5:$A$20</c:f>
              <c:multiLvlStrCache>
                <c:ptCount val="14"/>
                <c:lvl>
                  <c:pt idx="0">
                    <c:v>2</c:v>
                  </c:pt>
                  <c:pt idx="1">
                    <c:v>3</c:v>
                  </c:pt>
                  <c:pt idx="2">
                    <c:v>11</c:v>
                  </c:pt>
                  <c:pt idx="3">
                    <c:v>13</c:v>
                  </c:pt>
                  <c:pt idx="4">
                    <c:v>14</c:v>
                  </c:pt>
                  <c:pt idx="5">
                    <c:v>1</c:v>
                  </c:pt>
                  <c:pt idx="6">
                    <c:v>4</c:v>
                  </c:pt>
                  <c:pt idx="7">
                    <c:v>5</c:v>
                  </c:pt>
                  <c:pt idx="8">
                    <c:v>6</c:v>
                  </c:pt>
                  <c:pt idx="9">
                    <c:v>7</c:v>
                  </c:pt>
                  <c:pt idx="10">
                    <c:v>8</c:v>
                  </c:pt>
                  <c:pt idx="11">
                    <c:v>9</c:v>
                  </c:pt>
                  <c:pt idx="12">
                    <c:v>10</c:v>
                  </c:pt>
                  <c:pt idx="13">
                    <c:v>12</c:v>
                  </c:pt>
                </c:lvl>
                <c:lvl>
                  <c:pt idx="0">
                    <c:v>hatchery</c:v>
                  </c:pt>
                  <c:pt idx="5">
                    <c:v>wild</c:v>
                  </c:pt>
                </c:lvl>
              </c:multiLvlStrCache>
            </c:multiLvlStrRef>
          </c:cat>
          <c:val>
            <c:numRef>
              <c:f>'West to East Dermo (2)'!$E$5:$E$20</c:f>
              <c:numCache>
                <c:formatCode>General</c:formatCode>
                <c:ptCount val="14"/>
                <c:pt idx="0">
                  <c:v>2.2999999999999998</c:v>
                </c:pt>
                <c:pt idx="6">
                  <c:v>2.2000000000000002</c:v>
                </c:pt>
                <c:pt idx="7">
                  <c:v>2.5</c:v>
                </c:pt>
                <c:pt idx="8">
                  <c:v>2.3570000000000002</c:v>
                </c:pt>
                <c:pt idx="10">
                  <c:v>2.9333</c:v>
                </c:pt>
                <c:pt idx="12">
                  <c:v>2.17</c:v>
                </c:pt>
                <c:pt idx="13">
                  <c:v>2.75</c:v>
                </c:pt>
              </c:numCache>
            </c:numRef>
          </c:val>
          <c:extLst>
            <c:ext xmlns:c16="http://schemas.microsoft.com/office/drawing/2014/chart" uri="{C3380CC4-5D6E-409C-BE32-E72D297353CC}">
              <c16:uniqueId val="{00000005-9202-4135-BA56-B4C4DE7455BE}"/>
            </c:ext>
          </c:extLst>
        </c:ser>
        <c:ser>
          <c:idx val="4"/>
          <c:order val="4"/>
          <c:tx>
            <c:strRef>
              <c:f>'West to East Dermo (2)'!$F$3:$F$4</c:f>
              <c:strCache>
                <c:ptCount val="1"/>
                <c:pt idx="0">
                  <c:v>3.0  Heavy</c:v>
                </c:pt>
              </c:strCache>
            </c:strRef>
          </c:tx>
          <c:spPr>
            <a:solidFill>
              <a:srgbClr val="FFC000">
                <a:alpha val="70000"/>
              </a:srgbClr>
            </a:solidFill>
            <a:ln>
              <a:noFill/>
            </a:ln>
            <a:effectLst/>
          </c:spPr>
          <c:invertIfNegative val="0"/>
          <c:cat>
            <c:multiLvlStrRef>
              <c:f>'West to East Dermo (2)'!$A$5:$A$20</c:f>
              <c:multiLvlStrCache>
                <c:ptCount val="14"/>
                <c:lvl>
                  <c:pt idx="0">
                    <c:v>2</c:v>
                  </c:pt>
                  <c:pt idx="1">
                    <c:v>3</c:v>
                  </c:pt>
                  <c:pt idx="2">
                    <c:v>11</c:v>
                  </c:pt>
                  <c:pt idx="3">
                    <c:v>13</c:v>
                  </c:pt>
                  <c:pt idx="4">
                    <c:v>14</c:v>
                  </c:pt>
                  <c:pt idx="5">
                    <c:v>1</c:v>
                  </c:pt>
                  <c:pt idx="6">
                    <c:v>4</c:v>
                  </c:pt>
                  <c:pt idx="7">
                    <c:v>5</c:v>
                  </c:pt>
                  <c:pt idx="8">
                    <c:v>6</c:v>
                  </c:pt>
                  <c:pt idx="9">
                    <c:v>7</c:v>
                  </c:pt>
                  <c:pt idx="10">
                    <c:v>8</c:v>
                  </c:pt>
                  <c:pt idx="11">
                    <c:v>9</c:v>
                  </c:pt>
                  <c:pt idx="12">
                    <c:v>10</c:v>
                  </c:pt>
                  <c:pt idx="13">
                    <c:v>12</c:v>
                  </c:pt>
                </c:lvl>
                <c:lvl>
                  <c:pt idx="0">
                    <c:v>hatchery</c:v>
                  </c:pt>
                  <c:pt idx="5">
                    <c:v>wild</c:v>
                  </c:pt>
                </c:lvl>
              </c:multiLvlStrCache>
            </c:multiLvlStrRef>
          </c:cat>
          <c:val>
            <c:numRef>
              <c:f>'West to East Dermo (2)'!$F$5:$F$20</c:f>
              <c:numCache>
                <c:formatCode>General</c:formatCode>
                <c:ptCount val="14"/>
                <c:pt idx="5">
                  <c:v>3.0666000000000002</c:v>
                </c:pt>
                <c:pt idx="9">
                  <c:v>3.1333299999999999</c:v>
                </c:pt>
              </c:numCache>
            </c:numRef>
          </c:val>
          <c:extLst>
            <c:ext xmlns:c16="http://schemas.microsoft.com/office/drawing/2014/chart" uri="{C3380CC4-5D6E-409C-BE32-E72D297353CC}">
              <c16:uniqueId val="{00000006-9202-4135-BA56-B4C4DE7455BE}"/>
            </c:ext>
          </c:extLst>
        </c:ser>
        <c:dLbls>
          <c:showLegendKey val="0"/>
          <c:showVal val="0"/>
          <c:showCatName val="0"/>
          <c:showSerName val="0"/>
          <c:showPercent val="0"/>
          <c:showBubbleSize val="0"/>
        </c:dLbls>
        <c:gapWidth val="50"/>
        <c:overlap val="100"/>
        <c:axId val="1923716816"/>
        <c:axId val="1869328288"/>
      </c:barChart>
      <c:catAx>
        <c:axId val="192371681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69328288"/>
        <c:crosses val="autoZero"/>
        <c:auto val="1"/>
        <c:lblAlgn val="ctr"/>
        <c:lblOffset val="100"/>
        <c:noMultiLvlLbl val="0"/>
      </c:catAx>
      <c:valAx>
        <c:axId val="1869328288"/>
        <c:scaling>
          <c:orientation val="minMax"/>
          <c:max val="4"/>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r>
                  <a:rPr lang="en-US" dirty="0"/>
                  <a:t>dermo weighed intensity</a:t>
                </a:r>
              </a:p>
            </c:rich>
          </c:tx>
          <c:overlay val="0"/>
          <c:spPr>
            <a:noFill/>
            <a:ln>
              <a:noFill/>
            </a:ln>
            <a:effectLst/>
          </c:spPr>
          <c:txPr>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23716816"/>
        <c:crosses val="autoZero"/>
        <c:crossBetween val="between"/>
      </c:valAx>
      <c:spPr>
        <a:noFill/>
        <a:ln>
          <a:noFill/>
        </a:ln>
        <a:effectLst/>
      </c:spPr>
    </c:plotArea>
    <c:legend>
      <c:legendPos val="r"/>
      <c:layout>
        <c:manualLayout>
          <c:xMode val="edge"/>
          <c:yMode val="edge"/>
          <c:x val="0.79107494375703036"/>
          <c:y val="0.32803636164278421"/>
          <c:w val="0.19522056570339874"/>
          <c:h val="0.3864946900487580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'MSX prevalence historical'!$A$2</c:f>
              <c:strCache>
                <c:ptCount val="1"/>
                <c:pt idx="0">
                  <c:v>MSX</c:v>
                </c:pt>
              </c:strCache>
            </c:strRef>
          </c:tx>
          <c:spPr>
            <a:solidFill>
              <a:srgbClr val="37CBFF"/>
            </a:solidFill>
            <a:ln>
              <a:noFill/>
            </a:ln>
            <a:effectLst/>
          </c:spPr>
          <c:invertIfNegative val="0"/>
          <c:dPt>
            <c:idx val="15"/>
            <c:invertIfNegative val="0"/>
            <c:bubble3D val="0"/>
            <c:spPr>
              <a:solidFill>
                <a:srgbClr val="7030A0"/>
              </a:solidFill>
              <a:ln>
                <a:noFill/>
              </a:ln>
              <a:effectLst/>
            </c:spPr>
            <c:extLst>
              <c:ext xmlns:c16="http://schemas.microsoft.com/office/drawing/2014/chart" uri="{C3380CC4-5D6E-409C-BE32-E72D297353CC}">
                <c16:uniqueId val="{00000001-D564-440C-AFC5-541F649D1739}"/>
              </c:ext>
            </c:extLst>
          </c:dPt>
          <c:dPt>
            <c:idx val="16"/>
            <c:invertIfNegative val="0"/>
            <c:bubble3D val="0"/>
            <c:spPr>
              <a:solidFill>
                <a:srgbClr val="7030A0"/>
              </a:solidFill>
              <a:ln>
                <a:noFill/>
              </a:ln>
              <a:effectLst/>
            </c:spPr>
            <c:extLst>
              <c:ext xmlns:c16="http://schemas.microsoft.com/office/drawing/2014/chart" uri="{C3380CC4-5D6E-409C-BE32-E72D297353CC}">
                <c16:uniqueId val="{00000003-D564-440C-AFC5-541F649D1739}"/>
              </c:ext>
            </c:extLst>
          </c:dPt>
          <c:cat>
            <c:numRef>
              <c:f>'MSX prevalence historical'!$B$1:$R$1</c:f>
              <c:numCache>
                <c:formatCode>General</c:formatCode>
                <c:ptCount val="1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2019</c:v>
                </c:pt>
                <c:pt idx="16">
                  <c:v>2020</c:v>
                </c:pt>
              </c:numCache>
            </c:numRef>
          </c:cat>
          <c:val>
            <c:numRef>
              <c:f>'MSX prevalence historical'!$B$2:$R$2</c:f>
              <c:numCache>
                <c:formatCode>General</c:formatCode>
                <c:ptCount val="17"/>
                <c:pt idx="0">
                  <c:v>47</c:v>
                </c:pt>
                <c:pt idx="1">
                  <c:v>27</c:v>
                </c:pt>
                <c:pt idx="2">
                  <c:v>16</c:v>
                </c:pt>
                <c:pt idx="3">
                  <c:v>12</c:v>
                </c:pt>
                <c:pt idx="4">
                  <c:v>12</c:v>
                </c:pt>
                <c:pt idx="5">
                  <c:v>3.2</c:v>
                </c:pt>
                <c:pt idx="6">
                  <c:v>4.5999999999999996</c:v>
                </c:pt>
                <c:pt idx="7">
                  <c:v>5.75</c:v>
                </c:pt>
                <c:pt idx="8">
                  <c:v>2.78</c:v>
                </c:pt>
                <c:pt idx="9">
                  <c:v>1.41</c:v>
                </c:pt>
                <c:pt idx="10">
                  <c:v>8.65</c:v>
                </c:pt>
                <c:pt idx="11">
                  <c:v>6.36</c:v>
                </c:pt>
                <c:pt idx="12">
                  <c:v>21.59</c:v>
                </c:pt>
                <c:pt idx="13">
                  <c:v>10.54</c:v>
                </c:pt>
                <c:pt idx="14">
                  <c:v>8.39</c:v>
                </c:pt>
                <c:pt idx="15">
                  <c:v>26.7</c:v>
                </c:pt>
                <c:pt idx="16">
                  <c:v>26.8</c:v>
                </c:pt>
              </c:numCache>
            </c:numRef>
          </c:val>
          <c:extLst>
            <c:ext xmlns:c16="http://schemas.microsoft.com/office/drawing/2014/chart" uri="{C3380CC4-5D6E-409C-BE32-E72D297353CC}">
              <c16:uniqueId val="{00000004-D564-440C-AFC5-541F649D1739}"/>
            </c:ext>
          </c:extLst>
        </c:ser>
        <c:dLbls>
          <c:showLegendKey val="0"/>
          <c:showVal val="0"/>
          <c:showCatName val="0"/>
          <c:showSerName val="0"/>
          <c:showPercent val="0"/>
          <c:showBubbleSize val="0"/>
        </c:dLbls>
        <c:gapWidth val="219"/>
        <c:overlap val="-27"/>
        <c:axId val="266407408"/>
        <c:axId val="229162144"/>
      </c:barChart>
      <c:catAx>
        <c:axId val="26640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9162144"/>
        <c:crosses val="autoZero"/>
        <c:auto val="1"/>
        <c:lblAlgn val="ctr"/>
        <c:lblOffset val="100"/>
        <c:noMultiLvlLbl val="0"/>
      </c:catAx>
      <c:valAx>
        <c:axId val="229162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66407408"/>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[2020 USDA CT report total animals.xlsx]West to East MSX!PivotTable4</c:name>
    <c:fmtId val="-1"/>
  </c:pivotSource>
  <c:chart>
    <c:autoTitleDeleted val="1"/>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spPr>
          <a:solidFill>
            <a:schemeClr val="accent1">
              <a:alpha val="70000"/>
            </a:scheme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pivotFmt>
      <c:pivotFmt>
        <c:idx val="20"/>
        <c:spPr>
          <a:solidFill>
            <a:schemeClr val="accent1">
              <a:alpha val="70000"/>
            </a:scheme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pivotFmt>
      <c:pivotFmt>
        <c:idx val="21"/>
        <c:spPr>
          <a:solidFill>
            <a:schemeClr val="accent1">
              <a:alpha val="70000"/>
            </a:scheme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pivotFmt>
      <c:pivotFmt>
        <c:idx val="22"/>
        <c:spPr>
          <a:solidFill>
            <a:schemeClr val="accent1">
              <a:alpha val="70000"/>
            </a:schemeClr>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
      </c:pivotFmt>
      <c:pivotFmt>
        <c:idx val="23"/>
        <c:spPr>
          <a:solidFill>
            <a:schemeClr val="accent1">
              <a:alpha val="70000"/>
            </a:schemeClr>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
      </c:pivotFmt>
      <c:pivotFmt>
        <c:idx val="24"/>
        <c:spPr>
          <a:solidFill>
            <a:schemeClr val="accent1">
              <a:alpha val="70000"/>
            </a:schemeClr>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
      </c:pivotFmt>
      <c:pivotFmt>
        <c:idx val="25"/>
        <c:spPr>
          <a:solidFill>
            <a:schemeClr val="accent1">
              <a:alpha val="70000"/>
            </a:schemeClr>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
      </c:pivotFmt>
      <c:pivotFmt>
        <c:idx val="26"/>
        <c:spPr>
          <a:solidFill>
            <a:schemeClr val="accent1">
              <a:alpha val="70000"/>
            </a:schemeClr>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
      </c:pivotFmt>
      <c:pivotFmt>
        <c:idx val="27"/>
        <c:spPr>
          <a:solidFill>
            <a:schemeClr val="accent1">
              <a:alpha val="70000"/>
            </a:schemeClr>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
      </c:pivotFmt>
      <c:pivotFmt>
        <c:idx val="28"/>
        <c:spPr>
          <a:solidFill>
            <a:srgbClr val="92D050">
              <a:alpha val="70000"/>
            </a:srgbClr>
          </a:solidFill>
          <a:ln>
            <a:noFill/>
          </a:ln>
          <a:effectLst/>
        </c:spPr>
      </c:pivotFmt>
      <c:pivotFmt>
        <c:idx val="29"/>
        <c:spPr>
          <a:solidFill>
            <a:srgbClr val="FFFF00">
              <a:alpha val="70000"/>
            </a:srgbClr>
          </a:solidFill>
          <a:ln>
            <a:noFill/>
          </a:ln>
          <a:effectLst/>
        </c:spPr>
      </c:pivotFmt>
      <c:pivotFmt>
        <c:idx val="30"/>
        <c:spPr>
          <a:solidFill>
            <a:schemeClr val="accent1">
              <a:alpha val="70000"/>
            </a:schemeClr>
          </a:solidFill>
          <a:ln>
            <a:noFill/>
          </a:ln>
          <a:effectLst/>
        </c:spPr>
      </c:pivotFmt>
      <c:pivotFmt>
        <c:idx val="31"/>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FFFF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rgbClr val="92D050">
              <a:alpha val="70000"/>
            </a:srgbClr>
          </a:solidFill>
          <a:ln>
            <a:noFill/>
          </a:ln>
          <a:effectLst/>
        </c:spPr>
      </c:pivotFmt>
      <c:pivotFmt>
        <c:idx val="35"/>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FFFF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FFFF0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490129754907397"/>
          <c:y val="0.18445901433635536"/>
          <c:w val="0.74077529481350046"/>
          <c:h val="0.62058593370273163"/>
        </c:manualLayout>
      </c:layout>
      <c:barChart>
        <c:barDir val="col"/>
        <c:grouping val="stacked"/>
        <c:varyColors val="0"/>
        <c:ser>
          <c:idx val="0"/>
          <c:order val="0"/>
          <c:tx>
            <c:strRef>
              <c:f>'West to East MSX'!$B$3:$B$4</c:f>
              <c:strCache>
                <c:ptCount val="1"/>
                <c:pt idx="0">
                  <c:v>0.0 Negative</c:v>
                </c:pt>
              </c:strCache>
            </c:strRef>
          </c:tx>
          <c:spPr>
            <a:solidFill>
              <a:schemeClr val="accent1">
                <a:alpha val="70000"/>
              </a:schemeClr>
            </a:solidFill>
            <a:ln>
              <a:noFill/>
            </a:ln>
            <a:effectLst/>
          </c:spPr>
          <c:invertIfNegative val="0"/>
          <c:cat>
            <c:strRef>
              <c:f>'West to East MSX'!$A$5:$A$18</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'West to East MSX'!$B$5:$B$18</c:f>
              <c:numCache>
                <c:formatCode>General</c:formatCode>
                <c:ptCount val="14"/>
                <c:pt idx="13">
                  <c:v>0</c:v>
                </c:pt>
              </c:numCache>
            </c:numRef>
          </c:val>
          <c:extLst>
            <c:ext xmlns:c16="http://schemas.microsoft.com/office/drawing/2014/chart" uri="{C3380CC4-5D6E-409C-BE32-E72D297353CC}">
              <c16:uniqueId val="{00000000-AEAA-4E6A-A5F3-4D9058F86D14}"/>
            </c:ext>
          </c:extLst>
        </c:ser>
        <c:ser>
          <c:idx val="1"/>
          <c:order val="1"/>
          <c:tx>
            <c:strRef>
              <c:f>'West to East MSX'!$C$3:$C$4</c:f>
              <c:strCache>
                <c:ptCount val="1"/>
                <c:pt idx="0">
                  <c:v>0-0.99 Very Light</c:v>
                </c:pt>
              </c:strCache>
            </c:strRef>
          </c:tx>
          <c:spPr>
            <a:solidFill>
              <a:srgbClr val="92D050">
                <a:alpha val="70000"/>
              </a:srgbClr>
            </a:solidFill>
            <a:ln>
              <a:noFill/>
            </a:ln>
            <a:effectLst/>
          </c:spPr>
          <c:invertIfNegative val="0"/>
          <c:cat>
            <c:strRef>
              <c:f>'West to East MSX'!$A$5:$A$18</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'West to East MSX'!$C$5:$C$18</c:f>
              <c:numCache>
                <c:formatCode>General</c:formatCode>
                <c:ptCount val="14"/>
                <c:pt idx="0">
                  <c:v>0.6</c:v>
                </c:pt>
                <c:pt idx="1">
                  <c:v>0.93330000000000002</c:v>
                </c:pt>
                <c:pt idx="2">
                  <c:v>0.24665999999999999</c:v>
                </c:pt>
                <c:pt idx="3">
                  <c:v>0.46666999999999997</c:v>
                </c:pt>
                <c:pt idx="4">
                  <c:v>0.2</c:v>
                </c:pt>
                <c:pt idx="5">
                  <c:v>0.13</c:v>
                </c:pt>
                <c:pt idx="6">
                  <c:v>0.26666000000000001</c:v>
                </c:pt>
                <c:pt idx="7">
                  <c:v>0.4</c:v>
                </c:pt>
                <c:pt idx="8">
                  <c:v>7.0000000000000007E-2</c:v>
                </c:pt>
                <c:pt idx="9">
                  <c:v>7.0000000000000007E-2</c:v>
                </c:pt>
                <c:pt idx="11">
                  <c:v>0.41665999999999997</c:v>
                </c:pt>
                <c:pt idx="12">
                  <c:v>0.6</c:v>
                </c:pt>
              </c:numCache>
            </c:numRef>
          </c:val>
          <c:extLst>
            <c:ext xmlns:c16="http://schemas.microsoft.com/office/drawing/2014/chart" uri="{C3380CC4-5D6E-409C-BE32-E72D297353CC}">
              <c16:uniqueId val="{00000001-AEAA-4E6A-A5F3-4D9058F86D14}"/>
            </c:ext>
          </c:extLst>
        </c:ser>
        <c:ser>
          <c:idx val="2"/>
          <c:order val="2"/>
          <c:tx>
            <c:strRef>
              <c:f>'West to East MSX'!$D$3:$D$4</c:f>
              <c:strCache>
                <c:ptCount val="1"/>
                <c:pt idx="0">
                  <c:v>1-1.99 Light</c:v>
                </c:pt>
              </c:strCache>
            </c:strRef>
          </c:tx>
          <c:spPr>
            <a:solidFill>
              <a:srgbClr val="FFFF00">
                <a:alpha val="70000"/>
              </a:srgbClr>
            </a:solidFill>
            <a:ln>
              <a:noFill/>
            </a:ln>
            <a:effectLst/>
          </c:spPr>
          <c:invertIfNegative val="0"/>
          <c:cat>
            <c:strRef>
              <c:f>'West to East MSX'!$A$5:$A$18</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'West to East MSX'!$D$5:$D$18</c:f>
              <c:numCache>
                <c:formatCode>General</c:formatCode>
                <c:ptCount val="14"/>
                <c:pt idx="10">
                  <c:v>1.8</c:v>
                </c:pt>
              </c:numCache>
            </c:numRef>
          </c:val>
          <c:extLst>
            <c:ext xmlns:c16="http://schemas.microsoft.com/office/drawing/2014/chart" uri="{C3380CC4-5D6E-409C-BE32-E72D297353CC}">
              <c16:uniqueId val="{00000002-AEAA-4E6A-A5F3-4D9058F86D14}"/>
            </c:ext>
          </c:extLst>
        </c:ser>
        <c:dLbls>
          <c:showLegendKey val="0"/>
          <c:showVal val="0"/>
          <c:showCatName val="0"/>
          <c:showSerName val="0"/>
          <c:showPercent val="0"/>
          <c:showBubbleSize val="0"/>
        </c:dLbls>
        <c:gapWidth val="50"/>
        <c:overlap val="100"/>
        <c:axId val="1923716816"/>
        <c:axId val="1869328288"/>
      </c:barChart>
      <c:catAx>
        <c:axId val="1923716816"/>
        <c:scaling>
          <c:orientation val="minMax"/>
        </c:scaling>
        <c:delete val="0"/>
        <c:axPos val="b"/>
        <c:title>
          <c:tx>
            <c:rich>
              <a:bodyPr rot="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r>
                  <a:rPr lang="en-US" dirty="0"/>
                  <a:t>West to east</a:t>
                </a:r>
              </a:p>
            </c:rich>
          </c:tx>
          <c:overlay val="0"/>
          <c:spPr>
            <a:noFill/>
            <a:ln>
              <a:noFill/>
            </a:ln>
            <a:effectLst/>
          </c:spPr>
          <c:txPr>
            <a:bodyPr rot="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69328288"/>
        <c:crosses val="autoZero"/>
        <c:auto val="1"/>
        <c:lblAlgn val="ctr"/>
        <c:lblOffset val="100"/>
        <c:noMultiLvlLbl val="0"/>
      </c:catAx>
      <c:valAx>
        <c:axId val="1869328288"/>
        <c:scaling>
          <c:orientation val="minMax"/>
          <c:max val="5"/>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r>
                  <a:rPr lang="en-US" dirty="0"/>
                  <a:t>msx weighed intensity</a:t>
                </a:r>
              </a:p>
            </c:rich>
          </c:tx>
          <c:overlay val="0"/>
          <c:spPr>
            <a:noFill/>
            <a:ln>
              <a:noFill/>
            </a:ln>
            <a:effectLst/>
          </c:spPr>
          <c:txPr>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23716816"/>
        <c:crosses val="autoZero"/>
        <c:crossBetween val="between"/>
      </c:valAx>
      <c:spPr>
        <a:noFill/>
        <a:ln>
          <a:noFill/>
        </a:ln>
        <a:effectLst/>
      </c:spPr>
    </c:plotArea>
    <c:legend>
      <c:legendPos val="r"/>
      <c:layout>
        <c:manualLayout>
          <c:xMode val="edge"/>
          <c:yMode val="edge"/>
          <c:x val="0.7944439368287155"/>
          <c:y val="9.9257331963939294E-2"/>
          <c:w val="0.18849121675490221"/>
          <c:h val="0.2623546730571721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[2020 USDA CT report total animals.xlsx]West to East Dermo (2)!PivotTable4</c:name>
    <c:fmtId val="-1"/>
  </c:pivotSource>
  <c:chart>
    <c:autoTitleDeleted val="1"/>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dLbl>
          <c:idx val="0"/>
          <c:showLegendKey val="0"/>
          <c:showVal val="0"/>
          <c:showCatName val="0"/>
          <c:showSerName val="0"/>
          <c:showPercent val="0"/>
          <c:showBubbleSize val="0"/>
          <c:extLst>
            <c:ext xmlns:c15="http://schemas.microsoft.com/office/drawing/2012/chart" uri="{CE6537A1-D6FC-4f65-9D91-7224C49458BB}"/>
          </c:extLst>
        </c:dLbl>
      </c:pivotFmt>
      <c:pivotFmt>
        <c:idx val="14"/>
        <c:dLbl>
          <c:idx val="0"/>
          <c:showLegendKey val="0"/>
          <c:showVal val="0"/>
          <c:showCatName val="0"/>
          <c:showSerName val="0"/>
          <c:showPercent val="0"/>
          <c:showBubbleSize val="0"/>
          <c:extLst>
            <c:ext xmlns:c15="http://schemas.microsoft.com/office/drawing/2012/chart" uri="{CE6537A1-D6FC-4f65-9D91-7224C49458BB}"/>
          </c:extLst>
        </c:dLbl>
      </c:pivotFmt>
      <c:pivotFmt>
        <c:idx val="15"/>
        <c:dLbl>
          <c:idx val="0"/>
          <c:showLegendKey val="0"/>
          <c:showVal val="0"/>
          <c:showCatName val="0"/>
          <c:showSerName val="0"/>
          <c:showPercent val="0"/>
          <c:showBubbleSize val="0"/>
          <c:extLst>
            <c:ext xmlns:c15="http://schemas.microsoft.com/office/drawing/2012/chart" uri="{CE6537A1-D6FC-4f65-9D91-7224C49458BB}"/>
          </c:extLst>
        </c:dLbl>
      </c:pivotFmt>
      <c:pivotFmt>
        <c:idx val="16"/>
        <c:dLbl>
          <c:idx val="0"/>
          <c:showLegendKey val="0"/>
          <c:showVal val="0"/>
          <c:showCatName val="0"/>
          <c:showSerName val="0"/>
          <c:showPercent val="0"/>
          <c:showBubbleSize val="0"/>
          <c:extLst>
            <c:ext xmlns:c15="http://schemas.microsoft.com/office/drawing/2012/chart" uri="{CE6537A1-D6FC-4f65-9D91-7224C49458BB}"/>
          </c:extLst>
        </c:dLbl>
      </c:pivotFmt>
      <c:pivotFmt>
        <c:idx val="17"/>
        <c:dLbl>
          <c:idx val="0"/>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0"/>
          <c:showCatName val="0"/>
          <c:showSerName val="0"/>
          <c:showPercent val="0"/>
          <c:showBubbleSize val="0"/>
          <c:extLst>
            <c:ext xmlns:c15="http://schemas.microsoft.com/office/drawing/2012/chart" uri="{CE6537A1-D6FC-4f65-9D91-7224C49458BB}"/>
          </c:extLst>
        </c:dLbl>
      </c:pivotFmt>
      <c:pivotFmt>
        <c:idx val="19"/>
        <c:dLbl>
          <c:idx val="0"/>
          <c:showLegendKey val="0"/>
          <c:showVal val="0"/>
          <c:showCatName val="0"/>
          <c:showSerName val="0"/>
          <c:showPercent val="0"/>
          <c:showBubbleSize val="0"/>
          <c:extLst>
            <c:ext xmlns:c15="http://schemas.microsoft.com/office/drawing/2012/chart" uri="{CE6537A1-D6FC-4f65-9D91-7224C49458BB}"/>
          </c:extLst>
        </c:dLbl>
      </c:pivotFmt>
      <c:pivotFmt>
        <c:idx val="20"/>
        <c:dLbl>
          <c:idx val="0"/>
          <c:showLegendKey val="0"/>
          <c:showVal val="0"/>
          <c:showCatName val="0"/>
          <c:showSerName val="0"/>
          <c:showPercent val="0"/>
          <c:showBubbleSize val="0"/>
          <c:extLst>
            <c:ext xmlns:c15="http://schemas.microsoft.com/office/drawing/2012/chart" uri="{CE6537A1-D6FC-4f65-9D91-7224C49458BB}"/>
          </c:extLst>
        </c:dLbl>
      </c:pivotFmt>
      <c:pivotFmt>
        <c:idx val="21"/>
        <c:dLbl>
          <c:idx val="0"/>
          <c:showLegendKey val="0"/>
          <c:showVal val="0"/>
          <c:showCatName val="0"/>
          <c:showSerName val="0"/>
          <c:showPercent val="0"/>
          <c:showBubbleSize val="0"/>
          <c:extLst>
            <c:ext xmlns:c15="http://schemas.microsoft.com/office/drawing/2012/chart" uri="{CE6537A1-D6FC-4f65-9D91-7224C49458BB}"/>
          </c:extLst>
        </c:dLbl>
      </c:pivotFmt>
      <c:pivotFmt>
        <c:idx val="22"/>
        <c:dLbl>
          <c:idx val="0"/>
          <c:showLegendKey val="0"/>
          <c:showVal val="0"/>
          <c:showCatName val="0"/>
          <c:showSerName val="0"/>
          <c:showPercent val="0"/>
          <c:showBubbleSize val="0"/>
          <c:extLst>
            <c:ext xmlns:c15="http://schemas.microsoft.com/office/drawing/2012/chart" uri="{CE6537A1-D6FC-4f65-9D91-7224C49458BB}"/>
          </c:extLst>
        </c:dLbl>
      </c:pivotFmt>
      <c:pivotFmt>
        <c:idx val="23"/>
        <c:dLbl>
          <c:idx val="0"/>
          <c:showLegendKey val="0"/>
          <c:showVal val="0"/>
          <c:showCatName val="0"/>
          <c:showSerName val="0"/>
          <c:showPercent val="0"/>
          <c:showBubbleSize val="0"/>
          <c:extLst>
            <c:ext xmlns:c15="http://schemas.microsoft.com/office/drawing/2012/chart" uri="{CE6537A1-D6FC-4f65-9D91-7224C49458BB}"/>
          </c:extLst>
        </c:dLbl>
      </c:pivotFmt>
      <c:pivotFmt>
        <c:idx val="24"/>
        <c:dLbl>
          <c:idx val="0"/>
          <c:showLegendKey val="0"/>
          <c:showVal val="0"/>
          <c:showCatName val="0"/>
          <c:showSerName val="0"/>
          <c:showPercent val="0"/>
          <c:showBubbleSize val="0"/>
          <c:extLst>
            <c:ext xmlns:c15="http://schemas.microsoft.com/office/drawing/2012/chart" uri="{CE6537A1-D6FC-4f65-9D91-7224C49458BB}"/>
          </c:extLst>
        </c:dLbl>
      </c:pivotFmt>
      <c:pivotFmt>
        <c:idx val="25"/>
        <c:dLbl>
          <c:idx val="0"/>
          <c:showLegendKey val="0"/>
          <c:showVal val="0"/>
          <c:showCatName val="0"/>
          <c:showSerName val="0"/>
          <c:showPercent val="0"/>
          <c:showBubbleSize val="0"/>
          <c:extLst>
            <c:ext xmlns:c15="http://schemas.microsoft.com/office/drawing/2012/chart" uri="{CE6537A1-D6FC-4f65-9D91-7224C49458BB}"/>
          </c:extLst>
        </c:dLbl>
      </c:pivotFmt>
      <c:pivotFmt>
        <c:idx val="26"/>
        <c:dLbl>
          <c:idx val="0"/>
          <c:showLegendKey val="0"/>
          <c:showVal val="0"/>
          <c:showCatName val="0"/>
          <c:showSerName val="0"/>
          <c:showPercent val="0"/>
          <c:showBubbleSize val="0"/>
          <c:extLst>
            <c:ext xmlns:c15="http://schemas.microsoft.com/office/drawing/2012/chart" uri="{CE6537A1-D6FC-4f65-9D91-7224C49458BB}"/>
          </c:extLst>
        </c:dLbl>
      </c:pivotFmt>
      <c:pivotFmt>
        <c:idx val="27"/>
        <c:dLbl>
          <c:idx val="0"/>
          <c:showLegendKey val="0"/>
          <c:showVal val="0"/>
          <c:showCatName val="0"/>
          <c:showSerName val="0"/>
          <c:showPercent val="0"/>
          <c:showBubbleSize val="0"/>
          <c:extLst>
            <c:ext xmlns:c15="http://schemas.microsoft.com/office/drawing/2012/chart" uri="{CE6537A1-D6FC-4f65-9D91-7224C49458BB}"/>
          </c:extLst>
        </c:dLbl>
      </c:pivotFmt>
      <c:pivotFmt>
        <c:idx val="28"/>
        <c:dLbl>
          <c:idx val="0"/>
          <c:showLegendKey val="0"/>
          <c:showVal val="0"/>
          <c:showCatName val="0"/>
          <c:showSerName val="0"/>
          <c:showPercent val="0"/>
          <c:showBubbleSize val="0"/>
          <c:extLst>
            <c:ext xmlns:c15="http://schemas.microsoft.com/office/drawing/2012/chart" uri="{CE6537A1-D6FC-4f65-9D91-7224C49458BB}"/>
          </c:extLst>
        </c:dLbl>
      </c:pivotFmt>
      <c:pivotFmt>
        <c:idx val="29"/>
        <c:dLbl>
          <c:idx val="0"/>
          <c:showLegendKey val="0"/>
          <c:showVal val="0"/>
          <c:showCatName val="0"/>
          <c:showSerName val="0"/>
          <c:showPercent val="0"/>
          <c:showBubbleSize val="0"/>
          <c:extLst>
            <c:ext xmlns:c15="http://schemas.microsoft.com/office/drawing/2012/chart" uri="{CE6537A1-D6FC-4f65-9D91-7224C49458BB}"/>
          </c:extLst>
        </c:dLbl>
      </c:pivotFmt>
      <c:pivotFmt>
        <c:idx val="30"/>
        <c:dLbl>
          <c:idx val="0"/>
          <c:showLegendKey val="0"/>
          <c:showVal val="0"/>
          <c:showCatName val="0"/>
          <c:showSerName val="0"/>
          <c:showPercent val="0"/>
          <c:showBubbleSize val="0"/>
          <c:extLst>
            <c:ext xmlns:c15="http://schemas.microsoft.com/office/drawing/2012/chart" uri="{CE6537A1-D6FC-4f65-9D91-7224C49458BB}"/>
          </c:extLst>
        </c:dLbl>
      </c:pivotFmt>
      <c:pivotFmt>
        <c:idx val="31"/>
        <c:dLbl>
          <c:idx val="0"/>
          <c:showLegendKey val="0"/>
          <c:showVal val="0"/>
          <c:showCatName val="0"/>
          <c:showSerName val="0"/>
          <c:showPercent val="0"/>
          <c:showBubbleSize val="0"/>
          <c:extLst>
            <c:ext xmlns:c15="http://schemas.microsoft.com/office/drawing/2012/chart" uri="{CE6537A1-D6FC-4f65-9D91-7224C49458BB}"/>
          </c:extLst>
        </c:dLbl>
      </c:pivotFmt>
      <c:pivotFmt>
        <c:idx val="32"/>
        <c:dLbl>
          <c:idx val="0"/>
          <c:showLegendKey val="0"/>
          <c:showVal val="0"/>
          <c:showCatName val="0"/>
          <c:showSerName val="0"/>
          <c:showPercent val="0"/>
          <c:showBubbleSize val="0"/>
          <c:extLst>
            <c:ext xmlns:c15="http://schemas.microsoft.com/office/drawing/2012/chart" uri="{CE6537A1-D6FC-4f65-9D91-7224C49458BB}"/>
          </c:extLst>
        </c:dLbl>
      </c:pivotFmt>
      <c:pivotFmt>
        <c:idx val="33"/>
        <c:dLbl>
          <c:idx val="0"/>
          <c:showLegendKey val="0"/>
          <c:showVal val="0"/>
          <c:showCatName val="0"/>
          <c:showSerName val="0"/>
          <c:showPercent val="0"/>
          <c:showBubbleSize val="0"/>
          <c:extLst>
            <c:ext xmlns:c15="http://schemas.microsoft.com/office/drawing/2012/chart" uri="{CE6537A1-D6FC-4f65-9D91-7224C49458BB}"/>
          </c:extLst>
        </c:dLbl>
      </c:pivotFmt>
      <c:pivotFmt>
        <c:idx val="34"/>
        <c:dLbl>
          <c:idx val="0"/>
          <c:showLegendKey val="0"/>
          <c:showVal val="0"/>
          <c:showCatName val="0"/>
          <c:showSerName val="0"/>
          <c:showPercent val="0"/>
          <c:showBubbleSize val="0"/>
          <c:extLst>
            <c:ext xmlns:c15="http://schemas.microsoft.com/office/drawing/2012/chart" uri="{CE6537A1-D6FC-4f65-9D91-7224C49458BB}"/>
          </c:extLst>
        </c:dLbl>
      </c:pivotFmt>
      <c:pivotFmt>
        <c:idx val="35"/>
        <c:dLbl>
          <c:idx val="0"/>
          <c:showLegendKey val="0"/>
          <c:showVal val="0"/>
          <c:showCatName val="0"/>
          <c:showSerName val="0"/>
          <c:showPercent val="0"/>
          <c:showBubbleSize val="0"/>
          <c:extLst>
            <c:ext xmlns:c15="http://schemas.microsoft.com/office/drawing/2012/chart" uri="{CE6537A1-D6FC-4f65-9D91-7224C49458BB}"/>
          </c:extLst>
        </c:dLbl>
      </c:pivotFmt>
      <c:pivotFmt>
        <c:idx val="36"/>
        <c:dLbl>
          <c:idx val="0"/>
          <c:showLegendKey val="0"/>
          <c:showVal val="0"/>
          <c:showCatName val="0"/>
          <c:showSerName val="0"/>
          <c:showPercent val="0"/>
          <c:showBubbleSize val="0"/>
          <c:extLst>
            <c:ext xmlns:c15="http://schemas.microsoft.com/office/drawing/2012/chart" uri="{CE6537A1-D6FC-4f65-9D91-7224C49458BB}"/>
          </c:extLst>
        </c:dLbl>
      </c:pivotFmt>
      <c:pivotFmt>
        <c:idx val="37"/>
        <c:dLbl>
          <c:idx val="0"/>
          <c:showLegendKey val="0"/>
          <c:showVal val="0"/>
          <c:showCatName val="0"/>
          <c:showSerName val="0"/>
          <c:showPercent val="0"/>
          <c:showBubbleSize val="0"/>
          <c:extLst>
            <c:ext xmlns:c15="http://schemas.microsoft.com/office/drawing/2012/chart" uri="{CE6537A1-D6FC-4f65-9D91-7224C49458BB}"/>
          </c:extLst>
        </c:dLbl>
      </c:pivotFmt>
      <c:pivotFmt>
        <c:idx val="38"/>
        <c:dLbl>
          <c:idx val="0"/>
          <c:showLegendKey val="0"/>
          <c:showVal val="0"/>
          <c:showCatName val="0"/>
          <c:showSerName val="0"/>
          <c:showPercent val="0"/>
          <c:showBubbleSize val="0"/>
          <c:extLst>
            <c:ext xmlns:c15="http://schemas.microsoft.com/office/drawing/2012/chart" uri="{CE6537A1-D6FC-4f65-9D91-7224C49458BB}"/>
          </c:extLst>
        </c:dLbl>
      </c:pivotFmt>
      <c:pivotFmt>
        <c:idx val="39"/>
        <c:dLbl>
          <c:idx val="0"/>
          <c:showLegendKey val="0"/>
          <c:showVal val="0"/>
          <c:showCatName val="0"/>
          <c:showSerName val="0"/>
          <c:showPercent val="0"/>
          <c:showBubbleSize val="0"/>
          <c:extLst>
            <c:ext xmlns:c15="http://schemas.microsoft.com/office/drawing/2012/chart" uri="{CE6537A1-D6FC-4f65-9D91-7224C49458BB}"/>
          </c:extLst>
        </c:dLbl>
      </c:pivotFmt>
      <c:pivotFmt>
        <c:idx val="40"/>
        <c:dLbl>
          <c:idx val="0"/>
          <c:showLegendKey val="0"/>
          <c:showVal val="0"/>
          <c:showCatName val="0"/>
          <c:showSerName val="0"/>
          <c:showPercent val="0"/>
          <c:showBubbleSize val="0"/>
          <c:extLst>
            <c:ext xmlns:c15="http://schemas.microsoft.com/office/drawing/2012/chart" uri="{CE6537A1-D6FC-4f65-9D91-7224C49458BB}"/>
          </c:extLst>
        </c:dLbl>
      </c:pivotFmt>
      <c:pivotFmt>
        <c:idx val="41"/>
        <c:dLbl>
          <c:idx val="0"/>
          <c:showLegendKey val="0"/>
          <c:showVal val="0"/>
          <c:showCatName val="0"/>
          <c:showSerName val="0"/>
          <c:showPercent val="0"/>
          <c:showBubbleSize val="0"/>
          <c:extLst>
            <c:ext xmlns:c15="http://schemas.microsoft.com/office/drawing/2012/chart" uri="{CE6537A1-D6FC-4f65-9D91-7224C49458BB}"/>
          </c:extLst>
        </c:dLbl>
      </c:pivotFmt>
      <c:pivotFmt>
        <c:idx val="42"/>
        <c:dLbl>
          <c:idx val="0"/>
          <c:showLegendKey val="0"/>
          <c:showVal val="0"/>
          <c:showCatName val="0"/>
          <c:showSerName val="0"/>
          <c:showPercent val="0"/>
          <c:showBubbleSize val="0"/>
          <c:extLst>
            <c:ext xmlns:c15="http://schemas.microsoft.com/office/drawing/2012/chart" uri="{CE6537A1-D6FC-4f65-9D91-7224C49458BB}"/>
          </c:extLst>
        </c:dLbl>
      </c:pivotFmt>
      <c:pivotFmt>
        <c:idx val="43"/>
        <c:dLbl>
          <c:idx val="0"/>
          <c:showLegendKey val="0"/>
          <c:showVal val="0"/>
          <c:showCatName val="0"/>
          <c:showSerName val="0"/>
          <c:showPercent val="0"/>
          <c:showBubbleSize val="0"/>
          <c:extLst>
            <c:ext xmlns:c15="http://schemas.microsoft.com/office/drawing/2012/chart" uri="{CE6537A1-D6FC-4f65-9D91-7224C49458BB}"/>
          </c:extLst>
        </c:dLbl>
      </c:pivotFmt>
      <c:pivotFmt>
        <c:idx val="44"/>
        <c:dLbl>
          <c:idx val="0"/>
          <c:showLegendKey val="0"/>
          <c:showVal val="0"/>
          <c:showCatName val="0"/>
          <c:showSerName val="0"/>
          <c:showPercent val="0"/>
          <c:showBubbleSize val="0"/>
          <c:extLst>
            <c:ext xmlns:c15="http://schemas.microsoft.com/office/drawing/2012/chart" uri="{CE6537A1-D6FC-4f65-9D91-7224C49458BB}"/>
          </c:extLst>
        </c:dLbl>
      </c:pivotFmt>
      <c:pivotFmt>
        <c:idx val="45"/>
        <c:dLbl>
          <c:idx val="0"/>
          <c:showLegendKey val="0"/>
          <c:showVal val="0"/>
          <c:showCatName val="0"/>
          <c:showSerName val="0"/>
          <c:showPercent val="0"/>
          <c:showBubbleSize val="0"/>
          <c:extLst>
            <c:ext xmlns:c15="http://schemas.microsoft.com/office/drawing/2012/chart" uri="{CE6537A1-D6FC-4f65-9D91-7224C49458BB}"/>
          </c:extLst>
        </c:dLbl>
      </c:pivotFmt>
      <c:pivotFmt>
        <c:idx val="46"/>
        <c:dLbl>
          <c:idx val="0"/>
          <c:showLegendKey val="0"/>
          <c:showVal val="0"/>
          <c:showCatName val="0"/>
          <c:showSerName val="0"/>
          <c:showPercent val="0"/>
          <c:showBubbleSize val="0"/>
          <c:extLst>
            <c:ext xmlns:c15="http://schemas.microsoft.com/office/drawing/2012/chart" uri="{CE6537A1-D6FC-4f65-9D91-7224C49458BB}"/>
          </c:extLst>
        </c:dLbl>
      </c:pivotFmt>
      <c:pivotFmt>
        <c:idx val="47"/>
        <c:dLbl>
          <c:idx val="0"/>
          <c:showLegendKey val="0"/>
          <c:showVal val="0"/>
          <c:showCatName val="0"/>
          <c:showSerName val="0"/>
          <c:showPercent val="0"/>
          <c:showBubbleSize val="0"/>
          <c:extLst>
            <c:ext xmlns:c15="http://schemas.microsoft.com/office/drawing/2012/chart" uri="{CE6537A1-D6FC-4f65-9D91-7224C49458BB}"/>
          </c:extLst>
        </c:dLbl>
      </c:pivotFmt>
      <c:pivotFmt>
        <c:idx val="48"/>
        <c:dLbl>
          <c:idx val="0"/>
          <c:showLegendKey val="0"/>
          <c:showVal val="0"/>
          <c:showCatName val="0"/>
          <c:showSerName val="0"/>
          <c:showPercent val="0"/>
          <c:showBubbleSize val="0"/>
          <c:extLst>
            <c:ext xmlns:c15="http://schemas.microsoft.com/office/drawing/2012/chart" uri="{CE6537A1-D6FC-4f65-9D91-7224C49458BB}"/>
          </c:extLst>
        </c:dLbl>
      </c:pivotFmt>
      <c:pivotFmt>
        <c:idx val="49"/>
        <c:dLbl>
          <c:idx val="0"/>
          <c:showLegendKey val="0"/>
          <c:showVal val="0"/>
          <c:showCatName val="0"/>
          <c:showSerName val="0"/>
          <c:showPercent val="0"/>
          <c:showBubbleSize val="0"/>
          <c:extLst>
            <c:ext xmlns:c15="http://schemas.microsoft.com/office/drawing/2012/chart" uri="{CE6537A1-D6FC-4f65-9D91-7224C49458BB}"/>
          </c:extLst>
        </c:dLbl>
      </c:pivotFmt>
      <c:pivotFmt>
        <c:idx val="50"/>
        <c:dLbl>
          <c:idx val="0"/>
          <c:showLegendKey val="0"/>
          <c:showVal val="0"/>
          <c:showCatName val="0"/>
          <c:showSerName val="0"/>
          <c:showPercent val="0"/>
          <c:showBubbleSize val="0"/>
          <c:extLst>
            <c:ext xmlns:c15="http://schemas.microsoft.com/office/drawing/2012/chart" uri="{CE6537A1-D6FC-4f65-9D91-7224C49458BB}"/>
          </c:extLst>
        </c:dLbl>
      </c:pivotFmt>
      <c:pivotFmt>
        <c:idx val="51"/>
        <c:dLbl>
          <c:idx val="0"/>
          <c:showLegendKey val="0"/>
          <c:showVal val="0"/>
          <c:showCatName val="0"/>
          <c:showSerName val="0"/>
          <c:showPercent val="0"/>
          <c:showBubbleSize val="0"/>
          <c:extLst>
            <c:ext xmlns:c15="http://schemas.microsoft.com/office/drawing/2012/chart" uri="{CE6537A1-D6FC-4f65-9D91-7224C49458BB}"/>
          </c:extLst>
        </c:dLbl>
      </c:pivotFmt>
      <c:pivotFmt>
        <c:idx val="52"/>
        <c:dLbl>
          <c:idx val="0"/>
          <c:showLegendKey val="0"/>
          <c:showVal val="0"/>
          <c:showCatName val="0"/>
          <c:showSerName val="0"/>
          <c:showPercent val="0"/>
          <c:showBubbleSize val="0"/>
          <c:extLst>
            <c:ext xmlns:c15="http://schemas.microsoft.com/office/drawing/2012/chart" uri="{CE6537A1-D6FC-4f65-9D91-7224C49458BB}"/>
          </c:extLst>
        </c:dLbl>
      </c:pivotFmt>
      <c:pivotFmt>
        <c:idx val="53"/>
        <c:dLbl>
          <c:idx val="0"/>
          <c:showLegendKey val="0"/>
          <c:showVal val="0"/>
          <c:showCatName val="0"/>
          <c:showSerName val="0"/>
          <c:showPercent val="0"/>
          <c:showBubbleSize val="0"/>
          <c:extLst>
            <c:ext xmlns:c15="http://schemas.microsoft.com/office/drawing/2012/chart" uri="{CE6537A1-D6FC-4f65-9D91-7224C49458BB}"/>
          </c:extLst>
        </c:dLbl>
      </c:pivotFmt>
      <c:pivotFmt>
        <c:idx val="54"/>
        <c:dLbl>
          <c:idx val="0"/>
          <c:showLegendKey val="0"/>
          <c:showVal val="0"/>
          <c:showCatName val="0"/>
          <c:showSerName val="0"/>
          <c:showPercent val="0"/>
          <c:showBubbleSize val="0"/>
          <c:extLst>
            <c:ext xmlns:c15="http://schemas.microsoft.com/office/drawing/2012/chart" uri="{CE6537A1-D6FC-4f65-9D91-7224C49458BB}"/>
          </c:extLst>
        </c:dLbl>
      </c:pivotFmt>
      <c:pivotFmt>
        <c:idx val="55"/>
        <c:dLbl>
          <c:idx val="0"/>
          <c:showLegendKey val="0"/>
          <c:showVal val="0"/>
          <c:showCatName val="0"/>
          <c:showSerName val="0"/>
          <c:showPercent val="0"/>
          <c:showBubbleSize val="0"/>
          <c:extLst>
            <c:ext xmlns:c15="http://schemas.microsoft.com/office/drawing/2012/chart" uri="{CE6537A1-D6FC-4f65-9D91-7224C49458BB}"/>
          </c:extLst>
        </c:dLbl>
      </c:pivotFmt>
      <c:pivotFmt>
        <c:idx val="56"/>
        <c:dLbl>
          <c:idx val="0"/>
          <c:showLegendKey val="0"/>
          <c:showVal val="0"/>
          <c:showCatName val="0"/>
          <c:showSerName val="0"/>
          <c:showPercent val="0"/>
          <c:showBubbleSize val="0"/>
          <c:extLst>
            <c:ext xmlns:c15="http://schemas.microsoft.com/office/drawing/2012/chart" uri="{CE6537A1-D6FC-4f65-9D91-7224C49458BB}"/>
          </c:extLst>
        </c:dLbl>
      </c:pivotFmt>
      <c:pivotFmt>
        <c:idx val="57"/>
        <c:dLbl>
          <c:idx val="0"/>
          <c:showLegendKey val="0"/>
          <c:showVal val="0"/>
          <c:showCatName val="0"/>
          <c:showSerName val="0"/>
          <c:showPercent val="0"/>
          <c:showBubbleSize val="0"/>
          <c:extLst>
            <c:ext xmlns:c15="http://schemas.microsoft.com/office/drawing/2012/chart" uri="{CE6537A1-D6FC-4f65-9D91-7224C49458BB}"/>
          </c:extLst>
        </c:dLbl>
      </c:pivotFmt>
      <c:pivotFmt>
        <c:idx val="58"/>
        <c:dLbl>
          <c:idx val="0"/>
          <c:showLegendKey val="0"/>
          <c:showVal val="0"/>
          <c:showCatName val="0"/>
          <c:showSerName val="0"/>
          <c:showPercent val="0"/>
          <c:showBubbleSize val="0"/>
          <c:extLst>
            <c:ext xmlns:c15="http://schemas.microsoft.com/office/drawing/2012/chart" uri="{CE6537A1-D6FC-4f65-9D91-7224C49458BB}"/>
          </c:extLst>
        </c:dLbl>
      </c:pivotFmt>
      <c:pivotFmt>
        <c:idx val="59"/>
        <c:dLbl>
          <c:idx val="0"/>
          <c:showLegendKey val="0"/>
          <c:showVal val="0"/>
          <c:showCatName val="0"/>
          <c:showSerName val="0"/>
          <c:showPercent val="0"/>
          <c:showBubbleSize val="0"/>
          <c:extLst>
            <c:ext xmlns:c15="http://schemas.microsoft.com/office/drawing/2012/chart" uri="{CE6537A1-D6FC-4f65-9D91-7224C49458BB}"/>
          </c:extLst>
        </c:dLbl>
      </c:pivotFmt>
      <c:pivotFmt>
        <c:idx val="60"/>
        <c:dLbl>
          <c:idx val="0"/>
          <c:showLegendKey val="0"/>
          <c:showVal val="0"/>
          <c:showCatName val="0"/>
          <c:showSerName val="0"/>
          <c:showPercent val="0"/>
          <c:showBubbleSize val="0"/>
          <c:extLst>
            <c:ext xmlns:c15="http://schemas.microsoft.com/office/drawing/2012/chart" uri="{CE6537A1-D6FC-4f65-9D91-7224C49458BB}"/>
          </c:extLst>
        </c:dLbl>
      </c:pivotFmt>
      <c:pivotFmt>
        <c:idx val="61"/>
        <c:dLbl>
          <c:idx val="0"/>
          <c:showLegendKey val="0"/>
          <c:showVal val="0"/>
          <c:showCatName val="0"/>
          <c:showSerName val="0"/>
          <c:showPercent val="0"/>
          <c:showBubbleSize val="0"/>
          <c:extLst>
            <c:ext xmlns:c15="http://schemas.microsoft.com/office/drawing/2012/chart" uri="{CE6537A1-D6FC-4f65-9D91-7224C49458BB}"/>
          </c:extLst>
        </c:dLbl>
      </c:pivotFmt>
      <c:pivotFmt>
        <c:idx val="62"/>
        <c:dLbl>
          <c:idx val="0"/>
          <c:showLegendKey val="0"/>
          <c:showVal val="0"/>
          <c:showCatName val="0"/>
          <c:showSerName val="0"/>
          <c:showPercent val="0"/>
          <c:showBubbleSize val="0"/>
          <c:extLst>
            <c:ext xmlns:c15="http://schemas.microsoft.com/office/drawing/2012/chart" uri="{CE6537A1-D6FC-4f65-9D91-7224C49458BB}"/>
          </c:extLst>
        </c:dLbl>
      </c:pivotFmt>
      <c:pivotFmt>
        <c:idx val="63"/>
        <c:dLbl>
          <c:idx val="0"/>
          <c:showLegendKey val="0"/>
          <c:showVal val="0"/>
          <c:showCatName val="0"/>
          <c:showSerName val="0"/>
          <c:showPercent val="0"/>
          <c:showBubbleSize val="0"/>
          <c:extLst>
            <c:ext xmlns:c15="http://schemas.microsoft.com/office/drawing/2012/chart" uri="{CE6537A1-D6FC-4f65-9D91-7224C49458BB}"/>
          </c:extLst>
        </c:dLbl>
      </c:pivotFmt>
      <c:pivotFmt>
        <c:idx val="64"/>
        <c:dLbl>
          <c:idx val="0"/>
          <c:showLegendKey val="0"/>
          <c:showVal val="0"/>
          <c:showCatName val="0"/>
          <c:showSerName val="0"/>
          <c:showPercent val="0"/>
          <c:showBubbleSize val="0"/>
          <c:extLst>
            <c:ext xmlns:c15="http://schemas.microsoft.com/office/drawing/2012/chart" uri="{CE6537A1-D6FC-4f65-9D91-7224C49458BB}"/>
          </c:extLst>
        </c:dLbl>
      </c:pivotFmt>
      <c:pivotFmt>
        <c:idx val="65"/>
        <c:dLbl>
          <c:idx val="0"/>
          <c:showLegendKey val="0"/>
          <c:showVal val="0"/>
          <c:showCatName val="0"/>
          <c:showSerName val="0"/>
          <c:showPercent val="0"/>
          <c:showBubbleSize val="0"/>
          <c:extLst>
            <c:ext xmlns:c15="http://schemas.microsoft.com/office/drawing/2012/chart" uri="{CE6537A1-D6FC-4f65-9D91-7224C49458BB}"/>
          </c:extLst>
        </c:dLbl>
      </c:pivotFmt>
      <c:pivotFmt>
        <c:idx val="66"/>
        <c:dLbl>
          <c:idx val="0"/>
          <c:showLegendKey val="0"/>
          <c:showVal val="0"/>
          <c:showCatName val="0"/>
          <c:showSerName val="0"/>
          <c:showPercent val="0"/>
          <c:showBubbleSize val="0"/>
          <c:extLst>
            <c:ext xmlns:c15="http://schemas.microsoft.com/office/drawing/2012/chart" uri="{CE6537A1-D6FC-4f65-9D91-7224C49458BB}"/>
          </c:extLst>
        </c:dLbl>
      </c:pivotFmt>
      <c:pivotFmt>
        <c:idx val="67"/>
        <c:dLbl>
          <c:idx val="0"/>
          <c:showLegendKey val="0"/>
          <c:showVal val="0"/>
          <c:showCatName val="0"/>
          <c:showSerName val="0"/>
          <c:showPercent val="0"/>
          <c:showBubbleSize val="0"/>
          <c:extLst>
            <c:ext xmlns:c15="http://schemas.microsoft.com/office/drawing/2012/chart" uri="{CE6537A1-D6FC-4f65-9D91-7224C49458BB}"/>
          </c:extLst>
        </c:dLbl>
      </c:pivotFmt>
      <c:pivotFmt>
        <c:idx val="68"/>
        <c:dLbl>
          <c:idx val="0"/>
          <c:showLegendKey val="0"/>
          <c:showVal val="0"/>
          <c:showCatName val="0"/>
          <c:showSerName val="0"/>
          <c:showPercent val="0"/>
          <c:showBubbleSize val="0"/>
          <c:extLst>
            <c:ext xmlns:c15="http://schemas.microsoft.com/office/drawing/2012/chart" uri="{CE6537A1-D6FC-4f65-9D91-7224C49458BB}"/>
          </c:extLst>
        </c:dLbl>
      </c:pivotFmt>
      <c:pivotFmt>
        <c:idx val="69"/>
        <c:dLbl>
          <c:idx val="0"/>
          <c:showLegendKey val="0"/>
          <c:showVal val="0"/>
          <c:showCatName val="0"/>
          <c:showSerName val="0"/>
          <c:showPercent val="0"/>
          <c:showBubbleSize val="0"/>
          <c:extLst>
            <c:ext xmlns:c15="http://schemas.microsoft.com/office/drawing/2012/chart" uri="{CE6537A1-D6FC-4f65-9D91-7224C49458BB}"/>
          </c:extLst>
        </c:dLbl>
      </c:pivotFmt>
      <c:pivotFmt>
        <c:idx val="70"/>
        <c:dLbl>
          <c:idx val="0"/>
          <c:showLegendKey val="0"/>
          <c:showVal val="0"/>
          <c:showCatName val="0"/>
          <c:showSerName val="0"/>
          <c:showPercent val="0"/>
          <c:showBubbleSize val="0"/>
          <c:extLst>
            <c:ext xmlns:c15="http://schemas.microsoft.com/office/drawing/2012/chart" uri="{CE6537A1-D6FC-4f65-9D91-7224C49458BB}"/>
          </c:extLst>
        </c:dLbl>
      </c:pivotFmt>
      <c:pivotFmt>
        <c:idx val="71"/>
        <c:dLbl>
          <c:idx val="0"/>
          <c:showLegendKey val="0"/>
          <c:showVal val="0"/>
          <c:showCatName val="0"/>
          <c:showSerName val="0"/>
          <c:showPercent val="0"/>
          <c:showBubbleSize val="0"/>
          <c:extLst>
            <c:ext xmlns:c15="http://schemas.microsoft.com/office/drawing/2012/chart" uri="{CE6537A1-D6FC-4f65-9D91-7224C49458BB}"/>
          </c:extLst>
        </c:dLbl>
      </c:pivotFmt>
      <c:pivotFmt>
        <c:idx val="72"/>
        <c:dLbl>
          <c:idx val="0"/>
          <c:showLegendKey val="0"/>
          <c:showVal val="0"/>
          <c:showCatName val="0"/>
          <c:showSerName val="0"/>
          <c:showPercent val="0"/>
          <c:showBubbleSize val="0"/>
          <c:extLst>
            <c:ext xmlns:c15="http://schemas.microsoft.com/office/drawing/2012/chart" uri="{CE6537A1-D6FC-4f65-9D91-7224C49458BB}"/>
          </c:extLst>
        </c:dLbl>
      </c:pivotFmt>
      <c:pivotFmt>
        <c:idx val="73"/>
        <c:dLbl>
          <c:idx val="0"/>
          <c:showLegendKey val="0"/>
          <c:showVal val="0"/>
          <c:showCatName val="0"/>
          <c:showSerName val="0"/>
          <c:showPercent val="0"/>
          <c:showBubbleSize val="0"/>
          <c:extLst>
            <c:ext xmlns:c15="http://schemas.microsoft.com/office/drawing/2012/chart" uri="{CE6537A1-D6FC-4f65-9D91-7224C49458BB}"/>
          </c:extLst>
        </c:dLbl>
      </c:pivotFmt>
      <c:pivotFmt>
        <c:idx val="74"/>
        <c:dLbl>
          <c:idx val="0"/>
          <c:showLegendKey val="0"/>
          <c:showVal val="0"/>
          <c:showCatName val="0"/>
          <c:showSerName val="0"/>
          <c:showPercent val="0"/>
          <c:showBubbleSize val="0"/>
          <c:extLst>
            <c:ext xmlns:c15="http://schemas.microsoft.com/office/drawing/2012/chart" uri="{CE6537A1-D6FC-4f65-9D91-7224C49458BB}"/>
          </c:extLst>
        </c:dLbl>
      </c:pivotFmt>
      <c:pivotFmt>
        <c:idx val="75"/>
        <c:dLbl>
          <c:idx val="0"/>
          <c:showLegendKey val="0"/>
          <c:showVal val="0"/>
          <c:showCatName val="0"/>
          <c:showSerName val="0"/>
          <c:showPercent val="0"/>
          <c:showBubbleSize val="0"/>
          <c:extLst>
            <c:ext xmlns:c15="http://schemas.microsoft.com/office/drawing/2012/chart" uri="{CE6537A1-D6FC-4f65-9D91-7224C49458BB}"/>
          </c:extLst>
        </c:dLbl>
      </c:pivotFmt>
      <c:pivotFmt>
        <c:idx val="76"/>
        <c:dLbl>
          <c:idx val="0"/>
          <c:showLegendKey val="0"/>
          <c:showVal val="0"/>
          <c:showCatName val="0"/>
          <c:showSerName val="0"/>
          <c:showPercent val="0"/>
          <c:showBubbleSize val="0"/>
          <c:extLst>
            <c:ext xmlns:c15="http://schemas.microsoft.com/office/drawing/2012/chart" uri="{CE6537A1-D6FC-4f65-9D91-7224C49458BB}"/>
          </c:extLst>
        </c:dLbl>
      </c:pivotFmt>
      <c:pivotFmt>
        <c:idx val="77"/>
        <c:dLbl>
          <c:idx val="0"/>
          <c:showLegendKey val="0"/>
          <c:showVal val="0"/>
          <c:showCatName val="0"/>
          <c:showSerName val="0"/>
          <c:showPercent val="0"/>
          <c:showBubbleSize val="0"/>
          <c:extLst>
            <c:ext xmlns:c15="http://schemas.microsoft.com/office/drawing/2012/chart" uri="{CE6537A1-D6FC-4f65-9D91-7224C49458BB}"/>
          </c:extLst>
        </c:dLbl>
      </c:pivotFmt>
      <c:pivotFmt>
        <c:idx val="78"/>
        <c:dLbl>
          <c:idx val="0"/>
          <c:showLegendKey val="0"/>
          <c:showVal val="0"/>
          <c:showCatName val="0"/>
          <c:showSerName val="0"/>
          <c:showPercent val="0"/>
          <c:showBubbleSize val="0"/>
          <c:extLst>
            <c:ext xmlns:c15="http://schemas.microsoft.com/office/drawing/2012/chart" uri="{CE6537A1-D6FC-4f65-9D91-7224C49458BB}"/>
          </c:extLst>
        </c:dLbl>
      </c:pivotFmt>
      <c:pivotFmt>
        <c:idx val="79"/>
        <c:dLbl>
          <c:idx val="0"/>
          <c:showLegendKey val="0"/>
          <c:showVal val="0"/>
          <c:showCatName val="0"/>
          <c:showSerName val="0"/>
          <c:showPercent val="0"/>
          <c:showBubbleSize val="0"/>
          <c:extLst>
            <c:ext xmlns:c15="http://schemas.microsoft.com/office/drawing/2012/chart" uri="{CE6537A1-D6FC-4f65-9D91-7224C49458BB}"/>
          </c:extLst>
        </c:dLbl>
      </c:pivotFmt>
      <c:pivotFmt>
        <c:idx val="80"/>
        <c:dLbl>
          <c:idx val="0"/>
          <c:showLegendKey val="0"/>
          <c:showVal val="0"/>
          <c:showCatName val="0"/>
          <c:showSerName val="0"/>
          <c:showPercent val="0"/>
          <c:showBubbleSize val="0"/>
          <c:extLst>
            <c:ext xmlns:c15="http://schemas.microsoft.com/office/drawing/2012/chart" uri="{CE6537A1-D6FC-4f65-9D91-7224C49458BB}"/>
          </c:extLst>
        </c:dLbl>
      </c:pivotFmt>
      <c:pivotFmt>
        <c:idx val="81"/>
        <c:dLbl>
          <c:idx val="0"/>
          <c:showLegendKey val="0"/>
          <c:showVal val="0"/>
          <c:showCatName val="0"/>
          <c:showSerName val="0"/>
          <c:showPercent val="0"/>
          <c:showBubbleSize val="0"/>
          <c:extLst>
            <c:ext xmlns:c15="http://schemas.microsoft.com/office/drawing/2012/chart" uri="{CE6537A1-D6FC-4f65-9D91-7224C49458BB}"/>
          </c:extLst>
        </c:dLbl>
      </c:pivotFmt>
      <c:pivotFmt>
        <c:idx val="82"/>
        <c:dLbl>
          <c:idx val="0"/>
          <c:showLegendKey val="0"/>
          <c:showVal val="0"/>
          <c:showCatName val="0"/>
          <c:showSerName val="0"/>
          <c:showPercent val="0"/>
          <c:showBubbleSize val="0"/>
          <c:extLst>
            <c:ext xmlns:c15="http://schemas.microsoft.com/office/drawing/2012/chart" uri="{CE6537A1-D6FC-4f65-9D91-7224C49458BB}"/>
          </c:extLst>
        </c:dLbl>
      </c:pivotFmt>
      <c:pivotFmt>
        <c:idx val="83"/>
        <c:dLbl>
          <c:idx val="0"/>
          <c:showLegendKey val="0"/>
          <c:showVal val="0"/>
          <c:showCatName val="0"/>
          <c:showSerName val="0"/>
          <c:showPercent val="0"/>
          <c:showBubbleSize val="0"/>
          <c:extLst>
            <c:ext xmlns:c15="http://schemas.microsoft.com/office/drawing/2012/chart" uri="{CE6537A1-D6FC-4f65-9D91-7224C49458BB}"/>
          </c:extLst>
        </c:dLbl>
      </c:pivotFmt>
      <c:pivotFmt>
        <c:idx val="84"/>
        <c:dLbl>
          <c:idx val="0"/>
          <c:showLegendKey val="0"/>
          <c:showVal val="0"/>
          <c:showCatName val="0"/>
          <c:showSerName val="0"/>
          <c:showPercent val="0"/>
          <c:showBubbleSize val="0"/>
          <c:extLst>
            <c:ext xmlns:c15="http://schemas.microsoft.com/office/drawing/2012/chart" uri="{CE6537A1-D6FC-4f65-9D91-7224C49458BB}"/>
          </c:extLst>
        </c:dLbl>
      </c:pivotFmt>
      <c:pivotFmt>
        <c:idx val="85"/>
        <c:dLbl>
          <c:idx val="0"/>
          <c:showLegendKey val="0"/>
          <c:showVal val="0"/>
          <c:showCatName val="0"/>
          <c:showSerName val="0"/>
          <c:showPercent val="0"/>
          <c:showBubbleSize val="0"/>
          <c:extLst>
            <c:ext xmlns:c15="http://schemas.microsoft.com/office/drawing/2012/chart" uri="{CE6537A1-D6FC-4f65-9D91-7224C49458BB}"/>
          </c:extLst>
        </c:dLbl>
      </c:pivotFmt>
      <c:pivotFmt>
        <c:idx val="86"/>
        <c:dLbl>
          <c:idx val="0"/>
          <c:showLegendKey val="0"/>
          <c:showVal val="0"/>
          <c:showCatName val="0"/>
          <c:showSerName val="0"/>
          <c:showPercent val="0"/>
          <c:showBubbleSize val="0"/>
          <c:extLst>
            <c:ext xmlns:c15="http://schemas.microsoft.com/office/drawing/2012/chart" uri="{CE6537A1-D6FC-4f65-9D91-7224C49458BB}"/>
          </c:extLst>
        </c:dLbl>
      </c:pivotFmt>
      <c:pivotFmt>
        <c:idx val="87"/>
        <c:dLbl>
          <c:idx val="0"/>
          <c:showLegendKey val="0"/>
          <c:showVal val="0"/>
          <c:showCatName val="0"/>
          <c:showSerName val="0"/>
          <c:showPercent val="0"/>
          <c:showBubbleSize val="0"/>
          <c:extLst>
            <c:ext xmlns:c15="http://schemas.microsoft.com/office/drawing/2012/chart" uri="{CE6537A1-D6FC-4f65-9D91-7224C49458BB}"/>
          </c:extLst>
        </c:dLbl>
      </c:pivotFmt>
      <c:pivotFmt>
        <c:idx val="88"/>
        <c:dLbl>
          <c:idx val="0"/>
          <c:showLegendKey val="0"/>
          <c:showVal val="0"/>
          <c:showCatName val="0"/>
          <c:showSerName val="0"/>
          <c:showPercent val="0"/>
          <c:showBubbleSize val="0"/>
          <c:extLst>
            <c:ext xmlns:c15="http://schemas.microsoft.com/office/drawing/2012/chart" uri="{CE6537A1-D6FC-4f65-9D91-7224C49458BB}"/>
          </c:extLst>
        </c:dLbl>
      </c:pivotFmt>
      <c:pivotFmt>
        <c:idx val="89"/>
        <c:dLbl>
          <c:idx val="0"/>
          <c:showLegendKey val="0"/>
          <c:showVal val="0"/>
          <c:showCatName val="0"/>
          <c:showSerName val="0"/>
          <c:showPercent val="0"/>
          <c:showBubbleSize val="0"/>
          <c:extLst>
            <c:ext xmlns:c15="http://schemas.microsoft.com/office/drawing/2012/chart" uri="{CE6537A1-D6FC-4f65-9D91-7224C49458BB}"/>
          </c:extLst>
        </c:dLbl>
      </c:pivotFmt>
      <c:pivotFmt>
        <c:idx val="90"/>
        <c:dLbl>
          <c:idx val="0"/>
          <c:showLegendKey val="0"/>
          <c:showVal val="0"/>
          <c:showCatName val="0"/>
          <c:showSerName val="0"/>
          <c:showPercent val="0"/>
          <c:showBubbleSize val="0"/>
          <c:extLst>
            <c:ext xmlns:c15="http://schemas.microsoft.com/office/drawing/2012/chart" uri="{CE6537A1-D6FC-4f65-9D91-7224C49458BB}"/>
          </c:extLst>
        </c:dLbl>
      </c:pivotFmt>
      <c:pivotFmt>
        <c:idx val="91"/>
        <c:dLbl>
          <c:idx val="0"/>
          <c:showLegendKey val="0"/>
          <c:showVal val="0"/>
          <c:showCatName val="0"/>
          <c:showSerName val="0"/>
          <c:showPercent val="0"/>
          <c:showBubbleSize val="0"/>
          <c:extLst>
            <c:ext xmlns:c15="http://schemas.microsoft.com/office/drawing/2012/chart" uri="{CE6537A1-D6FC-4f65-9D91-7224C49458BB}"/>
          </c:extLst>
        </c:dLbl>
      </c:pivotFmt>
      <c:pivotFmt>
        <c:idx val="92"/>
        <c:dLbl>
          <c:idx val="0"/>
          <c:showLegendKey val="0"/>
          <c:showVal val="0"/>
          <c:showCatName val="0"/>
          <c:showSerName val="0"/>
          <c:showPercent val="0"/>
          <c:showBubbleSize val="0"/>
          <c:extLst>
            <c:ext xmlns:c15="http://schemas.microsoft.com/office/drawing/2012/chart" uri="{CE6537A1-D6FC-4f65-9D91-7224C49458BB}"/>
          </c:extLst>
        </c:dLbl>
      </c:pivotFmt>
      <c:pivotFmt>
        <c:idx val="93"/>
        <c:spPr>
          <a:solidFill>
            <a:srgbClr val="FFC000">
              <a:alpha val="70000"/>
            </a:srgb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4"/>
        <c:spPr>
          <a:solidFill>
            <a:srgbClr val="FFFF00">
              <a:alpha val="70000"/>
            </a:srgb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alpha val="70000"/>
            </a:srgb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lumMod val="40000"/>
              <a:lumOff val="60000"/>
            </a:scheme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alpha val="70000"/>
            </a:schemeClr>
          </a:solidFill>
          <a:ln>
            <a:noFill/>
          </a:ln>
          <a:effectLst/>
        </c:spPr>
        <c:marker>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8"/>
      </c:pivotFmt>
      <c:pivotFmt>
        <c:idx val="99"/>
      </c:pivotFmt>
      <c:pivotFmt>
        <c:idx val="100"/>
      </c:pivotFmt>
      <c:pivotFmt>
        <c:idx val="101"/>
      </c:pivotFmt>
      <c:pivotFmt>
        <c:idx val="102"/>
      </c:pivotFmt>
      <c:pivotFmt>
        <c:idx val="103"/>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05"/>
        <c:spPr>
          <a:solidFill>
            <a:schemeClr val="accent1">
              <a:alpha val="70000"/>
            </a:schemeClr>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9"/>
        <c:spPr>
          <a:solidFill>
            <a:srgbClr val="00B0F0">
              <a:alpha val="70000"/>
            </a:srgbClr>
          </a:solidFill>
          <a:ln>
            <a:noFill/>
          </a:ln>
          <a:effectLst/>
        </c:spPr>
      </c:pivotFmt>
      <c:pivotFmt>
        <c:idx val="110"/>
        <c:spPr>
          <a:solidFill>
            <a:srgbClr val="92D050">
              <a:alpha val="70000"/>
            </a:srgbClr>
          </a:solidFill>
          <a:ln>
            <a:noFill/>
          </a:ln>
          <a:effectLst/>
        </c:spPr>
      </c:pivotFmt>
      <c:pivotFmt>
        <c:idx val="111"/>
        <c:spPr>
          <a:solidFill>
            <a:schemeClr val="accent1">
              <a:alpha val="70000"/>
            </a:schemeClr>
          </a:solidFill>
          <a:ln>
            <a:noFill/>
          </a:ln>
          <a:effectLst/>
        </c:spPr>
        <c:dLbl>
          <c:idx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12"/>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3"/>
        <c:spPr>
          <a:solidFill>
            <a:srgbClr val="00B0F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5"/>
        <c:spPr>
          <a:solidFill>
            <a:schemeClr val="accent1">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6"/>
        <c:spPr>
          <a:solidFill>
            <a:srgbClr val="00B0F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7"/>
        <c:spPr>
          <a:solidFill>
            <a:srgbClr val="92D050">
              <a:alpha val="70000"/>
            </a:srgb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134139287682596"/>
          <c:y val="8.3928267915698643E-2"/>
          <c:w val="0.7395067690343281"/>
          <c:h val="0.70777918791997052"/>
        </c:manualLayout>
      </c:layout>
      <c:barChart>
        <c:barDir val="col"/>
        <c:grouping val="stacked"/>
        <c:varyColors val="0"/>
        <c:ser>
          <c:idx val="0"/>
          <c:order val="0"/>
          <c:tx>
            <c:strRef>
              <c:f>'West to East Dermo (2)'!$B$3:$B$4</c:f>
              <c:strCache>
                <c:ptCount val="1"/>
                <c:pt idx="0">
                  <c:v>0.0 Negative</c:v>
                </c:pt>
              </c:strCache>
            </c:strRef>
          </c:tx>
          <c:spPr>
            <a:solidFill>
              <a:schemeClr val="accent1">
                <a:alpha val="70000"/>
              </a:schemeClr>
            </a:solidFill>
            <a:ln>
              <a:noFill/>
            </a:ln>
            <a:effectLst/>
          </c:spPr>
          <c:invertIfNegative val="0"/>
          <c:cat>
            <c:multiLvlStrRef>
              <c:f>'West to East Dermo (2)'!$A$5:$A$20</c:f>
              <c:multiLvlStrCache>
                <c:ptCount val="14"/>
                <c:lvl>
                  <c:pt idx="0">
                    <c:v>2</c:v>
                  </c:pt>
                  <c:pt idx="1">
                    <c:v>3</c:v>
                  </c:pt>
                  <c:pt idx="2">
                    <c:v>11</c:v>
                  </c:pt>
                  <c:pt idx="3">
                    <c:v>13</c:v>
                  </c:pt>
                  <c:pt idx="4">
                    <c:v>14</c:v>
                  </c:pt>
                  <c:pt idx="5">
                    <c:v>1</c:v>
                  </c:pt>
                  <c:pt idx="6">
                    <c:v>4</c:v>
                  </c:pt>
                  <c:pt idx="7">
                    <c:v>5</c:v>
                  </c:pt>
                  <c:pt idx="8">
                    <c:v>6</c:v>
                  </c:pt>
                  <c:pt idx="9">
                    <c:v>7</c:v>
                  </c:pt>
                  <c:pt idx="10">
                    <c:v>8</c:v>
                  </c:pt>
                  <c:pt idx="11">
                    <c:v>9</c:v>
                  </c:pt>
                  <c:pt idx="12">
                    <c:v>10</c:v>
                  </c:pt>
                  <c:pt idx="13">
                    <c:v>12</c:v>
                  </c:pt>
                </c:lvl>
                <c:lvl>
                  <c:pt idx="0">
                    <c:v>hatchery</c:v>
                  </c:pt>
                  <c:pt idx="5">
                    <c:v>wild</c:v>
                  </c:pt>
                </c:lvl>
              </c:multiLvlStrCache>
            </c:multiLvlStrRef>
          </c:cat>
          <c:val>
            <c:numRef>
              <c:f>'West to East Dermo (2)'!$B$5:$B$20</c:f>
              <c:numCache>
                <c:formatCode>General</c:formatCode>
                <c:ptCount val="14"/>
                <c:pt idx="4">
                  <c:v>0</c:v>
                </c:pt>
              </c:numCache>
            </c:numRef>
          </c:val>
          <c:extLst>
            <c:ext xmlns:c16="http://schemas.microsoft.com/office/drawing/2014/chart" uri="{C3380CC4-5D6E-409C-BE32-E72D297353CC}">
              <c16:uniqueId val="{00000000-20F1-40E4-8313-550339339DD0}"/>
            </c:ext>
          </c:extLst>
        </c:ser>
        <c:ser>
          <c:idx val="1"/>
          <c:order val="1"/>
          <c:tx>
            <c:strRef>
              <c:f>'West to East Dermo (2)'!$C$3:$C$4</c:f>
              <c:strCache>
                <c:ptCount val="1"/>
                <c:pt idx="0">
                  <c:v>0-0.99 Very Light</c:v>
                </c:pt>
              </c:strCache>
            </c:strRef>
          </c:tx>
          <c:spPr>
            <a:solidFill>
              <a:srgbClr val="00B0F0">
                <a:alpha val="70000"/>
              </a:srgbClr>
            </a:solidFill>
            <a:ln>
              <a:noFill/>
            </a:ln>
            <a:effectLst/>
          </c:spPr>
          <c:invertIfNegative val="0"/>
          <c:cat>
            <c:multiLvlStrRef>
              <c:f>'West to East Dermo (2)'!$A$5:$A$20</c:f>
              <c:multiLvlStrCache>
                <c:ptCount val="14"/>
                <c:lvl>
                  <c:pt idx="0">
                    <c:v>2</c:v>
                  </c:pt>
                  <c:pt idx="1">
                    <c:v>3</c:v>
                  </c:pt>
                  <c:pt idx="2">
                    <c:v>11</c:v>
                  </c:pt>
                  <c:pt idx="3">
                    <c:v>13</c:v>
                  </c:pt>
                  <c:pt idx="4">
                    <c:v>14</c:v>
                  </c:pt>
                  <c:pt idx="5">
                    <c:v>1</c:v>
                  </c:pt>
                  <c:pt idx="6">
                    <c:v>4</c:v>
                  </c:pt>
                  <c:pt idx="7">
                    <c:v>5</c:v>
                  </c:pt>
                  <c:pt idx="8">
                    <c:v>6</c:v>
                  </c:pt>
                  <c:pt idx="9">
                    <c:v>7</c:v>
                  </c:pt>
                  <c:pt idx="10">
                    <c:v>8</c:v>
                  </c:pt>
                  <c:pt idx="11">
                    <c:v>9</c:v>
                  </c:pt>
                  <c:pt idx="12">
                    <c:v>10</c:v>
                  </c:pt>
                  <c:pt idx="13">
                    <c:v>12</c:v>
                  </c:pt>
                </c:lvl>
                <c:lvl>
                  <c:pt idx="0">
                    <c:v>hatchery</c:v>
                  </c:pt>
                  <c:pt idx="5">
                    <c:v>wild</c:v>
                  </c:pt>
                </c:lvl>
              </c:multiLvlStrCache>
            </c:multiLvlStrRef>
          </c:cat>
          <c:val>
            <c:numRef>
              <c:f>'West to East Dermo (2)'!$C$5:$C$20</c:f>
              <c:numCache>
                <c:formatCode>General</c:formatCode>
                <c:ptCount val="14"/>
                <c:pt idx="0">
                  <c:v>0.93330000000000002</c:v>
                </c:pt>
                <c:pt idx="1">
                  <c:v>0.24665999999999999</c:v>
                </c:pt>
                <c:pt idx="3">
                  <c:v>0.6</c:v>
                </c:pt>
                <c:pt idx="5">
                  <c:v>0.6</c:v>
                </c:pt>
                <c:pt idx="6">
                  <c:v>0.46666999999999997</c:v>
                </c:pt>
                <c:pt idx="7">
                  <c:v>0.2</c:v>
                </c:pt>
                <c:pt idx="8">
                  <c:v>0.13</c:v>
                </c:pt>
                <c:pt idx="9">
                  <c:v>0.26666000000000001</c:v>
                </c:pt>
                <c:pt idx="10">
                  <c:v>0.4</c:v>
                </c:pt>
                <c:pt idx="11">
                  <c:v>7.0000000000000007E-2</c:v>
                </c:pt>
                <c:pt idx="12">
                  <c:v>7.0000000000000007E-2</c:v>
                </c:pt>
                <c:pt idx="13">
                  <c:v>0.41665999999999997</c:v>
                </c:pt>
              </c:numCache>
            </c:numRef>
          </c:val>
          <c:extLst>
            <c:ext xmlns:c16="http://schemas.microsoft.com/office/drawing/2014/chart" uri="{C3380CC4-5D6E-409C-BE32-E72D297353CC}">
              <c16:uniqueId val="{00000001-20F1-40E4-8313-550339339DD0}"/>
            </c:ext>
          </c:extLst>
        </c:ser>
        <c:ser>
          <c:idx val="2"/>
          <c:order val="2"/>
          <c:tx>
            <c:strRef>
              <c:f>'West to East Dermo (2)'!$D$3:$D$4</c:f>
              <c:strCache>
                <c:ptCount val="1"/>
                <c:pt idx="0">
                  <c:v>1-1.99 Light</c:v>
                </c:pt>
              </c:strCache>
            </c:strRef>
          </c:tx>
          <c:spPr>
            <a:solidFill>
              <a:srgbClr val="92D050">
                <a:alpha val="70000"/>
              </a:srgbClr>
            </a:solidFill>
            <a:ln>
              <a:noFill/>
            </a:ln>
            <a:effectLst/>
          </c:spPr>
          <c:invertIfNegative val="0"/>
          <c:cat>
            <c:multiLvlStrRef>
              <c:f>'West to East Dermo (2)'!$A$5:$A$20</c:f>
              <c:multiLvlStrCache>
                <c:ptCount val="14"/>
                <c:lvl>
                  <c:pt idx="0">
                    <c:v>2</c:v>
                  </c:pt>
                  <c:pt idx="1">
                    <c:v>3</c:v>
                  </c:pt>
                  <c:pt idx="2">
                    <c:v>11</c:v>
                  </c:pt>
                  <c:pt idx="3">
                    <c:v>13</c:v>
                  </c:pt>
                  <c:pt idx="4">
                    <c:v>14</c:v>
                  </c:pt>
                  <c:pt idx="5">
                    <c:v>1</c:v>
                  </c:pt>
                  <c:pt idx="6">
                    <c:v>4</c:v>
                  </c:pt>
                  <c:pt idx="7">
                    <c:v>5</c:v>
                  </c:pt>
                  <c:pt idx="8">
                    <c:v>6</c:v>
                  </c:pt>
                  <c:pt idx="9">
                    <c:v>7</c:v>
                  </c:pt>
                  <c:pt idx="10">
                    <c:v>8</c:v>
                  </c:pt>
                  <c:pt idx="11">
                    <c:v>9</c:v>
                  </c:pt>
                  <c:pt idx="12">
                    <c:v>10</c:v>
                  </c:pt>
                  <c:pt idx="13">
                    <c:v>12</c:v>
                  </c:pt>
                </c:lvl>
                <c:lvl>
                  <c:pt idx="0">
                    <c:v>hatchery</c:v>
                  </c:pt>
                  <c:pt idx="5">
                    <c:v>wild</c:v>
                  </c:pt>
                </c:lvl>
              </c:multiLvlStrCache>
            </c:multiLvlStrRef>
          </c:cat>
          <c:val>
            <c:numRef>
              <c:f>'West to East Dermo (2)'!$D$5:$D$20</c:f>
              <c:numCache>
                <c:formatCode>General</c:formatCode>
                <c:ptCount val="14"/>
                <c:pt idx="2">
                  <c:v>1.8</c:v>
                </c:pt>
              </c:numCache>
            </c:numRef>
          </c:val>
          <c:extLst>
            <c:ext xmlns:c16="http://schemas.microsoft.com/office/drawing/2014/chart" uri="{C3380CC4-5D6E-409C-BE32-E72D297353CC}">
              <c16:uniqueId val="{00000002-20F1-40E4-8313-550339339DD0}"/>
            </c:ext>
          </c:extLst>
        </c:ser>
        <c:dLbls>
          <c:showLegendKey val="0"/>
          <c:showVal val="0"/>
          <c:showCatName val="0"/>
          <c:showSerName val="0"/>
          <c:showPercent val="0"/>
          <c:showBubbleSize val="0"/>
        </c:dLbls>
        <c:gapWidth val="50"/>
        <c:overlap val="100"/>
        <c:axId val="1923716816"/>
        <c:axId val="1869328288"/>
      </c:barChart>
      <c:catAx>
        <c:axId val="192371681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69328288"/>
        <c:crosses val="autoZero"/>
        <c:auto val="1"/>
        <c:lblAlgn val="ctr"/>
        <c:lblOffset val="100"/>
        <c:noMultiLvlLbl val="0"/>
      </c:catAx>
      <c:valAx>
        <c:axId val="1869328288"/>
        <c:scaling>
          <c:orientation val="minMax"/>
          <c:max val="4"/>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r>
                  <a:rPr lang="en-US" dirty="0"/>
                  <a:t>msx  weighed intensity</a:t>
                </a:r>
              </a:p>
            </c:rich>
          </c:tx>
          <c:overlay val="0"/>
          <c:spPr>
            <a:noFill/>
            <a:ln>
              <a:noFill/>
            </a:ln>
            <a:effectLst/>
          </c:spPr>
          <c:txPr>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23716816"/>
        <c:crosses val="autoZero"/>
        <c:crossBetween val="between"/>
      </c:valAx>
      <c:spPr>
        <a:noFill/>
        <a:ln>
          <a:noFill/>
        </a:ln>
        <a:effectLst/>
      </c:spPr>
    </c:plotArea>
    <c:legend>
      <c:legendPos val="r"/>
      <c:layout>
        <c:manualLayout>
          <c:xMode val="edge"/>
          <c:yMode val="edge"/>
          <c:x val="0.79224254876394418"/>
          <c:y val="7.171688398188357E-2"/>
          <c:w val="0.18079978828010324"/>
          <c:h val="0.3389220500663223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0.08814</cdr:x>
      <cdr:y>0.45311</cdr:y>
    </cdr:from>
    <cdr:to>
      <cdr:x>0.83385</cdr:x>
      <cdr:y>0.45311</cdr:y>
    </cdr:to>
    <cdr:cxnSp macro="">
      <cdr:nvCxnSpPr>
        <cdr:cNvPr id="2" name="Straight Connector 1">
          <a:extLst xmlns:a="http://schemas.openxmlformats.org/drawingml/2006/main">
            <a:ext uri="{FF2B5EF4-FFF2-40B4-BE49-F238E27FC236}">
              <a16:creationId xmlns:a16="http://schemas.microsoft.com/office/drawing/2014/main" id="{EFCF97EA-8049-4910-8DE8-E87854FE1BD6}"/>
            </a:ext>
          </a:extLst>
        </cdr:cNvPr>
        <cdr:cNvCxnSpPr/>
      </cdr:nvCxnSpPr>
      <cdr:spPr>
        <a:xfrm xmlns:a="http://schemas.openxmlformats.org/drawingml/2006/main">
          <a:off x="1003178" y="1998545"/>
          <a:ext cx="8487052" cy="0"/>
        </a:xfrm>
        <a:prstGeom xmlns:a="http://schemas.openxmlformats.org/drawingml/2006/main" prst="line">
          <a:avLst/>
        </a:prstGeom>
        <a:ln xmlns:a="http://schemas.openxmlformats.org/drawingml/2006/main" w="28575">
          <a:solidFill>
            <a:srgbClr val="7030A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0.4763</cdr:x>
      <cdr:y>0.09241</cdr:y>
    </cdr:from>
    <cdr:to>
      <cdr:x>0.60461</cdr:x>
      <cdr:y>0.32758</cdr:y>
    </cdr:to>
    <cdr:sp macro="" textlink="">
      <cdr:nvSpPr>
        <cdr:cNvPr id="4" name="Text Box 3"/>
        <cdr:cNvSpPr txBox="1"/>
      </cdr:nvSpPr>
      <cdr:spPr>
        <a:xfrm xmlns:a="http://schemas.openxmlformats.org/drawingml/2006/main">
          <a:off x="4935985" y="380261"/>
          <a:ext cx="1329702" cy="9676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New Haven</a:t>
          </a:r>
        </a:p>
      </cdr:txBody>
    </cdr:sp>
  </cdr:relSizeAnchor>
</c:userShapes>
</file>

<file path=ppt/drawings/drawing2.xml><?xml version="1.0" encoding="utf-8"?>
<c:userShapes xmlns:c="http://schemas.openxmlformats.org/drawingml/2006/chart">
  <cdr:relSizeAnchor xmlns:cdr="http://schemas.openxmlformats.org/drawingml/2006/chartDrawing">
    <cdr:from>
      <cdr:x>0.08052</cdr:x>
      <cdr:y>0.48365</cdr:y>
    </cdr:from>
    <cdr:to>
      <cdr:x>0.79016</cdr:x>
      <cdr:y>0.48365</cdr:y>
    </cdr:to>
    <cdr:cxnSp macro="">
      <cdr:nvCxnSpPr>
        <cdr:cNvPr id="3" name="Straight Connector 2">
          <a:extLst xmlns:a="http://schemas.openxmlformats.org/drawingml/2006/main">
            <a:ext uri="{FF2B5EF4-FFF2-40B4-BE49-F238E27FC236}">
              <a16:creationId xmlns:a16="http://schemas.microsoft.com/office/drawing/2014/main" id="{DC3C12A6-7213-4325-B240-455191B75AB6}"/>
            </a:ext>
          </a:extLst>
        </cdr:cNvPr>
        <cdr:cNvCxnSpPr/>
      </cdr:nvCxnSpPr>
      <cdr:spPr>
        <a:xfrm xmlns:a="http://schemas.openxmlformats.org/drawingml/2006/main">
          <a:off x="547890" y="1378357"/>
          <a:ext cx="4828890" cy="0"/>
        </a:xfrm>
        <a:prstGeom xmlns:a="http://schemas.openxmlformats.org/drawingml/2006/main" prst="line">
          <a:avLst/>
        </a:prstGeom>
        <a:ln xmlns:a="http://schemas.openxmlformats.org/drawingml/2006/main" w="28575">
          <a:solidFill>
            <a:srgbClr val="7030A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0.11092</cdr:x>
      <cdr:y>0.55435</cdr:y>
    </cdr:from>
    <cdr:to>
      <cdr:x>0.83191</cdr:x>
      <cdr:y>0.55435</cdr:y>
    </cdr:to>
    <cdr:cxnSp macro="">
      <cdr:nvCxnSpPr>
        <cdr:cNvPr id="3" name="Straight Connector 2">
          <a:extLst xmlns:a="http://schemas.openxmlformats.org/drawingml/2006/main">
            <a:ext uri="{FF2B5EF4-FFF2-40B4-BE49-F238E27FC236}">
              <a16:creationId xmlns:a16="http://schemas.microsoft.com/office/drawing/2014/main" id="{23B223BD-C67A-496B-BE91-71B29F574126}"/>
            </a:ext>
          </a:extLst>
        </cdr:cNvPr>
        <cdr:cNvCxnSpPr/>
      </cdr:nvCxnSpPr>
      <cdr:spPr>
        <a:xfrm xmlns:a="http://schemas.openxmlformats.org/drawingml/2006/main">
          <a:off x="1238250" y="2428875"/>
          <a:ext cx="8048625" cy="0"/>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0.51991</cdr:x>
      <cdr:y>0.25106</cdr:y>
    </cdr:from>
    <cdr:to>
      <cdr:x>0.53369</cdr:x>
      <cdr:y>0.80217</cdr:y>
    </cdr:to>
    <cdr:sp macro="" textlink="">
      <cdr:nvSpPr>
        <cdr:cNvPr id="5" name="Arrow: Down 4">
          <a:extLst xmlns:a="http://schemas.openxmlformats.org/drawingml/2006/main">
            <a:ext uri="{FF2B5EF4-FFF2-40B4-BE49-F238E27FC236}">
              <a16:creationId xmlns:a16="http://schemas.microsoft.com/office/drawing/2014/main" id="{129FEF64-8667-4A0C-8A76-2D1C235D04B8}"/>
            </a:ext>
          </a:extLst>
        </cdr:cNvPr>
        <cdr:cNvSpPr/>
      </cdr:nvSpPr>
      <cdr:spPr>
        <a:xfrm xmlns:a="http://schemas.openxmlformats.org/drawingml/2006/main">
          <a:off x="5803900" y="1099999"/>
          <a:ext cx="153880" cy="2414726"/>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0.48673</cdr:x>
      <cdr:y>0.06984</cdr:y>
    </cdr:from>
    <cdr:to>
      <cdr:x>0.61755</cdr:x>
      <cdr:y>0.30658</cdr:y>
    </cdr:to>
    <cdr:sp macro="" textlink="">
      <cdr:nvSpPr>
        <cdr:cNvPr id="6" name="Text Box 3">
          <a:extLst xmlns:a="http://schemas.openxmlformats.org/drawingml/2006/main">
            <a:ext uri="{FF2B5EF4-FFF2-40B4-BE49-F238E27FC236}">
              <a16:creationId xmlns:a16="http://schemas.microsoft.com/office/drawing/2014/main" id="{AEBCE8FD-2362-42E0-B227-7BE3B7387D82}"/>
            </a:ext>
          </a:extLst>
        </cdr:cNvPr>
        <cdr:cNvSpPr txBox="1"/>
      </cdr:nvSpPr>
      <cdr:spPr>
        <a:xfrm xmlns:a="http://schemas.openxmlformats.org/drawingml/2006/main">
          <a:off x="5433545" y="306008"/>
          <a:ext cx="1460318" cy="10372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t>New Haven</a:t>
          </a:r>
        </a:p>
      </cdr:txBody>
    </cdr:sp>
  </cdr:relSizeAnchor>
</c:userShapes>
</file>

<file path=ppt/drawings/drawing4.xml><?xml version="1.0" encoding="utf-8"?>
<c:userShapes xmlns:c="http://schemas.openxmlformats.org/drawingml/2006/chart">
  <cdr:relSizeAnchor xmlns:cdr="http://schemas.openxmlformats.org/drawingml/2006/chartDrawing">
    <cdr:from>
      <cdr:x>0.09661</cdr:x>
      <cdr:y>0.4406</cdr:y>
    </cdr:from>
    <cdr:to>
      <cdr:x>0.83417</cdr:x>
      <cdr:y>0.44398</cdr:y>
    </cdr:to>
    <cdr:cxnSp macro="">
      <cdr:nvCxnSpPr>
        <cdr:cNvPr id="4" name="Straight Connector 3">
          <a:extLst xmlns:a="http://schemas.openxmlformats.org/drawingml/2006/main">
            <a:ext uri="{FF2B5EF4-FFF2-40B4-BE49-F238E27FC236}">
              <a16:creationId xmlns:a16="http://schemas.microsoft.com/office/drawing/2014/main" id="{E313F93B-AEBC-47CF-8943-F53E7D9614AC}"/>
            </a:ext>
          </a:extLst>
        </cdr:cNvPr>
        <cdr:cNvCxnSpPr/>
      </cdr:nvCxnSpPr>
      <cdr:spPr>
        <a:xfrm xmlns:a="http://schemas.openxmlformats.org/drawingml/2006/main">
          <a:off x="953638" y="2231940"/>
          <a:ext cx="7280080" cy="17122"/>
        </a:xfrm>
        <a:prstGeom xmlns:a="http://schemas.openxmlformats.org/drawingml/2006/main" prst="line">
          <a:avLst/>
        </a:prstGeom>
        <a:ln xmlns:a="http://schemas.openxmlformats.org/drawingml/2006/main" w="28575">
          <a:solidFill>
            <a:srgbClr val="7030A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FA8042-29A1-4486-A765-7552698406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8D8449A-A734-4B2E-9806-61303F24B6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249263-8DF9-4907-970E-1CFD040DC73A}" type="datetimeFigureOut">
              <a:rPr lang="en-US" smtClean="0"/>
              <a:t>2/12/2021</a:t>
            </a:fld>
            <a:endParaRPr lang="en-US" dirty="0"/>
          </a:p>
        </p:txBody>
      </p:sp>
      <p:sp>
        <p:nvSpPr>
          <p:cNvPr id="4" name="Footer Placeholder 3">
            <a:extLst>
              <a:ext uri="{FF2B5EF4-FFF2-40B4-BE49-F238E27FC236}">
                <a16:creationId xmlns:a16="http://schemas.microsoft.com/office/drawing/2014/main" id="{F6605C2A-990C-4531-8CBF-BC3BEC0AF3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D7358FE-F7D5-4C85-B0FD-2394F7F877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BAE485-B3C6-4830-BBC8-C6E008BDD690}" type="slidenum">
              <a:rPr lang="en-US" smtClean="0"/>
              <a:t>‹#›</a:t>
            </a:fld>
            <a:endParaRPr lang="en-US" dirty="0"/>
          </a:p>
        </p:txBody>
      </p:sp>
    </p:spTree>
    <p:extLst>
      <p:ext uri="{BB962C8B-B14F-4D97-AF65-F5344CB8AC3E}">
        <p14:creationId xmlns:p14="http://schemas.microsoft.com/office/powerpoint/2010/main" val="4121628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0B412-7BFF-46C7-AB5E-DE35F66C9933}" type="datetimeFigureOut">
              <a:rPr lang="en-US" noProof="0" smtClean="0"/>
              <a:t>2/12/2021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ACE04-E13C-4837-B6DD-B388E7CAA05E}" type="slidenum">
              <a:rPr lang="en-US" noProof="0" smtClean="0"/>
              <a:t>‹#›</a:t>
            </a:fld>
            <a:endParaRPr lang="en-US" noProof="0" dirty="0"/>
          </a:p>
        </p:txBody>
      </p:sp>
    </p:spTree>
    <p:extLst>
      <p:ext uri="{BB962C8B-B14F-4D97-AF65-F5344CB8AC3E}">
        <p14:creationId xmlns:p14="http://schemas.microsoft.com/office/powerpoint/2010/main" val="185044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1</a:t>
            </a:fld>
            <a:endParaRPr lang="en-US" dirty="0"/>
          </a:p>
        </p:txBody>
      </p:sp>
    </p:spTree>
    <p:extLst>
      <p:ext uri="{BB962C8B-B14F-4D97-AF65-F5344CB8AC3E}">
        <p14:creationId xmlns:p14="http://schemas.microsoft.com/office/powerpoint/2010/main" val="369923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18</a:t>
            </a:fld>
            <a:endParaRPr lang="en-US" dirty="0"/>
          </a:p>
        </p:txBody>
      </p:sp>
    </p:spTree>
    <p:extLst>
      <p:ext uri="{BB962C8B-B14F-4D97-AF65-F5344CB8AC3E}">
        <p14:creationId xmlns:p14="http://schemas.microsoft.com/office/powerpoint/2010/main" val="341603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Recent staffing additions at both the Bureau and NOAA’s milford lab will provide unparalleled expertise to our region.</a:t>
            </a:r>
            <a:endParaRPr sz="1200" dirty="0"/>
          </a:p>
          <a:p>
            <a:pPr marL="0" lvl="0" indent="0" algn="l" rtl="0">
              <a:spcBef>
                <a:spcPts val="0"/>
              </a:spcBef>
              <a:spcAft>
                <a:spcPts val="0"/>
              </a:spcAft>
              <a:buClr>
                <a:schemeClr val="dk1"/>
              </a:buClr>
              <a:buFont typeface="Arial"/>
              <a:buNone/>
            </a:pPr>
            <a:r>
              <a:rPr lang="en-US" sz="1200" dirty="0"/>
              <a:t>Our Milford campus will be home to the newly established “Milford Center of Molluscan Health”</a:t>
            </a:r>
            <a:endParaRPr sz="1200" dirty="0"/>
          </a:p>
          <a:p>
            <a:pPr marL="0" lvl="0" indent="0" algn="l" rtl="0">
              <a:spcBef>
                <a:spcPts val="0"/>
              </a:spcBef>
              <a:spcAft>
                <a:spcPts val="0"/>
              </a:spcAft>
              <a:buClr>
                <a:schemeClr val="dk1"/>
              </a:buClr>
              <a:buFont typeface="Arial"/>
              <a:buNone/>
            </a:pPr>
            <a:r>
              <a:rPr lang="en-US" sz="1200" dirty="0"/>
              <a:t>Eve Galimany is employed by the Bureau as a Shellfish Pathologist, and will work closely with NOAA Staff Veterinarian Meghana Parikh, Microbiologist Diane Kapareiko, and Gary Wikfors</a:t>
            </a:r>
            <a:endParaRPr sz="1200" dirty="0"/>
          </a:p>
          <a:p>
            <a:pPr marL="0" lvl="0" indent="0" algn="l" rtl="0">
              <a:spcBef>
                <a:spcPts val="0"/>
              </a:spcBef>
              <a:spcAft>
                <a:spcPts val="0"/>
              </a:spcAft>
              <a:buClr>
                <a:schemeClr val="dk1"/>
              </a:buClr>
              <a:buFont typeface="Arial"/>
              <a:buNone/>
            </a:pPr>
            <a:r>
              <a:rPr lang="en-US" sz="1200" dirty="0"/>
              <a:t>Will allow us to Provide rapid and coordinated response in case of a shellfish disease outbreak, to assist us in protecting our state’s critical natural resource</a:t>
            </a:r>
            <a:endParaRPr sz="1200" dirty="0"/>
          </a:p>
        </p:txBody>
      </p:sp>
      <p:sp>
        <p:nvSpPr>
          <p:cNvPr id="141" name="Google Shape;1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extLst>
      <p:ext uri="{BB962C8B-B14F-4D97-AF65-F5344CB8AC3E}">
        <p14:creationId xmlns:p14="http://schemas.microsoft.com/office/powerpoint/2010/main" val="3622502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ACE04-E13C-4837-B6DD-B388E7CAA05E}" type="slidenum">
              <a:rPr lang="en-US" noProof="0" smtClean="0"/>
              <a:t>20</a:t>
            </a:fld>
            <a:endParaRPr lang="en-US" noProof="0" dirty="0"/>
          </a:p>
        </p:txBody>
      </p:sp>
    </p:spTree>
    <p:extLst>
      <p:ext uri="{BB962C8B-B14F-4D97-AF65-F5344CB8AC3E}">
        <p14:creationId xmlns:p14="http://schemas.microsoft.com/office/powerpoint/2010/main" val="264119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ACE04-E13C-4837-B6DD-B388E7CAA05E}" type="slidenum">
              <a:rPr lang="en-US" noProof="0" smtClean="0"/>
              <a:t>6</a:t>
            </a:fld>
            <a:endParaRPr lang="en-US" noProof="0" dirty="0"/>
          </a:p>
        </p:txBody>
      </p:sp>
    </p:spTree>
    <p:extLst>
      <p:ext uri="{BB962C8B-B14F-4D97-AF65-F5344CB8AC3E}">
        <p14:creationId xmlns:p14="http://schemas.microsoft.com/office/powerpoint/2010/main" val="88267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ACE04-E13C-4837-B6DD-B388E7CAA05E}" type="slidenum">
              <a:rPr lang="en-US" noProof="0" smtClean="0"/>
              <a:t>7</a:t>
            </a:fld>
            <a:endParaRPr lang="en-US" noProof="0" dirty="0"/>
          </a:p>
        </p:txBody>
      </p:sp>
    </p:spTree>
    <p:extLst>
      <p:ext uri="{BB962C8B-B14F-4D97-AF65-F5344CB8AC3E}">
        <p14:creationId xmlns:p14="http://schemas.microsoft.com/office/powerpoint/2010/main" val="405384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ACE04-E13C-4837-B6DD-B388E7CAA05E}" type="slidenum">
              <a:rPr lang="en-US" noProof="0" smtClean="0"/>
              <a:t>8</a:t>
            </a:fld>
            <a:endParaRPr lang="en-US" noProof="0" dirty="0"/>
          </a:p>
        </p:txBody>
      </p:sp>
    </p:spTree>
    <p:extLst>
      <p:ext uri="{BB962C8B-B14F-4D97-AF65-F5344CB8AC3E}">
        <p14:creationId xmlns:p14="http://schemas.microsoft.com/office/powerpoint/2010/main" val="421780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ACE04-E13C-4837-B6DD-B388E7CAA05E}" type="slidenum">
              <a:rPr lang="en-US" noProof="0" smtClean="0"/>
              <a:t>13</a:t>
            </a:fld>
            <a:endParaRPr lang="en-US" noProof="0" dirty="0"/>
          </a:p>
        </p:txBody>
      </p:sp>
    </p:spTree>
    <p:extLst>
      <p:ext uri="{BB962C8B-B14F-4D97-AF65-F5344CB8AC3E}">
        <p14:creationId xmlns:p14="http://schemas.microsoft.com/office/powerpoint/2010/main" val="42952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14</a:t>
            </a:fld>
            <a:endParaRPr lang="en-US" dirty="0"/>
          </a:p>
        </p:txBody>
      </p:sp>
    </p:spTree>
    <p:extLst>
      <p:ext uri="{BB962C8B-B14F-4D97-AF65-F5344CB8AC3E}">
        <p14:creationId xmlns:p14="http://schemas.microsoft.com/office/powerpoint/2010/main" val="412251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15</a:t>
            </a:fld>
            <a:endParaRPr lang="en-US" dirty="0"/>
          </a:p>
        </p:txBody>
      </p:sp>
    </p:spTree>
    <p:extLst>
      <p:ext uri="{BB962C8B-B14F-4D97-AF65-F5344CB8AC3E}">
        <p14:creationId xmlns:p14="http://schemas.microsoft.com/office/powerpoint/2010/main" val="220869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16</a:t>
            </a:fld>
            <a:endParaRPr lang="en-US" dirty="0"/>
          </a:p>
        </p:txBody>
      </p:sp>
    </p:spTree>
    <p:extLst>
      <p:ext uri="{BB962C8B-B14F-4D97-AF65-F5344CB8AC3E}">
        <p14:creationId xmlns:p14="http://schemas.microsoft.com/office/powerpoint/2010/main" val="34650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smtClean="0"/>
              <a:t>17</a:t>
            </a:fld>
            <a:endParaRPr lang="en-US" dirty="0"/>
          </a:p>
        </p:txBody>
      </p:sp>
    </p:spTree>
    <p:extLst>
      <p:ext uri="{BB962C8B-B14F-4D97-AF65-F5344CB8AC3E}">
        <p14:creationId xmlns:p14="http://schemas.microsoft.com/office/powerpoint/2010/main" val="178274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noProof="0"/>
              <a:t>Presentation title</a:t>
            </a:r>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US" noProof="0" smtClean="0"/>
              <a:t>2/12/2021</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noProof="0" dirty="0"/>
              <a:t>Click icon to add picture</a:t>
            </a:r>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994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5" name="Text Placeholder 2">
            <a:extLst>
              <a:ext uri="{FF2B5EF4-FFF2-40B4-BE49-F238E27FC236}">
                <a16:creationId xmlns:a16="http://schemas.microsoft.com/office/drawing/2014/main" id="{BE814D66-F00F-0D44-AD03-889FEE787EB6}"/>
              </a:ext>
            </a:extLst>
          </p:cNvPr>
          <p:cNvSpPr>
            <a:spLocks noGrp="1"/>
          </p:cNvSpPr>
          <p:nvPr>
            <p:ph idx="1" hasCustomPrompt="1"/>
          </p:nvPr>
        </p:nvSpPr>
        <p:spPr>
          <a:xfrm>
            <a:off x="363416" y="1825625"/>
            <a:ext cx="11465168"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a:extLst>
              <a:ext uri="{FF2B5EF4-FFF2-40B4-BE49-F238E27FC236}">
                <a16:creationId xmlns:a16="http://schemas.microsoft.com/office/drawing/2014/main" id="{FF9B990C-5D9C-4A90-AC73-5889BC9F755C}"/>
              </a:ext>
            </a:extLst>
          </p:cNvPr>
          <p:cNvSpPr>
            <a:spLocks noGrp="1"/>
          </p:cNvSpPr>
          <p:nvPr>
            <p:ph type="title" hasCustomPrompt="1"/>
          </p:nvPr>
        </p:nvSpPr>
        <p:spPr/>
        <p:txBody>
          <a:bodyPr/>
          <a:lstStyle/>
          <a:p>
            <a:r>
              <a:rPr lang="en-US" noProof="0"/>
              <a:t>CLICK TO EDIT MASTER TITLE STYLE</a:t>
            </a:r>
          </a:p>
        </p:txBody>
      </p:sp>
      <p:sp>
        <p:nvSpPr>
          <p:cNvPr id="16" name="Oval 15">
            <a:extLst>
              <a:ext uri="{FF2B5EF4-FFF2-40B4-BE49-F238E27FC236}">
                <a16:creationId xmlns:a16="http://schemas.microsoft.com/office/drawing/2014/main" id="{44C85E5F-5B5E-48CC-8469-0263621D91FF}"/>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7EE4E300-6C8E-4262-BE1D-587C7B70E7ED}"/>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2897028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Content Placeholder 3">
            <a:extLst>
              <a:ext uri="{FF2B5EF4-FFF2-40B4-BE49-F238E27FC236}">
                <a16:creationId xmlns:a16="http://schemas.microsoft.com/office/drawing/2014/main" id="{6E22FA8C-3243-4716-A6BD-F37D6058FB43}"/>
              </a:ext>
            </a:extLst>
          </p:cNvPr>
          <p:cNvSpPr>
            <a:spLocks noGrp="1"/>
          </p:cNvSpPr>
          <p:nvPr>
            <p:ph sz="half" idx="2" hasCustomPrompt="1"/>
          </p:nvPr>
        </p:nvSpPr>
        <p:spPr>
          <a:xfrm>
            <a:off x="6347381" y="1825625"/>
            <a:ext cx="5481203"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2">
            <a:extLst>
              <a:ext uri="{FF2B5EF4-FFF2-40B4-BE49-F238E27FC236}">
                <a16:creationId xmlns:a16="http://schemas.microsoft.com/office/drawing/2014/main" id="{8ABE3FD8-339C-4F75-876F-8347ADE67E94}"/>
              </a:ext>
            </a:extLst>
          </p:cNvPr>
          <p:cNvSpPr>
            <a:spLocks noGrp="1"/>
          </p:cNvSpPr>
          <p:nvPr>
            <p:ph sz="half" idx="1" hasCustomPrompt="1"/>
          </p:nvPr>
        </p:nvSpPr>
        <p:spPr>
          <a:xfrm>
            <a:off x="363416" y="1825625"/>
            <a:ext cx="5481203"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Oval 24">
            <a:extLst>
              <a:ext uri="{FF2B5EF4-FFF2-40B4-BE49-F238E27FC236}">
                <a16:creationId xmlns:a16="http://schemas.microsoft.com/office/drawing/2014/main" id="{E72FB389-5EA4-4084-B7A2-A4D0A43561F6}"/>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F7783FE1-0115-4345-89B2-C073569FB8EE}"/>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7366146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7" name="Text Placeholder 4">
            <a:extLst>
              <a:ext uri="{FF2B5EF4-FFF2-40B4-BE49-F238E27FC236}">
                <a16:creationId xmlns:a16="http://schemas.microsoft.com/office/drawing/2014/main" id="{9F73353B-C50B-4A8A-87CF-657C1EB8940F}"/>
              </a:ext>
            </a:extLst>
          </p:cNvPr>
          <p:cNvSpPr>
            <a:spLocks noGrp="1"/>
          </p:cNvSpPr>
          <p:nvPr>
            <p:ph type="body" sz="quarter" idx="3" hasCustomPrompt="1"/>
          </p:nvPr>
        </p:nvSpPr>
        <p:spPr>
          <a:xfrm>
            <a:off x="6347380" y="1681163"/>
            <a:ext cx="54812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8" name="Content Placeholder 5">
            <a:extLst>
              <a:ext uri="{FF2B5EF4-FFF2-40B4-BE49-F238E27FC236}">
                <a16:creationId xmlns:a16="http://schemas.microsoft.com/office/drawing/2014/main" id="{5EFF7F5E-3221-4390-9B17-D1944365BF12}"/>
              </a:ext>
            </a:extLst>
          </p:cNvPr>
          <p:cNvSpPr>
            <a:spLocks noGrp="1"/>
          </p:cNvSpPr>
          <p:nvPr>
            <p:ph sz="quarter" idx="4" hasCustomPrompt="1"/>
          </p:nvPr>
        </p:nvSpPr>
        <p:spPr>
          <a:xfrm>
            <a:off x="6347379" y="2586215"/>
            <a:ext cx="5481203" cy="36034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Text Placeholder 2">
            <a:extLst>
              <a:ext uri="{FF2B5EF4-FFF2-40B4-BE49-F238E27FC236}">
                <a16:creationId xmlns:a16="http://schemas.microsoft.com/office/drawing/2014/main" id="{9506B516-77C1-431B-A8A5-68FA5D4B6D7E}"/>
              </a:ext>
            </a:extLst>
          </p:cNvPr>
          <p:cNvSpPr>
            <a:spLocks noGrp="1"/>
          </p:cNvSpPr>
          <p:nvPr>
            <p:ph type="body" idx="1" hasCustomPrompt="1"/>
          </p:nvPr>
        </p:nvSpPr>
        <p:spPr>
          <a:xfrm>
            <a:off x="363416" y="1681163"/>
            <a:ext cx="54812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30" name="Content Placeholder 3">
            <a:extLst>
              <a:ext uri="{FF2B5EF4-FFF2-40B4-BE49-F238E27FC236}">
                <a16:creationId xmlns:a16="http://schemas.microsoft.com/office/drawing/2014/main" id="{860F1452-CAB9-4154-ADCC-9245E71D0D2C}"/>
              </a:ext>
            </a:extLst>
          </p:cNvPr>
          <p:cNvSpPr>
            <a:spLocks noGrp="1"/>
          </p:cNvSpPr>
          <p:nvPr>
            <p:ph sz="half" idx="2" hasCustomPrompt="1"/>
          </p:nvPr>
        </p:nvSpPr>
        <p:spPr>
          <a:xfrm>
            <a:off x="363416" y="2586215"/>
            <a:ext cx="5481202" cy="36034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Oval 30">
            <a:extLst>
              <a:ext uri="{FF2B5EF4-FFF2-40B4-BE49-F238E27FC236}">
                <a16:creationId xmlns:a16="http://schemas.microsoft.com/office/drawing/2014/main" id="{12892DF4-5A8A-4E92-A425-210ABE570F58}"/>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 31">
            <a:extLst>
              <a:ext uri="{FF2B5EF4-FFF2-40B4-BE49-F238E27FC236}">
                <a16:creationId xmlns:a16="http://schemas.microsoft.com/office/drawing/2014/main" id="{99AE2680-A46C-4B06-9ED9-53E617C1F17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5527855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noProof="0"/>
              <a:t>TITLE HERE</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3" name="Text Placeholder 3">
            <a:extLst>
              <a:ext uri="{FF2B5EF4-FFF2-40B4-BE49-F238E27FC236}">
                <a16:creationId xmlns:a16="http://schemas.microsoft.com/office/drawing/2014/main" id="{86E0573A-023B-4D1C-8224-56A5D0DDF379}"/>
              </a:ext>
            </a:extLst>
          </p:cNvPr>
          <p:cNvSpPr>
            <a:spLocks noGrp="1"/>
          </p:cNvSpPr>
          <p:nvPr>
            <p:ph type="body" sz="half" idx="2" hasCustomPrompt="1"/>
          </p:nvPr>
        </p:nvSpPr>
        <p:spPr>
          <a:xfrm>
            <a:off x="839788" y="4839679"/>
            <a:ext cx="10507662" cy="1305379"/>
          </a:xfrm>
        </p:spPr>
        <p:txBody>
          <a:bodyPr vert="horz" lIns="91440" tIns="45720" rIns="91440" bIns="45720" rtlCol="0">
            <a:noAutofit/>
          </a:bodyPr>
          <a:lstStyle>
            <a:lvl1pPr marL="0" indent="0" algn="ctr">
              <a:buNone/>
              <a:defRPr lang="en-US" b="0" cap="none" baseline="0"/>
            </a:lvl1pPr>
          </a:lstStyle>
          <a:p>
            <a:pPr marL="228600" lvl="0" indent="-228600" algn="ctr">
              <a:lnSpc>
                <a:spcPct val="100000"/>
              </a:lnSpc>
            </a:pPr>
            <a:r>
              <a:rPr lang="en-US" noProof="0"/>
              <a:t>Edit Master text styles</a:t>
            </a:r>
          </a:p>
        </p:txBody>
      </p:sp>
      <p:sp>
        <p:nvSpPr>
          <p:cNvPr id="15" name="Picture Placeholder 2">
            <a:extLst>
              <a:ext uri="{FF2B5EF4-FFF2-40B4-BE49-F238E27FC236}">
                <a16:creationId xmlns:a16="http://schemas.microsoft.com/office/drawing/2014/main" id="{12087456-C0E8-4AA6-81E8-996CEC037E57}"/>
              </a:ext>
            </a:extLst>
          </p:cNvPr>
          <p:cNvSpPr>
            <a:spLocks noGrp="1"/>
          </p:cNvSpPr>
          <p:nvPr>
            <p:ph type="pic" idx="1"/>
          </p:nvPr>
        </p:nvSpPr>
        <p:spPr>
          <a:xfrm>
            <a:off x="0" y="1"/>
            <a:ext cx="12192000" cy="3713017"/>
          </a:xfrm>
          <a:solidFill>
            <a:schemeClr val="bg1">
              <a:lumMod val="85000"/>
            </a:schemeClr>
          </a:solidFill>
        </p:spPr>
        <p:txBody>
          <a:bodyPr vert="horz" lIns="91440" tIns="45720" rIns="91440" bIns="45720" rtlCol="0" anchor="ctr">
            <a:normAutofit/>
          </a:bodyPr>
          <a:lstStyle>
            <a:lvl1pPr>
              <a:defRPr lang="en-US" sz="2000" dirty="0"/>
            </a:lvl1pPr>
          </a:lstStyle>
          <a:p>
            <a:pPr marL="0" lvl="0" indent="0" algn="ctr">
              <a:buNone/>
            </a:pPr>
            <a:r>
              <a:rPr lang="en-US" noProof="0" dirty="0"/>
              <a:t>Click icon to add picture</a:t>
            </a:r>
          </a:p>
        </p:txBody>
      </p:sp>
    </p:spTree>
    <p:extLst>
      <p:ext uri="{BB962C8B-B14F-4D97-AF65-F5344CB8AC3E}">
        <p14:creationId xmlns:p14="http://schemas.microsoft.com/office/powerpoint/2010/main" val="182119214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noProof="0"/>
              <a:t>Title here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30" name="Text Placeholder 3">
            <a:extLst>
              <a:ext uri="{FF2B5EF4-FFF2-40B4-BE49-F238E27FC236}">
                <a16:creationId xmlns:a16="http://schemas.microsoft.com/office/drawing/2014/main" id="{1B247C0B-04BA-4D5C-A41D-AEA60217241B}"/>
              </a:ext>
            </a:extLst>
          </p:cNvPr>
          <p:cNvSpPr>
            <a:spLocks noGrp="1"/>
          </p:cNvSpPr>
          <p:nvPr>
            <p:ph type="body" sz="half" idx="2" hasCustomPrompt="1"/>
          </p:nvPr>
        </p:nvSpPr>
        <p:spPr>
          <a:xfrm>
            <a:off x="363416" y="2057400"/>
            <a:ext cx="3206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31" name="Content Placeholder 2">
            <a:extLst>
              <a:ext uri="{FF2B5EF4-FFF2-40B4-BE49-F238E27FC236}">
                <a16:creationId xmlns:a16="http://schemas.microsoft.com/office/drawing/2014/main" id="{194C619D-34F6-4A29-857A-D76007218728}"/>
              </a:ext>
            </a:extLst>
          </p:cNvPr>
          <p:cNvSpPr>
            <a:spLocks noGrp="1"/>
          </p:cNvSpPr>
          <p:nvPr>
            <p:ph idx="1" hasCustomPrompt="1"/>
          </p:nvPr>
        </p:nvSpPr>
        <p:spPr>
          <a:xfrm>
            <a:off x="3888084" y="246187"/>
            <a:ext cx="7467304" cy="561486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9517590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3" name="Oval 12">
            <a:extLst>
              <a:ext uri="{FF2B5EF4-FFF2-40B4-BE49-F238E27FC236}">
                <a16:creationId xmlns:a16="http://schemas.microsoft.com/office/drawing/2014/main" id="{82D9D565-739D-4898-97BD-79EB8C7F91EC}"/>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620FADA3-E777-489C-976D-0B0C4FD31310}"/>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3651473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grpSp>
        <p:nvGrpSpPr>
          <p:cNvPr id="4" name="Group 3">
            <a:extLst>
              <a:ext uri="{FF2B5EF4-FFF2-40B4-BE49-F238E27FC236}">
                <a16:creationId xmlns:a16="http://schemas.microsoft.com/office/drawing/2014/main" id="{8DCE8039-0D05-4A75-878A-907B8D44B9E7}"/>
              </a:ext>
            </a:extLst>
          </p:cNvPr>
          <p:cNvGrpSpPr/>
          <p:nvPr userDrawn="1"/>
        </p:nvGrpSpPr>
        <p:grpSpPr>
          <a:xfrm>
            <a:off x="363416" y="421045"/>
            <a:ext cx="748798" cy="134113"/>
            <a:chOff x="4827813" y="2534636"/>
            <a:chExt cx="996651" cy="178504"/>
          </a:xfrm>
        </p:grpSpPr>
        <p:sp>
          <p:nvSpPr>
            <p:cNvPr id="5" name="Oval 4">
              <a:extLst>
                <a:ext uri="{FF2B5EF4-FFF2-40B4-BE49-F238E27FC236}">
                  <a16:creationId xmlns:a16="http://schemas.microsoft.com/office/drawing/2014/main" id="{C1402252-45E8-45B3-BA5E-DFA33A4547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300C883-1ACE-4AF3-9875-792A769588D5}"/>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E75483D7-E612-43D2-9B0E-C69356C160DA}"/>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8" name="Oval 7">
              <a:extLst>
                <a:ext uri="{FF2B5EF4-FFF2-40B4-BE49-F238E27FC236}">
                  <a16:creationId xmlns:a16="http://schemas.microsoft.com/office/drawing/2014/main" id="{F279C5F2-4C7F-4470-A44F-E8AD69AC9FA0}"/>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87506116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ivider NAVY" type="title">
  <p:cSld name="Divider NAVY">
    <p:bg>
      <p:bgPr>
        <a:solidFill>
          <a:schemeClr val="lt1"/>
        </a:solidFill>
        <a:effectLst/>
      </p:bgPr>
    </p:bg>
    <p:spTree>
      <p:nvGrpSpPr>
        <p:cNvPr id="1" name="Shape 57"/>
        <p:cNvGrpSpPr/>
        <p:nvPr/>
      </p:nvGrpSpPr>
      <p:grpSpPr>
        <a:xfrm>
          <a:off x="0" y="0"/>
          <a:ext cx="0" cy="0"/>
          <a:chOff x="0" y="0"/>
          <a:chExt cx="0" cy="0"/>
        </a:xfrm>
      </p:grpSpPr>
      <p:sp>
        <p:nvSpPr>
          <p:cNvPr id="58" name="Google Shape;58;p17"/>
          <p:cNvSpPr/>
          <p:nvPr/>
        </p:nvSpPr>
        <p:spPr>
          <a:xfrm flipH="1">
            <a:off x="-1" y="0"/>
            <a:ext cx="12192001" cy="6858000"/>
          </a:xfrm>
          <a:prstGeom prst="rect">
            <a:avLst/>
          </a:prstGeom>
          <a:solidFill>
            <a:srgbClr val="074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9" name="Google Shape;59;p17"/>
          <p:cNvSpPr txBox="1">
            <a:spLocks noGrp="1"/>
          </p:cNvSpPr>
          <p:nvPr>
            <p:ph type="ctrTitle"/>
          </p:nvPr>
        </p:nvSpPr>
        <p:spPr>
          <a:xfrm>
            <a:off x="1679619" y="1020274"/>
            <a:ext cx="9418320" cy="941796"/>
          </a:xfrm>
          <a:prstGeom prst="rect">
            <a:avLst/>
          </a:prstGeom>
          <a:noFill/>
          <a:ln>
            <a:noFill/>
          </a:ln>
        </p:spPr>
        <p:txBody>
          <a:bodyPr spcFirstLastPara="1" wrap="square" lIns="0" tIns="0" rIns="0" bIns="0" anchor="t" anchorCtr="0">
            <a:spAutoFit/>
          </a:bodyPr>
          <a:lstStyle>
            <a:lvl1pPr marR="0" lvl="0" algn="l" rtl="0">
              <a:lnSpc>
                <a:spcPct val="85000"/>
              </a:lnSpc>
              <a:spcBef>
                <a:spcPts val="0"/>
              </a:spcBef>
              <a:spcAft>
                <a:spcPts val="0"/>
              </a:spcAft>
              <a:buClr>
                <a:srgbClr val="10D3DC"/>
              </a:buClr>
              <a:buSzPts val="7200"/>
              <a:buFont typeface="Cambria"/>
              <a:buNone/>
              <a:defRPr sz="7200" b="0" i="0" u="none" strike="noStrike" cap="none">
                <a:solidFill>
                  <a:srgbClr val="10D3DC"/>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17"/>
          <p:cNvSpPr txBox="1">
            <a:spLocks noGrp="1"/>
          </p:cNvSpPr>
          <p:nvPr>
            <p:ph type="subTitle" idx="1"/>
          </p:nvPr>
        </p:nvSpPr>
        <p:spPr>
          <a:xfrm>
            <a:off x="1679620" y="2903865"/>
            <a:ext cx="8248152" cy="3019486"/>
          </a:xfrm>
          <a:prstGeom prst="rect">
            <a:avLst/>
          </a:prstGeom>
          <a:noFill/>
          <a:ln>
            <a:noFill/>
          </a:ln>
        </p:spPr>
        <p:txBody>
          <a:bodyPr spcFirstLastPara="1" wrap="square" lIns="0" tIns="0" rIns="0" bIns="0" anchor="t" anchorCtr="0">
            <a:noAutofit/>
          </a:bodyPr>
          <a:lstStyle>
            <a:lvl1pPr marR="0" lvl="0" algn="l" rtl="0">
              <a:lnSpc>
                <a:spcPct val="95000"/>
              </a:lnSpc>
              <a:spcBef>
                <a:spcPts val="1400"/>
              </a:spcBef>
              <a:spcAft>
                <a:spcPts val="0"/>
              </a:spcAft>
              <a:buClr>
                <a:schemeClr val="accent1"/>
              </a:buClr>
              <a:buSzPts val="1760"/>
              <a:buFont typeface="Arial"/>
              <a:buNone/>
              <a:defRPr sz="2200" b="0" i="0" u="none" strike="noStrike" cap="none">
                <a:solidFill>
                  <a:srgbClr val="B7F7FF"/>
                </a:solidFill>
                <a:latin typeface="Cambria"/>
                <a:ea typeface="Cambria"/>
                <a:cs typeface="Cambria"/>
                <a:sym typeface="Cambria"/>
              </a:defRPr>
            </a:lvl1pPr>
            <a:lvl2pPr marR="0" lvl="1" algn="ctr" rtl="0">
              <a:lnSpc>
                <a:spcPct val="90000"/>
              </a:lnSpc>
              <a:spcBef>
                <a:spcPts val="300"/>
              </a:spcBef>
              <a:spcAft>
                <a:spcPts val="0"/>
              </a:spcAft>
              <a:buClr>
                <a:schemeClr val="accent1"/>
              </a:buClr>
              <a:buSzPts val="2200"/>
              <a:buFont typeface="Noto Sans Symbols"/>
              <a:buNone/>
              <a:defRPr sz="2200" b="0" i="0" u="none" strike="noStrike" cap="none">
                <a:solidFill>
                  <a:srgbClr val="FEFEFE"/>
                </a:solidFill>
                <a:latin typeface="Cambria"/>
                <a:ea typeface="Cambria"/>
                <a:cs typeface="Cambria"/>
                <a:sym typeface="Cambria"/>
              </a:defRPr>
            </a:lvl2pPr>
            <a:lvl3pPr marR="0" lvl="2" algn="ctr" rtl="0">
              <a:lnSpc>
                <a:spcPct val="90000"/>
              </a:lnSpc>
              <a:spcBef>
                <a:spcPts val="300"/>
              </a:spcBef>
              <a:spcAft>
                <a:spcPts val="0"/>
              </a:spcAft>
              <a:buClr>
                <a:schemeClr val="accent1"/>
              </a:buClr>
              <a:buSzPts val="2200"/>
              <a:buFont typeface="Noto Sans Symbols"/>
              <a:buNone/>
              <a:defRPr sz="2200" b="0" i="0" u="none" strike="noStrike" cap="none">
                <a:solidFill>
                  <a:srgbClr val="FEFEFE"/>
                </a:solidFill>
                <a:latin typeface="Cambria"/>
                <a:ea typeface="Cambria"/>
                <a:cs typeface="Cambria"/>
                <a:sym typeface="Cambria"/>
              </a:defRPr>
            </a:lvl3pPr>
            <a:lvl4pPr marR="0" lvl="3"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4pPr>
            <a:lvl5pPr marR="0" lvl="4"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5pPr>
            <a:lvl6pPr marR="0" lvl="5"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6pPr>
            <a:lvl7pPr marR="0" lvl="6"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7pPr>
            <a:lvl8pPr marR="0" lvl="7" algn="ctr" rtl="0">
              <a:lnSpc>
                <a:spcPct val="90000"/>
              </a:lnSpc>
              <a:spcBef>
                <a:spcPts val="300"/>
              </a:spcBef>
              <a:spcAft>
                <a:spcPts val="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8pPr>
            <a:lvl9pPr marR="0" lvl="8" algn="ctr" rtl="0">
              <a:lnSpc>
                <a:spcPct val="90000"/>
              </a:lnSpc>
              <a:spcBef>
                <a:spcPts val="300"/>
              </a:spcBef>
              <a:spcAft>
                <a:spcPts val="300"/>
              </a:spcAft>
              <a:buClr>
                <a:schemeClr val="accent1"/>
              </a:buClr>
              <a:buSzPts val="2000"/>
              <a:buFont typeface="Noto Sans Symbols"/>
              <a:buNone/>
              <a:defRPr sz="2000" b="0" i="0" u="none" strike="noStrike" cap="none">
                <a:solidFill>
                  <a:srgbClr val="FEFEFE"/>
                </a:solidFill>
                <a:latin typeface="Cambria"/>
                <a:ea typeface="Cambria"/>
                <a:cs typeface="Cambria"/>
                <a:sym typeface="Cambria"/>
              </a:defRPr>
            </a:lvl9pPr>
          </a:lstStyle>
          <a:p>
            <a:endParaRPr/>
          </a:p>
        </p:txBody>
      </p:sp>
      <p:sp>
        <p:nvSpPr>
          <p:cNvPr id="61" name="Google Shape;61;p17"/>
          <p:cNvSpPr/>
          <p:nvPr/>
        </p:nvSpPr>
        <p:spPr>
          <a:xfrm>
            <a:off x="9263882" y="8212"/>
            <a:ext cx="292811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mbria"/>
              <a:ea typeface="Cambria"/>
              <a:cs typeface="Cambria"/>
              <a:sym typeface="Cambria"/>
            </a:endParaRPr>
          </a:p>
        </p:txBody>
      </p:sp>
      <p:pic>
        <p:nvPicPr>
          <p:cNvPr id="62" name="Google Shape;62;p17"/>
          <p:cNvPicPr preferRelativeResize="0"/>
          <p:nvPr/>
        </p:nvPicPr>
        <p:blipFill rotWithShape="1">
          <a:blip r:embed="rId2">
            <a:alphaModFix/>
          </a:blip>
          <a:srcRect/>
          <a:stretch/>
        </p:blipFill>
        <p:spPr>
          <a:xfrm>
            <a:off x="9530947" y="6026477"/>
            <a:ext cx="2131899" cy="728399"/>
          </a:xfrm>
          <a:prstGeom prst="rect">
            <a:avLst/>
          </a:prstGeom>
          <a:noFill/>
          <a:ln>
            <a:noFill/>
          </a:ln>
        </p:spPr>
      </p:pic>
      <p:sp>
        <p:nvSpPr>
          <p:cNvPr id="63" name="Google Shape;63;p17"/>
          <p:cNvSpPr/>
          <p:nvPr/>
        </p:nvSpPr>
        <p:spPr>
          <a:xfrm rot="10800000">
            <a:off x="1" y="8212"/>
            <a:ext cx="292811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rgbClr val="0031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286217668"/>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5908430"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5908430" y="2506662"/>
            <a:ext cx="5445370" cy="3454523"/>
          </a:xfrm>
        </p:spPr>
        <p:txBody>
          <a:bodyPr lIns="0" tIns="0" rIns="0" bIns="0">
            <a:noAutofit/>
          </a:bodyPr>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400"/>
            </a:lvl3pPr>
            <a:lvl4pPr>
              <a:lnSpc>
                <a:spcPct val="100000"/>
              </a:lnSpc>
              <a:buClr>
                <a:schemeClr val="accent1"/>
              </a:buClr>
              <a:defRPr sz="1200"/>
            </a:lvl4pPr>
            <a:lvl5pPr>
              <a:lnSpc>
                <a:spcPct val="100000"/>
              </a:lnSpc>
              <a:buClr>
                <a:schemeClr val="accent1"/>
              </a:buCl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469045" y="0"/>
            <a:ext cx="5210175" cy="5961063"/>
          </a:xfrm>
          <a:solidFill>
            <a:schemeClr val="bg1">
              <a:lumMod val="85000"/>
            </a:schemeClr>
          </a:solidFill>
        </p:spPr>
        <p:txBody>
          <a:bodyPr anchor="ctr"/>
          <a:lstStyle>
            <a:lvl1pPr marL="0" indent="0" algn="ctr">
              <a:buNone/>
              <a:defRPr/>
            </a:lvl1pPr>
          </a:lstStyle>
          <a:p>
            <a:r>
              <a:rPr lang="en-US" noProof="0" dirty="0"/>
              <a:t>Click icon to add picture</a:t>
            </a:r>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84765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363416"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363416" y="2506662"/>
            <a:ext cx="5445370" cy="3454523"/>
          </a:xfrm>
        </p:spPr>
        <p:txBody>
          <a:bodyPr lIns="0" tIns="0" rIns="0" bIns="0">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5919755" y="1"/>
            <a:ext cx="3430408" cy="4091942"/>
          </a:xfrm>
          <a:solidFill>
            <a:schemeClr val="bg1">
              <a:lumMod val="85000"/>
            </a:schemeClr>
          </a:solidFill>
        </p:spPr>
        <p:txBody>
          <a:bodyPr anchor="ctr"/>
          <a:lstStyle>
            <a:lvl1pPr marL="0" indent="0" algn="ctr">
              <a:buNone/>
              <a:defRPr/>
            </a:lvl1pPr>
          </a:lstStyle>
          <a:p>
            <a:r>
              <a:rPr lang="en-US" noProof="0" dirty="0"/>
              <a:t>Click icon to add picture</a:t>
            </a:r>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24055"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36341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1804745"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Picture Placeholder 9">
            <a:extLst>
              <a:ext uri="{FF2B5EF4-FFF2-40B4-BE49-F238E27FC236}">
                <a16:creationId xmlns:a16="http://schemas.microsoft.com/office/drawing/2014/main" id="{63A2A33D-4D91-454D-A35B-6DA97069EC3F}"/>
              </a:ext>
            </a:extLst>
          </p:cNvPr>
          <p:cNvSpPr>
            <a:spLocks noGrp="1"/>
          </p:cNvSpPr>
          <p:nvPr>
            <p:ph type="pic" sz="quarter" idx="16"/>
          </p:nvPr>
        </p:nvSpPr>
        <p:spPr>
          <a:xfrm>
            <a:off x="9542186" y="555157"/>
            <a:ext cx="2649814" cy="4298197"/>
          </a:xfrm>
          <a:solidFill>
            <a:schemeClr val="bg1">
              <a:lumMod val="85000"/>
            </a:schemeClr>
          </a:solidFill>
        </p:spPr>
        <p:txBody>
          <a:bodyPr anchor="ctr"/>
          <a:lstStyle>
            <a:lvl1pPr marL="0" indent="0" algn="ctr">
              <a:buNone/>
              <a:defRPr/>
            </a:lvl1pPr>
          </a:lstStyle>
          <a:p>
            <a:r>
              <a:rPr lang="en-US" noProof="0" dirty="0"/>
              <a:t>Click icon to add picture</a:t>
            </a:r>
          </a:p>
        </p:txBody>
      </p:sp>
      <p:sp>
        <p:nvSpPr>
          <p:cNvPr id="21" name="Picture Placeholder 9">
            <a:extLst>
              <a:ext uri="{FF2B5EF4-FFF2-40B4-BE49-F238E27FC236}">
                <a16:creationId xmlns:a16="http://schemas.microsoft.com/office/drawing/2014/main" id="{7EC67FB7-777C-473E-95B8-585AA8E66406}"/>
              </a:ext>
            </a:extLst>
          </p:cNvPr>
          <p:cNvSpPr>
            <a:spLocks noGrp="1"/>
          </p:cNvSpPr>
          <p:nvPr>
            <p:ph type="pic" sz="quarter" idx="17"/>
          </p:nvPr>
        </p:nvSpPr>
        <p:spPr>
          <a:xfrm>
            <a:off x="5919754" y="4289110"/>
            <a:ext cx="3430407" cy="1672075"/>
          </a:xfrm>
          <a:solidFill>
            <a:schemeClr val="bg1">
              <a:lumMod val="8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2340589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f Image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noProof="0"/>
              <a:t>TITLE HERE</a:t>
            </a:r>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hasCustomPrompt="1"/>
          </p:nvPr>
        </p:nvSpPr>
        <p:spPr>
          <a:xfrm>
            <a:off x="831850" y="4839691"/>
            <a:ext cx="10515600" cy="1305379"/>
          </a:xfrm>
        </p:spPr>
        <p:txBody>
          <a:bodyPr vert="horz" lIns="91440" tIns="45720" rIns="91440" bIns="45720" rtlCol="0">
            <a:noAutofit/>
          </a:bodyPr>
          <a:lstStyle>
            <a:lvl1pPr marL="0" indent="0" algn="ctr">
              <a:lnSpc>
                <a:spcPct val="100000"/>
              </a:lnSpc>
              <a:buNone/>
              <a:defRPr lang="en-US" sz="1800" b="0" cap="none" baseline="0" dirty="0" smtClean="0"/>
            </a:lvl1pPr>
          </a:lstStyle>
          <a:p>
            <a:pPr marL="228600" lvl="0" indent="-228600"/>
            <a:r>
              <a:rPr lang="en-US" noProof="0"/>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0" y="0"/>
            <a:ext cx="12192000" cy="3713018"/>
          </a:xfrm>
          <a:solidFill>
            <a:schemeClr val="bg1">
              <a:lumMod val="85000"/>
            </a:schemeClr>
          </a:solidFill>
        </p:spPr>
        <p:txBody>
          <a:bodyPr anchor="ctr">
            <a:normAutofit/>
          </a:bodyPr>
          <a:lstStyle>
            <a:lvl1pPr marL="0" indent="0" algn="ctr">
              <a:buNone/>
              <a:defRPr sz="2000"/>
            </a:lvl1pPr>
          </a:lstStyle>
          <a:p>
            <a:r>
              <a:rPr lang="en-US" noProof="0" dirty="0"/>
              <a:t>Click icon to add picture</a:t>
            </a:r>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427806385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noProof="0"/>
              <a:t>Title here</a:t>
            </a:r>
          </a:p>
        </p:txBody>
      </p:sp>
      <p:sp>
        <p:nvSpPr>
          <p:cNvPr id="3" name="Text Placeholder 2">
            <a:extLst>
              <a:ext uri="{FF2B5EF4-FFF2-40B4-BE49-F238E27FC236}">
                <a16:creationId xmlns:a16="http://schemas.microsoft.com/office/drawing/2014/main" id="{712D9B6D-CE43-4FB1-87C0-D3565E730242}"/>
              </a:ext>
            </a:extLst>
          </p:cNvPr>
          <p:cNvSpPr>
            <a:spLocks noGrp="1"/>
          </p:cNvSpPr>
          <p:nvPr>
            <p:ph type="body" idx="1" hasCustomPrompt="1"/>
          </p:nvPr>
        </p:nvSpPr>
        <p:spPr>
          <a:xfrm>
            <a:off x="4080986"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249D73CD-EB11-4ED6-80CF-B68320D57E91}"/>
              </a:ext>
            </a:extLst>
          </p:cNvPr>
          <p:cNvSpPr>
            <a:spLocks noGrp="1"/>
          </p:cNvSpPr>
          <p:nvPr>
            <p:ph sz="half" idx="2" hasCustomPrompt="1"/>
          </p:nvPr>
        </p:nvSpPr>
        <p:spPr>
          <a:xfrm>
            <a:off x="4080986"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11" name="Content Placeholder 16">
            <a:extLst>
              <a:ext uri="{FF2B5EF4-FFF2-40B4-BE49-F238E27FC236}">
                <a16:creationId xmlns:a16="http://schemas.microsoft.com/office/drawing/2014/main" id="{57889B18-CC7E-47A7-B83B-45D7871D298A}"/>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3639489" y="421045"/>
            <a:ext cx="0" cy="576861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A09F60F9-61AE-4464-B369-1CF86DB708DA}"/>
              </a:ext>
            </a:extLst>
          </p:cNvPr>
          <p:cNvSpPr>
            <a:spLocks noGrp="1"/>
          </p:cNvSpPr>
          <p:nvPr>
            <p:ph type="body" idx="15" hasCustomPrompt="1"/>
          </p:nvPr>
        </p:nvSpPr>
        <p:spPr>
          <a:xfrm>
            <a:off x="7870582"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124CEF01-2C7C-4568-8A45-5F5A058ECFC1}"/>
              </a:ext>
            </a:extLst>
          </p:cNvPr>
          <p:cNvSpPr>
            <a:spLocks noGrp="1"/>
          </p:cNvSpPr>
          <p:nvPr>
            <p:ph sz="half" idx="16" hasCustomPrompt="1"/>
          </p:nvPr>
        </p:nvSpPr>
        <p:spPr>
          <a:xfrm>
            <a:off x="7870582"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8">
            <a:extLst>
              <a:ext uri="{FF2B5EF4-FFF2-40B4-BE49-F238E27FC236}">
                <a16:creationId xmlns:a16="http://schemas.microsoft.com/office/drawing/2014/main" id="{BAF86618-E012-4E70-91E3-A72E71C63E64}"/>
              </a:ext>
            </a:extLst>
          </p:cNvPr>
          <p:cNvSpPr>
            <a:spLocks noGrp="1"/>
          </p:cNvSpPr>
          <p:nvPr>
            <p:ph type="pic" sz="quarter" idx="18" hasCustomPrompt="1"/>
          </p:nvPr>
        </p:nvSpPr>
        <p:spPr>
          <a:xfrm>
            <a:off x="4080986" y="1676296"/>
            <a:ext cx="587932" cy="587932"/>
          </a:xfrm>
          <a:noFill/>
        </p:spPr>
        <p:txBody>
          <a:bodyPr anchor="ctr">
            <a:noAutofit/>
          </a:bodyPr>
          <a:lstStyle>
            <a:lvl1pPr marL="0" indent="0" algn="ctr">
              <a:buNone/>
              <a:defRPr sz="1400">
                <a:solidFill>
                  <a:schemeClr val="tx1"/>
                </a:solidFill>
              </a:defRPr>
            </a:lvl1pPr>
          </a:lstStyle>
          <a:p>
            <a:r>
              <a:rPr lang="en-US" noProof="0" dirty="0"/>
              <a:t>Icon Here</a:t>
            </a:r>
          </a:p>
        </p:txBody>
      </p:sp>
      <p:sp>
        <p:nvSpPr>
          <p:cNvPr id="24" name="Picture Placeholder 8">
            <a:extLst>
              <a:ext uri="{FF2B5EF4-FFF2-40B4-BE49-F238E27FC236}">
                <a16:creationId xmlns:a16="http://schemas.microsoft.com/office/drawing/2014/main" id="{4FF378B9-734E-4C43-836C-CB80566DDB15}"/>
              </a:ext>
            </a:extLst>
          </p:cNvPr>
          <p:cNvSpPr>
            <a:spLocks noGrp="1"/>
          </p:cNvSpPr>
          <p:nvPr>
            <p:ph type="pic" sz="quarter" idx="19" hasCustomPrompt="1"/>
          </p:nvPr>
        </p:nvSpPr>
        <p:spPr>
          <a:xfrm>
            <a:off x="7868008" y="1676296"/>
            <a:ext cx="587932" cy="587932"/>
          </a:xfrm>
          <a:noFill/>
        </p:spPr>
        <p:txBody>
          <a:bodyPr anchor="ctr">
            <a:noAutofit/>
          </a:bodyPr>
          <a:lstStyle>
            <a:lvl1pPr marL="0" indent="0" algn="ctr">
              <a:buNone/>
              <a:defRPr sz="1400">
                <a:solidFill>
                  <a:schemeClr val="tx1"/>
                </a:solidFill>
              </a:defRPr>
            </a:lvl1pPr>
          </a:lstStyle>
          <a:p>
            <a:r>
              <a:rPr lang="en-US" noProof="0" dirty="0"/>
              <a:t>Icon Here</a:t>
            </a:r>
          </a:p>
        </p:txBody>
      </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
            <a:extLst>
              <a:ext uri="{FF2B5EF4-FFF2-40B4-BE49-F238E27FC236}">
                <a16:creationId xmlns:a16="http://schemas.microsoft.com/office/drawing/2014/main" id="{76F2CCF2-293A-49CA-B2A9-134BB5DEF98E}"/>
              </a:ext>
            </a:extLst>
          </p:cNvPr>
          <p:cNvSpPr>
            <a:spLocks noGrp="1"/>
          </p:cNvSpPr>
          <p:nvPr>
            <p:ph type="body" idx="20" hasCustomPrompt="1"/>
          </p:nvPr>
        </p:nvSpPr>
        <p:spPr>
          <a:xfrm>
            <a:off x="4080985" y="480157"/>
            <a:ext cx="6944563" cy="823912"/>
          </a:xfrm>
        </p:spPr>
        <p:txBody>
          <a:bodyPr lIns="0" tIns="0" rIns="0" bIns="0" anchor="ctr">
            <a:no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21905163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Image Vertical Purp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5316488" y="0"/>
            <a:ext cx="6875511" cy="6858000"/>
          </a:xfrm>
          <a:solidFill>
            <a:schemeClr val="bg1">
              <a:lumMod val="85000"/>
            </a:schemeClr>
          </a:solidFill>
        </p:spPr>
        <p:txBody>
          <a:bodyPr anchor="ctr">
            <a:normAutofit/>
          </a:bodyPr>
          <a:lstStyle>
            <a:lvl1pPr marL="0" indent="0" algn="ctr">
              <a:buNone/>
              <a:defRPr sz="2000"/>
            </a:lvl1pPr>
          </a:lstStyle>
          <a:p>
            <a:r>
              <a:rPr lang="en-US" noProof="0" dirty="0"/>
              <a:t>Click icon to add picture</a:t>
            </a:r>
          </a:p>
        </p:txBody>
      </p:sp>
      <p:sp>
        <p:nvSpPr>
          <p:cNvPr id="4" name="Rectangle 3">
            <a:extLst>
              <a:ext uri="{FF2B5EF4-FFF2-40B4-BE49-F238E27FC236}">
                <a16:creationId xmlns:a16="http://schemas.microsoft.com/office/drawing/2014/main" id="{9536DA47-61AF-4CF1-8DF3-3721934D13E3}"/>
              </a:ext>
            </a:extLst>
          </p:cNvPr>
          <p:cNvSpPr/>
          <p:nvPr userDrawn="1"/>
        </p:nvSpPr>
        <p:spPr>
          <a:xfrm>
            <a:off x="0" y="0"/>
            <a:ext cx="5316488"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056FD760-FBDC-4410-A039-469F7931D3A3}"/>
              </a:ext>
            </a:extLst>
          </p:cNvPr>
          <p:cNvSpPr/>
          <p:nvPr userDrawn="1"/>
        </p:nvSpPr>
        <p:spPr>
          <a:xfrm>
            <a:off x="831850" y="1723292"/>
            <a:ext cx="5307246" cy="374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384651" y="1087907"/>
            <a:ext cx="4468698" cy="1444275"/>
          </a:xfrm>
        </p:spPr>
        <p:txBody>
          <a:bodyPr vert="horz" lIns="91440" tIns="792000" rIns="91440" bIns="45720" rtlCol="0" anchor="t">
            <a:noAutofit/>
          </a:bodyPr>
          <a:lstStyle>
            <a:lvl1pPr algn="l">
              <a:defRPr lang="en-IN" sz="3600" b="1" cap="all" baseline="0">
                <a:solidFill>
                  <a:schemeClr val="bg1"/>
                </a:solidFill>
              </a:defRPr>
            </a:lvl1pPr>
          </a:lstStyle>
          <a:p>
            <a:pPr lvl="0"/>
            <a:r>
              <a:rPr lang="en-US" noProof="0"/>
              <a:t>TITLE HERE</a:t>
            </a:r>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hasCustomPrompt="1"/>
          </p:nvPr>
        </p:nvSpPr>
        <p:spPr>
          <a:xfrm>
            <a:off x="368711" y="2552611"/>
            <a:ext cx="4097778" cy="1992819"/>
          </a:xfrm>
        </p:spPr>
        <p:txBody>
          <a:bodyPr vert="horz" lIns="91440" tIns="45720" rIns="91440" bIns="45720" rtlCol="0">
            <a:noAutofit/>
          </a:bodyPr>
          <a:lstStyle>
            <a:lvl1pPr marL="0" indent="0" algn="l">
              <a:lnSpc>
                <a:spcPct val="100000"/>
              </a:lnSpc>
              <a:buNone/>
              <a:defRPr lang="en-US" sz="1800" b="0" cap="none" baseline="0" dirty="0" smtClean="0">
                <a:solidFill>
                  <a:schemeClr val="bg1"/>
                </a:solidFill>
              </a:defRPr>
            </a:lvl1pPr>
          </a:lstStyle>
          <a:p>
            <a:pPr marL="228600" lvl="0" indent="-228600"/>
            <a:r>
              <a:rPr lang="en-US" noProof="0"/>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454991" y="1620451"/>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13" name="Group 12">
            <a:extLst>
              <a:ext uri="{FF2B5EF4-FFF2-40B4-BE49-F238E27FC236}">
                <a16:creationId xmlns:a16="http://schemas.microsoft.com/office/drawing/2014/main" id="{C5F2EA84-5150-479B-86D5-F4BAE1263488}"/>
              </a:ext>
            </a:extLst>
          </p:cNvPr>
          <p:cNvGrpSpPr/>
          <p:nvPr userDrawn="1"/>
        </p:nvGrpSpPr>
        <p:grpSpPr>
          <a:xfrm flipH="1">
            <a:off x="1130928" y="4803540"/>
            <a:ext cx="3616779" cy="3522776"/>
            <a:chOff x="2555621" y="3917613"/>
            <a:chExt cx="3616779" cy="3522776"/>
          </a:xfrm>
        </p:grpSpPr>
        <p:sp>
          <p:nvSpPr>
            <p:cNvPr id="15" name="Oval 14">
              <a:extLst>
                <a:ext uri="{FF2B5EF4-FFF2-40B4-BE49-F238E27FC236}">
                  <a16:creationId xmlns:a16="http://schemas.microsoft.com/office/drawing/2014/main" id="{C0699C4B-8D8E-47E2-A0C5-D71C25ABAC72}"/>
                </a:ext>
              </a:extLst>
            </p:cNvPr>
            <p:cNvSpPr/>
            <p:nvPr userDrawn="1"/>
          </p:nvSpPr>
          <p:spPr>
            <a:xfrm>
              <a:off x="2874028" y="4142017"/>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2F607AB9-31A7-4B79-9AFE-0DFDB792E20C}"/>
                </a:ext>
              </a:extLst>
            </p:cNvPr>
            <p:cNvSpPr/>
            <p:nvPr userDrawn="1"/>
          </p:nvSpPr>
          <p:spPr>
            <a:xfrm>
              <a:off x="2555621" y="3917613"/>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9417493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ABAC-B403-4354-A27F-4C38B08C1D3F}"/>
              </a:ext>
            </a:extLst>
          </p:cNvPr>
          <p:cNvSpPr>
            <a:spLocks noGrp="1"/>
          </p:cNvSpPr>
          <p:nvPr>
            <p:ph type="title" hasCustomPrompt="1"/>
          </p:nvPr>
        </p:nvSpPr>
        <p:spPr>
          <a:xfrm>
            <a:off x="4712885" y="2704121"/>
            <a:ext cx="6556248" cy="750278"/>
          </a:xfrm>
        </p:spPr>
        <p:txBody>
          <a:bodyPr/>
          <a:lstStyle>
            <a:lvl1pPr>
              <a:defRPr lang="en-US" sz="4800" b="1" kern="1200" cap="all" baseline="0" smtClean="0">
                <a:solidFill>
                  <a:schemeClr val="tx1"/>
                </a:solidFill>
                <a:latin typeface="+mn-lt"/>
                <a:ea typeface="+mn-ea"/>
                <a:cs typeface="+mn-cs"/>
              </a:defRPr>
            </a:lvl1pPr>
          </a:lstStyle>
          <a:p>
            <a:r>
              <a:rPr lang="en-US" noProof="0"/>
              <a:t>Thank You</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US" noProof="0" smtClean="0"/>
              <a:t>2/12/2021</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3760408"/>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noProof="0" dirty="0"/>
              <a:t>Click icon to add picture</a:t>
            </a:r>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3" name="Graphic 22" descr="Envelope">
            <a:extLst>
              <a:ext uri="{FF2B5EF4-FFF2-40B4-BE49-F238E27FC236}">
                <a16:creationId xmlns:a16="http://schemas.microsoft.com/office/drawing/2014/main" id="{3C32C7E5-809C-4E12-8962-1B868951E6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4803" y="4029040"/>
            <a:ext cx="469232" cy="469232"/>
          </a:xfrm>
          <a:prstGeom prst="rect">
            <a:avLst/>
          </a:prstGeom>
        </p:spPr>
      </p:pic>
      <p:sp>
        <p:nvSpPr>
          <p:cNvPr id="34" name="Subtitle 2">
            <a:extLst>
              <a:ext uri="{FF2B5EF4-FFF2-40B4-BE49-F238E27FC236}">
                <a16:creationId xmlns:a16="http://schemas.microsoft.com/office/drawing/2014/main" id="{31AD270F-1692-4526-B979-6B5945A20D90}"/>
              </a:ext>
            </a:extLst>
          </p:cNvPr>
          <p:cNvSpPr>
            <a:spLocks noGrp="1"/>
          </p:cNvSpPr>
          <p:nvPr>
            <p:ph type="subTitle" idx="1"/>
          </p:nvPr>
        </p:nvSpPr>
        <p:spPr>
          <a:xfrm>
            <a:off x="5406809" y="4126311"/>
            <a:ext cx="3640478" cy="433938"/>
          </a:xfrm>
        </p:spPr>
        <p:txBody>
          <a:bodyPr>
            <a:normAutofit/>
          </a:bodyPr>
          <a:lstStyle>
            <a:lvl1pPr marL="0" indent="0" algn="l">
              <a:buNone/>
              <a:defRPr sz="1800" b="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Content Placeholder 38">
            <a:extLst>
              <a:ext uri="{FF2B5EF4-FFF2-40B4-BE49-F238E27FC236}">
                <a16:creationId xmlns:a16="http://schemas.microsoft.com/office/drawing/2014/main" id="{382940E6-7963-411F-B35A-57121171A988}"/>
              </a:ext>
            </a:extLst>
          </p:cNvPr>
          <p:cNvSpPr>
            <a:spLocks noGrp="1"/>
          </p:cNvSpPr>
          <p:nvPr>
            <p:ph sz="quarter" idx="15" hasCustomPrompt="1"/>
          </p:nvPr>
        </p:nvSpPr>
        <p:spPr>
          <a:xfrm>
            <a:off x="5408614" y="4836222"/>
            <a:ext cx="3638674" cy="453938"/>
          </a:xfrm>
        </p:spPr>
        <p:txBody>
          <a:bodyPr vert="horz" lIns="91440" tIns="45720" rIns="91440" bIns="45720" rtlCol="0">
            <a:normAutofit/>
          </a:bodyPr>
          <a:lstStyle>
            <a:lvl1pPr marL="0" indent="0">
              <a:buNone/>
              <a:defRPr lang="en-US" sz="1800" b="0" cap="none" baseline="0" dirty="0" smtClean="0"/>
            </a:lvl1pPr>
            <a:lvl2pPr>
              <a:defRPr lang="en-US" sz="2000" dirty="0" smtClean="0"/>
            </a:lvl2pPr>
            <a:lvl3pPr>
              <a:defRPr lang="en-US" sz="1800" dirty="0" smtClean="0"/>
            </a:lvl3pPr>
            <a:lvl4pPr>
              <a:defRPr lang="en-US" sz="1600" dirty="0" smtClean="0"/>
            </a:lvl4pPr>
            <a:lvl5pPr>
              <a:defRPr lang="en-IN" sz="1600" dirty="0"/>
            </a:lvl5pPr>
          </a:lstStyle>
          <a:p>
            <a:pPr marL="228600" lvl="0" indent="-228600"/>
            <a:r>
              <a:rPr lang="en-US" noProof="0"/>
              <a:t>Edit Master text styles</a:t>
            </a:r>
          </a:p>
        </p:txBody>
      </p:sp>
      <p:grpSp>
        <p:nvGrpSpPr>
          <p:cNvPr id="20" name="Group 19">
            <a:extLst>
              <a:ext uri="{FF2B5EF4-FFF2-40B4-BE49-F238E27FC236}">
                <a16:creationId xmlns:a16="http://schemas.microsoft.com/office/drawing/2014/main" id="{1F8FC2D7-B114-3444-8684-995FC4D6D459}"/>
              </a:ext>
            </a:extLst>
          </p:cNvPr>
          <p:cNvGrpSpPr/>
          <p:nvPr userDrawn="1"/>
        </p:nvGrpSpPr>
        <p:grpSpPr>
          <a:xfrm>
            <a:off x="4793474" y="2475187"/>
            <a:ext cx="748798" cy="134113"/>
            <a:chOff x="4827813" y="2534636"/>
            <a:chExt cx="996651" cy="178504"/>
          </a:xfrm>
        </p:grpSpPr>
        <p:sp>
          <p:nvSpPr>
            <p:cNvPr id="21" name="Oval 20">
              <a:extLst>
                <a:ext uri="{FF2B5EF4-FFF2-40B4-BE49-F238E27FC236}">
                  <a16:creationId xmlns:a16="http://schemas.microsoft.com/office/drawing/2014/main" id="{CEE45073-ED8E-0544-85FA-9AF5A478417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B8BAF06E-A8A8-484C-8F6C-E42EDC46BBCB}"/>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586EB62D-13C7-6E43-9D98-B706D2B9ADDF}"/>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6" name="Oval 25">
              <a:extLst>
                <a:ext uri="{FF2B5EF4-FFF2-40B4-BE49-F238E27FC236}">
                  <a16:creationId xmlns:a16="http://schemas.microsoft.com/office/drawing/2014/main" id="{35CF3453-ED5A-024D-8815-C08EFA13D1A6}"/>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pic>
        <p:nvPicPr>
          <p:cNvPr id="3" name="Graphic 2" descr="Link">
            <a:extLst>
              <a:ext uri="{FF2B5EF4-FFF2-40B4-BE49-F238E27FC236}">
                <a16:creationId xmlns:a16="http://schemas.microsoft.com/office/drawing/2014/main" id="{16E3F5A0-978F-8D46-BBFB-19A7F7883D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87152" y="4809677"/>
            <a:ext cx="542081" cy="542081"/>
          </a:xfrm>
          <a:prstGeom prst="rect">
            <a:avLst/>
          </a:prstGeom>
        </p:spPr>
      </p:pic>
    </p:spTree>
    <p:extLst>
      <p:ext uri="{BB962C8B-B14F-4D97-AF65-F5344CB8AC3E}">
        <p14:creationId xmlns:p14="http://schemas.microsoft.com/office/powerpoint/2010/main" val="34843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noProof="0"/>
              <a:t>Presentation title</a:t>
            </a:r>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US" noProof="0" smtClean="0"/>
              <a:t>2/12/2021</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25F8A1A8-E078-4836-ABD1-CD4E75BBF58F}"/>
              </a:ext>
            </a:extLst>
          </p:cNvPr>
          <p:cNvSpPr/>
          <p:nvPr userDrawn="1"/>
        </p:nvSpPr>
        <p:spPr>
          <a:xfrm>
            <a:off x="0" y="0"/>
            <a:ext cx="44243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6177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A55704E-D515-4774-90C6-5F887DDAE55E}"/>
              </a:ext>
            </a:extLst>
          </p:cNvPr>
          <p:cNvSpPr/>
          <p:nvPr userDrawn="1"/>
        </p:nvSpPr>
        <p:spPr>
          <a:xfrm>
            <a:off x="469044" y="1"/>
            <a:ext cx="5210176" cy="5961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4878778-0299-471F-A4C9-D0C1E82ED8D2}"/>
              </a:ext>
            </a:extLst>
          </p:cNvPr>
          <p:cNvCxnSpPr>
            <a:cxnSpLocks/>
          </p:cNvCxnSpPr>
          <p:nvPr userDrawn="1"/>
        </p:nvCxnSpPr>
        <p:spPr>
          <a:xfrm>
            <a:off x="1001746" y="1290512"/>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39D1C78-6110-4052-8455-7E7893F7FCD3}"/>
              </a:ext>
            </a:extLst>
          </p:cNvPr>
          <p:cNvSpPr>
            <a:spLocks noGrp="1"/>
          </p:cNvSpPr>
          <p:nvPr>
            <p:ph type="title"/>
          </p:nvPr>
        </p:nvSpPr>
        <p:spPr>
          <a:xfrm>
            <a:off x="915466" y="1276857"/>
            <a:ext cx="4097778" cy="1255325"/>
          </a:xfrm>
        </p:spPr>
        <p:txBody>
          <a:bodyPr/>
          <a:lstStyle>
            <a:lvl1pPr>
              <a:defRPr lang="en-US" sz="3600" b="1" kern="1200" cap="all" baseline="0" smtClean="0">
                <a:solidFill>
                  <a:schemeClr val="bg1"/>
                </a:solidFill>
                <a:latin typeface="+mj-lt"/>
                <a:ea typeface="+mj-ea"/>
                <a:cs typeface="+mj-cs"/>
              </a:defRPr>
            </a:lvl1pPr>
          </a:lstStyle>
          <a:p>
            <a:r>
              <a:rPr lang="en-US" noProof="0"/>
              <a:t>Click to edit Master title style</a:t>
            </a:r>
          </a:p>
        </p:txBody>
      </p:sp>
      <p:sp>
        <p:nvSpPr>
          <p:cNvPr id="24" name="Text Placeholder 2">
            <a:extLst>
              <a:ext uri="{FF2B5EF4-FFF2-40B4-BE49-F238E27FC236}">
                <a16:creationId xmlns:a16="http://schemas.microsoft.com/office/drawing/2014/main" id="{E3405997-7AE2-4C6E-8A7D-735F58A49D12}"/>
              </a:ext>
            </a:extLst>
          </p:cNvPr>
          <p:cNvSpPr>
            <a:spLocks noGrp="1"/>
          </p:cNvSpPr>
          <p:nvPr>
            <p:ph type="body" idx="1" hasCustomPrompt="1"/>
          </p:nvPr>
        </p:nvSpPr>
        <p:spPr>
          <a:xfrm>
            <a:off x="915467" y="2620651"/>
            <a:ext cx="4097778" cy="1933681"/>
          </a:xfrm>
        </p:spPr>
        <p:txBody>
          <a:bodyPr vert="horz" lIns="91440" tIns="45720" rIns="91440" bIns="45720" rtlCol="0">
            <a:noAutofit/>
          </a:bodyPr>
          <a:lstStyle>
            <a:lvl1pPr>
              <a:defRPr lang="en-US" b="0" cap="none" baseline="0">
                <a:solidFill>
                  <a:schemeClr val="bg1"/>
                </a:solidFill>
              </a:defRPr>
            </a:lvl1pPr>
          </a:lstStyle>
          <a:p>
            <a:pPr lvl="0">
              <a:lnSpc>
                <a:spcPct val="100000"/>
              </a:lnSpc>
              <a:buNone/>
            </a:pPr>
            <a:r>
              <a:rPr lang="en-US" noProof="0"/>
              <a:t>Edit Master text styles</a:t>
            </a:r>
          </a:p>
        </p:txBody>
      </p:sp>
    </p:spTree>
    <p:extLst>
      <p:ext uri="{BB962C8B-B14F-4D97-AF65-F5344CB8AC3E}">
        <p14:creationId xmlns:p14="http://schemas.microsoft.com/office/powerpoint/2010/main" val="293153372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D79E1-5F46-41CA-85E7-44C2A6C62820}"/>
              </a:ext>
            </a:extLst>
          </p:cNvPr>
          <p:cNvSpPr>
            <a:spLocks noGrp="1"/>
          </p:cNvSpPr>
          <p:nvPr>
            <p:ph type="title"/>
          </p:nvPr>
        </p:nvSpPr>
        <p:spPr>
          <a:xfrm>
            <a:off x="363416" y="365125"/>
            <a:ext cx="11465168" cy="918553"/>
          </a:xfrm>
          <a:prstGeom prst="rect">
            <a:avLst/>
          </a:prstGeom>
        </p:spPr>
        <p:txBody>
          <a:bodyPr vert="horz" lIns="0" tIns="0" rIns="0" bIns="0" rtlCol="0" anchor="b">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7B0B511-05FD-459E-AC79-A87540961FC1}"/>
              </a:ext>
            </a:extLst>
          </p:cNvPr>
          <p:cNvSpPr>
            <a:spLocks noGrp="1"/>
          </p:cNvSpPr>
          <p:nvPr>
            <p:ph type="body" idx="1"/>
          </p:nvPr>
        </p:nvSpPr>
        <p:spPr>
          <a:xfrm>
            <a:off x="363416" y="1825625"/>
            <a:ext cx="11465168"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FC32B635-1E22-483C-94B9-F587908DE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6DB98321-594C-4030-A2B0-3492F77EE03E}"/>
              </a:ext>
            </a:extLst>
          </p:cNvPr>
          <p:cNvSpPr>
            <a:spLocks noGrp="1"/>
          </p:cNvSpPr>
          <p:nvPr>
            <p:ph type="sldNum" sz="quarter" idx="4"/>
          </p:nvPr>
        </p:nvSpPr>
        <p:spPr>
          <a:xfrm>
            <a:off x="9085384" y="6463207"/>
            <a:ext cx="2743200" cy="258268"/>
          </a:xfrm>
          <a:prstGeom prst="rect">
            <a:avLst/>
          </a:prstGeom>
        </p:spPr>
        <p:txBody>
          <a:bodyPr vert="horz" lIns="91440" tIns="45720" rIns="91440" bIns="45720" rtlCol="0" anchor="ctr"/>
          <a:lstStyle>
            <a:lvl1pPr algn="r">
              <a:defRPr sz="900">
                <a:solidFill>
                  <a:schemeClr val="accent3"/>
                </a:solidFill>
              </a:defRPr>
            </a:lvl1pPr>
          </a:lstStyle>
          <a:p>
            <a:fld id="{48BB047D-A6CD-43AB-96F0-683C726B586B}" type="slidenum">
              <a:rPr lang="en-US" noProof="0" smtClean="0"/>
              <a:pPr/>
              <a:t>‹#›</a:t>
            </a:fld>
            <a:endParaRPr lang="en-US" noProof="0" dirty="0"/>
          </a:p>
        </p:txBody>
      </p:sp>
    </p:spTree>
    <p:extLst>
      <p:ext uri="{BB962C8B-B14F-4D97-AF65-F5344CB8AC3E}">
        <p14:creationId xmlns:p14="http://schemas.microsoft.com/office/powerpoint/2010/main" val="2053652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2" r:id="rId5"/>
    <p:sldLayoutId id="2147483660" r:id="rId6"/>
    <p:sldLayoutId id="2147483663" r:id="rId7"/>
    <p:sldLayoutId id="2147483667" r:id="rId8"/>
    <p:sldLayoutId id="2147483668" r:id="rId9"/>
    <p:sldLayoutId id="2147483666" r:id="rId10"/>
    <p:sldLayoutId id="2147483669" r:id="rId11"/>
    <p:sldLayoutId id="2147483670" r:id="rId12"/>
    <p:sldLayoutId id="2147483671" r:id="rId13"/>
    <p:sldLayoutId id="2147483672" r:id="rId14"/>
    <p:sldLayoutId id="2147483664" r:id="rId15"/>
    <p:sldLayoutId id="2147483665" r:id="rId16"/>
    <p:sldLayoutId id="2147483674" r:id="rId17"/>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6.jfif"/></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6.jfif"/><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9.jfif"/></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59CD-8DFF-4AF2-B957-630ED2A60E8D}"/>
              </a:ext>
            </a:extLst>
          </p:cNvPr>
          <p:cNvSpPr>
            <a:spLocks noGrp="1"/>
          </p:cNvSpPr>
          <p:nvPr>
            <p:ph type="ctrTitle"/>
          </p:nvPr>
        </p:nvSpPr>
        <p:spPr>
          <a:xfrm>
            <a:off x="4686300" y="3012961"/>
            <a:ext cx="7233557" cy="832077"/>
          </a:xfrm>
        </p:spPr>
        <p:txBody>
          <a:bodyPr>
            <a:normAutofit fontScale="90000"/>
          </a:bodyPr>
          <a:lstStyle/>
          <a:p>
            <a:r>
              <a:rPr lang="en-US" dirty="0"/>
              <a:t>Connecticut shellfish disease update 2020</a:t>
            </a:r>
            <a:endParaRPr lang="en-IN" dirty="0"/>
          </a:p>
        </p:txBody>
      </p:sp>
      <p:sp>
        <p:nvSpPr>
          <p:cNvPr id="3" name="Subtitle 2">
            <a:extLst>
              <a:ext uri="{FF2B5EF4-FFF2-40B4-BE49-F238E27FC236}">
                <a16:creationId xmlns:a16="http://schemas.microsoft.com/office/drawing/2014/main" id="{F1DF7D53-1D50-48D8-B3B4-B9632324B2AB}"/>
              </a:ext>
            </a:extLst>
          </p:cNvPr>
          <p:cNvSpPr>
            <a:spLocks noGrp="1"/>
          </p:cNvSpPr>
          <p:nvPr>
            <p:ph type="subTitle" idx="1"/>
          </p:nvPr>
        </p:nvSpPr>
        <p:spPr>
          <a:xfrm>
            <a:off x="4686300" y="4160339"/>
            <a:ext cx="5457825" cy="832077"/>
          </a:xfrm>
        </p:spPr>
        <p:txBody>
          <a:bodyPr>
            <a:noAutofit/>
          </a:bodyPr>
          <a:lstStyle/>
          <a:p>
            <a:r>
              <a:rPr lang="en-US" sz="2400" dirty="0"/>
              <a:t>Connecticut department of agriculture bureau of aquaculture</a:t>
            </a:r>
          </a:p>
          <a:p>
            <a:endParaRPr lang="en-US" dirty="0"/>
          </a:p>
          <a:p>
            <a:endParaRPr lang="en-US" dirty="0"/>
          </a:p>
          <a:p>
            <a:r>
              <a:rPr lang="en-US" dirty="0"/>
              <a:t>Kristin derosia-banick</a:t>
            </a:r>
          </a:p>
          <a:p>
            <a:r>
              <a:rPr lang="en-US" dirty="0"/>
              <a:t>Supervising environmental analyst</a:t>
            </a:r>
          </a:p>
        </p:txBody>
      </p:sp>
      <p:pic>
        <p:nvPicPr>
          <p:cNvPr id="5" name="Picture 4">
            <a:extLst>
              <a:ext uri="{FF2B5EF4-FFF2-40B4-BE49-F238E27FC236}">
                <a16:creationId xmlns:a16="http://schemas.microsoft.com/office/drawing/2014/main" id="{B60D3F6C-06F9-4637-BE99-EED54DED85D8}"/>
              </a:ext>
            </a:extLst>
          </p:cNvPr>
          <p:cNvPicPr>
            <a:picLocks noChangeAspect="1"/>
          </p:cNvPicPr>
          <p:nvPr/>
        </p:nvPicPr>
        <p:blipFill>
          <a:blip r:embed="rId3"/>
          <a:stretch>
            <a:fillRect/>
          </a:stretch>
        </p:blipFill>
        <p:spPr>
          <a:xfrm>
            <a:off x="9953625" y="4160339"/>
            <a:ext cx="1819275" cy="2009112"/>
          </a:xfrm>
          <a:prstGeom prst="rect">
            <a:avLst/>
          </a:prstGeom>
        </p:spPr>
      </p:pic>
      <p:pic>
        <p:nvPicPr>
          <p:cNvPr id="14" name="Picture Placeholder 13">
            <a:extLst>
              <a:ext uri="{FF2B5EF4-FFF2-40B4-BE49-F238E27FC236}">
                <a16:creationId xmlns:a16="http://schemas.microsoft.com/office/drawing/2014/main" id="{85234318-2E62-4C98-95C9-76DE25E4065B}"/>
              </a:ext>
            </a:extLst>
          </p:cNvPr>
          <p:cNvPicPr>
            <a:picLocks noGrp="1" noChangeAspect="1"/>
          </p:cNvPicPr>
          <p:nvPr>
            <p:ph type="pic" sz="quarter" idx="13"/>
          </p:nvPr>
        </p:nvPicPr>
        <p:blipFill>
          <a:blip r:embed="rId4"/>
          <a:srcRect l="25807" r="25807"/>
          <a:stretch>
            <a:fillRect/>
          </a:stretch>
        </p:blipFill>
        <p:spPr/>
      </p:pic>
    </p:spTree>
    <p:extLst>
      <p:ext uri="{BB962C8B-B14F-4D97-AF65-F5344CB8AC3E}">
        <p14:creationId xmlns:p14="http://schemas.microsoft.com/office/powerpoint/2010/main" val="2064406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1750639" y="609600"/>
            <a:ext cx="8229600" cy="487362"/>
          </a:xfrm>
        </p:spPr>
        <p:txBody>
          <a:bodyPr>
            <a:noAutofit/>
          </a:bodyPr>
          <a:lstStyle/>
          <a:p>
            <a:r>
              <a:rPr lang="en-US" sz="2800" dirty="0"/>
              <a:t>Prevalence % of </a:t>
            </a:r>
            <a:r>
              <a:rPr lang="en-US" sz="2800" i="1" dirty="0"/>
              <a:t>Haplosporidium nelsoni</a:t>
            </a:r>
            <a:r>
              <a:rPr lang="en-US" sz="2800" dirty="0"/>
              <a:t> (MSX) in Connecticut 1997 to 2020*</a:t>
            </a:r>
            <a:endParaRPr lang="en-US" sz="2800" dirty="0">
              <a:latin typeface="+mn-lt"/>
            </a:endParaRPr>
          </a:p>
        </p:txBody>
      </p:sp>
      <p:graphicFrame>
        <p:nvGraphicFramePr>
          <p:cNvPr id="4" name="Chart Placeholder 4">
            <a:extLst>
              <a:ext uri="{FF2B5EF4-FFF2-40B4-BE49-F238E27FC236}">
                <a16:creationId xmlns:a16="http://schemas.microsoft.com/office/drawing/2014/main" id="{872F316D-9C3F-4B51-B3B6-2CC51445D362}"/>
              </a:ext>
            </a:extLst>
          </p:cNvPr>
          <p:cNvGraphicFramePr>
            <a:graphicFrameLocks/>
          </p:cNvGraphicFramePr>
          <p:nvPr>
            <p:extLst>
              <p:ext uri="{D42A27DB-BD31-4B8C-83A1-F6EECF244321}">
                <p14:modId xmlns:p14="http://schemas.microsoft.com/office/powerpoint/2010/main" val="239776537"/>
              </p:ext>
            </p:extLst>
          </p:nvPr>
        </p:nvGraphicFramePr>
        <p:xfrm>
          <a:off x="561975" y="1752600"/>
          <a:ext cx="1087755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380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1981200" y="612841"/>
            <a:ext cx="9204542" cy="487362"/>
          </a:xfrm>
        </p:spPr>
        <p:txBody>
          <a:bodyPr>
            <a:noAutofit/>
          </a:bodyPr>
          <a:lstStyle/>
          <a:p>
            <a:r>
              <a:rPr lang="en-US" sz="2800" spc="50" dirty="0"/>
              <a:t>2020 MSX Weighed Intensity (weighed Prevalence)</a:t>
            </a:r>
            <a:br>
              <a:rPr lang="en-US" sz="2800" spc="50" dirty="0"/>
            </a:br>
            <a:r>
              <a:rPr lang="en-US" sz="2800" spc="50" dirty="0"/>
              <a:t>West to east</a:t>
            </a:r>
            <a:endParaRPr lang="en-US" sz="2800" dirty="0">
              <a:latin typeface="+mn-lt"/>
            </a:endParaRPr>
          </a:p>
        </p:txBody>
      </p:sp>
      <p:graphicFrame>
        <p:nvGraphicFramePr>
          <p:cNvPr id="5" name="Chart Placeholder 3">
            <a:extLst>
              <a:ext uri="{FF2B5EF4-FFF2-40B4-BE49-F238E27FC236}">
                <a16:creationId xmlns:a16="http://schemas.microsoft.com/office/drawing/2014/main" id="{A5C41954-2F3E-41EE-AAF8-FAE570325EDF}"/>
              </a:ext>
            </a:extLst>
          </p:cNvPr>
          <p:cNvGraphicFramePr>
            <a:graphicFrameLocks/>
          </p:cNvGraphicFramePr>
          <p:nvPr>
            <p:extLst>
              <p:ext uri="{D42A27DB-BD31-4B8C-83A1-F6EECF244321}">
                <p14:modId xmlns:p14="http://schemas.microsoft.com/office/powerpoint/2010/main" val="164939113"/>
              </p:ext>
            </p:extLst>
          </p:nvPr>
        </p:nvGraphicFramePr>
        <p:xfrm>
          <a:off x="371475" y="1657350"/>
          <a:ext cx="11163300" cy="4962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919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1981200" y="612841"/>
            <a:ext cx="9204542" cy="487362"/>
          </a:xfrm>
        </p:spPr>
        <p:txBody>
          <a:bodyPr>
            <a:noAutofit/>
          </a:bodyPr>
          <a:lstStyle/>
          <a:p>
            <a:r>
              <a:rPr lang="en-US" sz="2800" spc="50" dirty="0"/>
              <a:t>2020 MSX Weighed Intensity (weighed Prevalence)</a:t>
            </a:r>
            <a:br>
              <a:rPr lang="en-US" sz="2800" spc="50" dirty="0"/>
            </a:br>
            <a:r>
              <a:rPr lang="en-US" sz="2800" spc="50" dirty="0"/>
              <a:t>hatchery versus wild West to east</a:t>
            </a:r>
            <a:endParaRPr lang="en-US" sz="2800" dirty="0">
              <a:latin typeface="+mn-lt"/>
            </a:endParaRPr>
          </a:p>
        </p:txBody>
      </p:sp>
      <p:graphicFrame>
        <p:nvGraphicFramePr>
          <p:cNvPr id="4" name="Chart 3">
            <a:extLst>
              <a:ext uri="{FF2B5EF4-FFF2-40B4-BE49-F238E27FC236}">
                <a16:creationId xmlns:a16="http://schemas.microsoft.com/office/drawing/2014/main" id="{A67F03D1-D836-4C1A-8C6C-8AEEDFE29E86}"/>
              </a:ext>
            </a:extLst>
          </p:cNvPr>
          <p:cNvGraphicFramePr/>
          <p:nvPr>
            <p:extLst>
              <p:ext uri="{D42A27DB-BD31-4B8C-83A1-F6EECF244321}">
                <p14:modId xmlns:p14="http://schemas.microsoft.com/office/powerpoint/2010/main" val="3858877582"/>
              </p:ext>
            </p:extLst>
          </p:nvPr>
        </p:nvGraphicFramePr>
        <p:xfrm>
          <a:off x="1139868" y="1360169"/>
          <a:ext cx="9870510" cy="50656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484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209E-D17D-4F20-A6D0-C685853DE76E}"/>
              </a:ext>
            </a:extLst>
          </p:cNvPr>
          <p:cNvSpPr>
            <a:spLocks noGrp="1"/>
          </p:cNvSpPr>
          <p:nvPr>
            <p:ph type="title"/>
          </p:nvPr>
        </p:nvSpPr>
        <p:spPr>
          <a:xfrm>
            <a:off x="363416" y="373367"/>
            <a:ext cx="3206261" cy="1037492"/>
          </a:xfrm>
        </p:spPr>
        <p:txBody>
          <a:bodyPr/>
          <a:lstStyle/>
          <a:p>
            <a:r>
              <a:rPr lang="en-US" dirty="0"/>
              <a:t>What does it mean?</a:t>
            </a:r>
          </a:p>
        </p:txBody>
      </p:sp>
      <p:pic>
        <p:nvPicPr>
          <p:cNvPr id="15" name="Picture Placeholder 14" descr="Microscope">
            <a:extLst>
              <a:ext uri="{FF2B5EF4-FFF2-40B4-BE49-F238E27FC236}">
                <a16:creationId xmlns:a16="http://schemas.microsoft.com/office/drawing/2014/main" id="{81D3A918-98A7-4066-B28E-B473663F8F30}"/>
              </a:ext>
            </a:extLst>
          </p:cNvPr>
          <p:cNvPicPr>
            <a:picLocks noGrp="1" noChangeAspect="1"/>
          </p:cNvPicPr>
          <p:nvPr>
            <p:ph type="pic" sz="quarter" idx="18"/>
          </p:nvPr>
        </p:nvPicPr>
        <p:blipFill>
          <a:blip r:embed="rId3">
            <a:extLst>
              <a:ext uri="{96DAC541-7B7A-43D3-8B79-37D633B846F1}">
                <asvg:svgBlip xmlns:asvg="http://schemas.microsoft.com/office/drawing/2016/SVG/main" r:embed="rId4"/>
              </a:ext>
            </a:extLst>
          </a:blip>
          <a:srcRect/>
          <a:stretch/>
        </p:blipFill>
        <p:spPr>
          <a:xfrm>
            <a:off x="4080986" y="205923"/>
            <a:ext cx="587932" cy="587932"/>
          </a:xfrm>
        </p:spPr>
      </p:pic>
      <p:sp>
        <p:nvSpPr>
          <p:cNvPr id="3" name="Text Placeholder 2">
            <a:extLst>
              <a:ext uri="{FF2B5EF4-FFF2-40B4-BE49-F238E27FC236}">
                <a16:creationId xmlns:a16="http://schemas.microsoft.com/office/drawing/2014/main" id="{8A1B14A5-E7B8-4F35-8378-DB748F6A6CEF}"/>
              </a:ext>
            </a:extLst>
          </p:cNvPr>
          <p:cNvSpPr>
            <a:spLocks noGrp="1"/>
          </p:cNvSpPr>
          <p:nvPr>
            <p:ph type="body" idx="1"/>
          </p:nvPr>
        </p:nvSpPr>
        <p:spPr>
          <a:xfrm>
            <a:off x="4745118" y="163695"/>
            <a:ext cx="3008434" cy="601087"/>
          </a:xfrm>
        </p:spPr>
        <p:txBody>
          <a:bodyPr/>
          <a:lstStyle/>
          <a:p>
            <a:r>
              <a:rPr lang="en-US" dirty="0">
                <a:solidFill>
                  <a:schemeClr val="accent1"/>
                </a:solidFill>
              </a:rPr>
              <a:t>Dermo Status</a:t>
            </a:r>
          </a:p>
        </p:txBody>
      </p:sp>
      <p:sp>
        <p:nvSpPr>
          <p:cNvPr id="4" name="Content Placeholder 3">
            <a:extLst>
              <a:ext uri="{FF2B5EF4-FFF2-40B4-BE49-F238E27FC236}">
                <a16:creationId xmlns:a16="http://schemas.microsoft.com/office/drawing/2014/main" id="{54E05A85-0100-4B67-A2A5-22134AD6255A}"/>
              </a:ext>
            </a:extLst>
          </p:cNvPr>
          <p:cNvSpPr>
            <a:spLocks noGrp="1"/>
          </p:cNvSpPr>
          <p:nvPr>
            <p:ph sz="half" idx="2"/>
          </p:nvPr>
        </p:nvSpPr>
        <p:spPr>
          <a:xfrm>
            <a:off x="3747609" y="854011"/>
            <a:ext cx="3710465" cy="3378870"/>
          </a:xfrm>
        </p:spPr>
        <p:txBody>
          <a:bodyPr/>
          <a:lstStyle/>
          <a:p>
            <a:r>
              <a:rPr lang="en-US" sz="2200" dirty="0"/>
              <a:t>Prevalence is high at 78%</a:t>
            </a:r>
          </a:p>
          <a:p>
            <a:r>
              <a:rPr lang="en-US" sz="2200" dirty="0"/>
              <a:t>Weighed prevalence indicates moderate to heavy Dermo infection in the majority of samples analyzed</a:t>
            </a:r>
          </a:p>
          <a:p>
            <a:r>
              <a:rPr lang="en-US" sz="2200" dirty="0"/>
              <a:t>Wild populations trending higher than hatchery </a:t>
            </a:r>
          </a:p>
          <a:p>
            <a:r>
              <a:rPr lang="en-US" sz="2200" dirty="0"/>
              <a:t>In Connecticut this level of infection has not historically caused significant mortalities in our commercial oyster stocks. </a:t>
            </a:r>
          </a:p>
          <a:p>
            <a:r>
              <a:rPr lang="en-US" sz="2200" dirty="0"/>
              <a:t>Individual grower reports have not indicated a high level of mortality despite this moderate to high prevalence of disease. </a:t>
            </a:r>
          </a:p>
          <a:p>
            <a:pPr marL="0" indent="0">
              <a:buNone/>
            </a:pPr>
            <a:endParaRPr lang="en-US" sz="1600" dirty="0"/>
          </a:p>
        </p:txBody>
      </p:sp>
      <p:pic>
        <p:nvPicPr>
          <p:cNvPr id="17" name="Picture Placeholder 16" descr="Microscope">
            <a:extLst>
              <a:ext uri="{FF2B5EF4-FFF2-40B4-BE49-F238E27FC236}">
                <a16:creationId xmlns:a16="http://schemas.microsoft.com/office/drawing/2014/main" id="{DEA952AA-034C-46B7-999E-31F46E9F36FC}"/>
              </a:ext>
            </a:extLst>
          </p:cNvPr>
          <p:cNvPicPr>
            <a:picLocks noGrp="1" noChangeAspect="1"/>
          </p:cNvPicPr>
          <p:nvPr>
            <p:ph type="pic" sz="quarter" idx="19"/>
          </p:nvPr>
        </p:nvPicPr>
        <p:blipFill>
          <a:blip r:embed="rId3">
            <a:extLst>
              <a:ext uri="{96DAC541-7B7A-43D3-8B79-37D633B846F1}">
                <asvg:svgBlip xmlns:asvg="http://schemas.microsoft.com/office/drawing/2016/SVG/main" r:embed="rId4"/>
              </a:ext>
            </a:extLst>
          </a:blip>
          <a:srcRect/>
          <a:stretch/>
        </p:blipFill>
        <p:spPr>
          <a:xfrm>
            <a:off x="7753552" y="266079"/>
            <a:ext cx="587932" cy="587932"/>
          </a:xfrm>
        </p:spPr>
      </p:pic>
      <p:sp>
        <p:nvSpPr>
          <p:cNvPr id="7" name="Text Placeholder 6">
            <a:extLst>
              <a:ext uri="{FF2B5EF4-FFF2-40B4-BE49-F238E27FC236}">
                <a16:creationId xmlns:a16="http://schemas.microsoft.com/office/drawing/2014/main" id="{B0BBB0D3-F4B5-4146-8064-6CACD6B0C1A1}"/>
              </a:ext>
            </a:extLst>
          </p:cNvPr>
          <p:cNvSpPr>
            <a:spLocks noGrp="1"/>
          </p:cNvSpPr>
          <p:nvPr>
            <p:ph type="body" idx="15"/>
          </p:nvPr>
        </p:nvSpPr>
        <p:spPr>
          <a:xfrm>
            <a:off x="8563709" y="199345"/>
            <a:ext cx="3008434" cy="601087"/>
          </a:xfrm>
        </p:spPr>
        <p:txBody>
          <a:bodyPr/>
          <a:lstStyle/>
          <a:p>
            <a:r>
              <a:rPr lang="en-US" dirty="0">
                <a:solidFill>
                  <a:schemeClr val="accent1"/>
                </a:solidFill>
              </a:rPr>
              <a:t>MSX Status</a:t>
            </a:r>
          </a:p>
        </p:txBody>
      </p:sp>
      <p:sp>
        <p:nvSpPr>
          <p:cNvPr id="8" name="Content Placeholder 7">
            <a:extLst>
              <a:ext uri="{FF2B5EF4-FFF2-40B4-BE49-F238E27FC236}">
                <a16:creationId xmlns:a16="http://schemas.microsoft.com/office/drawing/2014/main" id="{6FD8FA4C-5CEC-4227-AE41-276B750EFDF0}"/>
              </a:ext>
            </a:extLst>
          </p:cNvPr>
          <p:cNvSpPr>
            <a:spLocks noGrp="1"/>
          </p:cNvSpPr>
          <p:nvPr>
            <p:ph sz="half" idx="16"/>
          </p:nvPr>
        </p:nvSpPr>
        <p:spPr>
          <a:xfrm>
            <a:off x="7829550" y="964819"/>
            <a:ext cx="4076700" cy="5334000"/>
          </a:xfrm>
        </p:spPr>
        <p:txBody>
          <a:bodyPr/>
          <a:lstStyle/>
          <a:p>
            <a:r>
              <a:rPr lang="en-US" sz="2000" dirty="0"/>
              <a:t>Prevalence is low at 26.8%, although higher than historical level (2011)</a:t>
            </a:r>
          </a:p>
          <a:p>
            <a:r>
              <a:rPr lang="en-US" sz="2000" dirty="0"/>
              <a:t>Weighed prevalence MSX results indicate an overall light level of infection of MSX, with 100% of samples having a weighed prevalence of less than 2.0 </a:t>
            </a:r>
          </a:p>
          <a:p>
            <a:r>
              <a:rPr lang="en-US" sz="2000" dirty="0"/>
              <a:t>28% of the samples testing negative for the parasite</a:t>
            </a:r>
          </a:p>
          <a:p>
            <a:r>
              <a:rPr lang="en-US" sz="2000" dirty="0"/>
              <a:t>Hatchery populations trending slighter higher than wild </a:t>
            </a:r>
          </a:p>
          <a:p>
            <a:r>
              <a:rPr lang="en-US" sz="2000" dirty="0"/>
              <a:t>Populations having a weighed prevalence of MSX greater than 2.0 are likely to be showing noticeable mortality. </a:t>
            </a:r>
          </a:p>
          <a:p>
            <a:r>
              <a:rPr lang="en-US" sz="2000" dirty="0"/>
              <a:t>The current prevalence of MSX may be causing low levels of background mortalities in CT populations. </a:t>
            </a:r>
          </a:p>
          <a:p>
            <a:endParaRPr lang="en-US" sz="1600" dirty="0"/>
          </a:p>
        </p:txBody>
      </p:sp>
      <p:sp>
        <p:nvSpPr>
          <p:cNvPr id="5" name="Slide Number Placeholder 4">
            <a:extLst>
              <a:ext uri="{FF2B5EF4-FFF2-40B4-BE49-F238E27FC236}">
                <a16:creationId xmlns:a16="http://schemas.microsoft.com/office/drawing/2014/main" id="{ABBA3DB3-A445-4949-AB8E-8B2F3C33366B}"/>
              </a:ext>
            </a:extLst>
          </p:cNvPr>
          <p:cNvSpPr>
            <a:spLocks noGrp="1"/>
          </p:cNvSpPr>
          <p:nvPr>
            <p:ph type="sldNum" sz="quarter" idx="12"/>
          </p:nvPr>
        </p:nvSpPr>
        <p:spPr/>
        <p:txBody>
          <a:bodyPr/>
          <a:lstStyle/>
          <a:p>
            <a:fld id="{48BB047D-A6CD-43AB-96F0-683C726B586B}" type="slidenum">
              <a:rPr lang="en-US" smtClean="0"/>
              <a:pPr/>
              <a:t>13</a:t>
            </a:fld>
            <a:endParaRPr lang="en-US" dirty="0"/>
          </a:p>
        </p:txBody>
      </p:sp>
      <p:sp>
        <p:nvSpPr>
          <p:cNvPr id="12" name="Rectangle 11">
            <a:extLst>
              <a:ext uri="{FF2B5EF4-FFF2-40B4-BE49-F238E27FC236}">
                <a16:creationId xmlns:a16="http://schemas.microsoft.com/office/drawing/2014/main" id="{F36A5C88-1B0E-40B4-AC42-172E07EF2ABD}"/>
              </a:ext>
            </a:extLst>
          </p:cNvPr>
          <p:cNvSpPr/>
          <p:nvPr/>
        </p:nvSpPr>
        <p:spPr>
          <a:xfrm>
            <a:off x="218650" y="1847761"/>
            <a:ext cx="3128708" cy="4278479"/>
          </a:xfrm>
          <a:prstGeom prst="rect">
            <a:avLst/>
          </a:prstGeom>
        </p:spPr>
        <p:txBody>
          <a:bodyPr wrap="square">
            <a:spAutoFit/>
          </a:bodyPr>
          <a:lstStyle/>
          <a:p>
            <a:pPr algn="ctr">
              <a:lnSpc>
                <a:spcPct val="114000"/>
              </a:lnSpc>
            </a:pPr>
            <a:r>
              <a:rPr lang="en-US" sz="2400" dirty="0"/>
              <a:t>Commissions who are experiencing noticeable or significant mortality on their farm should report this finding to the Bureau and seek additional guidance from the state or consulting pathologist.</a:t>
            </a:r>
          </a:p>
        </p:txBody>
      </p:sp>
      <p:pic>
        <p:nvPicPr>
          <p:cNvPr id="14" name="Graphic 13" descr="Exclamation mark">
            <a:extLst>
              <a:ext uri="{FF2B5EF4-FFF2-40B4-BE49-F238E27FC236}">
                <a16:creationId xmlns:a16="http://schemas.microsoft.com/office/drawing/2014/main" id="{6BF676DD-6A4A-4F46-A21E-C668E35E49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0158" y="5384419"/>
            <a:ext cx="914400" cy="914400"/>
          </a:xfrm>
          <a:prstGeom prst="rect">
            <a:avLst/>
          </a:prstGeom>
        </p:spPr>
      </p:pic>
    </p:spTree>
    <p:extLst>
      <p:ext uri="{BB962C8B-B14F-4D97-AF65-F5344CB8AC3E}">
        <p14:creationId xmlns:p14="http://schemas.microsoft.com/office/powerpoint/2010/main" val="1913037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607DA8-6843-427B-8234-C58238E1E53D}"/>
              </a:ext>
            </a:extLst>
          </p:cNvPr>
          <p:cNvSpPr>
            <a:spLocks noGrp="1"/>
          </p:cNvSpPr>
          <p:nvPr>
            <p:ph type="title"/>
          </p:nvPr>
        </p:nvSpPr>
        <p:spPr/>
        <p:txBody>
          <a:bodyPr/>
          <a:lstStyle/>
          <a:p>
            <a:r>
              <a:rPr lang="en-US" dirty="0"/>
              <a:t>Disease management:</a:t>
            </a:r>
            <a:br>
              <a:rPr lang="en-US" dirty="0"/>
            </a:br>
            <a:br>
              <a:rPr lang="en-US" dirty="0"/>
            </a:br>
            <a:r>
              <a:rPr lang="en-US" dirty="0"/>
              <a:t>dermo</a:t>
            </a:r>
          </a:p>
        </p:txBody>
      </p:sp>
      <p:sp>
        <p:nvSpPr>
          <p:cNvPr id="5" name="Slide Number Placeholder 4">
            <a:extLst>
              <a:ext uri="{FF2B5EF4-FFF2-40B4-BE49-F238E27FC236}">
                <a16:creationId xmlns:a16="http://schemas.microsoft.com/office/drawing/2014/main" id="{C2BA88AF-DB8A-4271-84BF-A8EFA98F9D37}"/>
              </a:ext>
            </a:extLst>
          </p:cNvPr>
          <p:cNvSpPr>
            <a:spLocks noGrp="1"/>
          </p:cNvSpPr>
          <p:nvPr>
            <p:ph type="sldNum" sz="quarter" idx="12"/>
          </p:nvPr>
        </p:nvSpPr>
        <p:spPr/>
        <p:txBody>
          <a:bodyPr/>
          <a:lstStyle/>
          <a:p>
            <a:fld id="{48BB047D-A6CD-43AB-96F0-683C726B586B}" type="slidenum">
              <a:rPr lang="en-US" smtClean="0"/>
              <a:pPr/>
              <a:t>14</a:t>
            </a:fld>
            <a:endParaRPr lang="en-US" dirty="0"/>
          </a:p>
        </p:txBody>
      </p:sp>
      <p:sp>
        <p:nvSpPr>
          <p:cNvPr id="10" name="Rectangle 2">
            <a:extLst>
              <a:ext uri="{FF2B5EF4-FFF2-40B4-BE49-F238E27FC236}">
                <a16:creationId xmlns:a16="http://schemas.microsoft.com/office/drawing/2014/main" id="{C2DDE6C7-E415-4881-BC38-E6F8ABFFE1BC}"/>
              </a:ext>
            </a:extLst>
          </p:cNvPr>
          <p:cNvSpPr>
            <a:spLocks noChangeArrowheads="1"/>
          </p:cNvSpPr>
          <p:nvPr/>
        </p:nvSpPr>
        <p:spPr bwMode="auto">
          <a:xfrm>
            <a:off x="21236" y="25321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98280" tIns="11109" rIns="0" bIns="0" numCol="1" anchor="ctr" anchorCtr="0" compatLnSpc="1">
            <a:prstTxWarp prst="textNoShape">
              <a:avLst/>
            </a:prstTxWarp>
            <a:spAutoFit/>
          </a:bodyPr>
          <a:lstStyle/>
          <a:p>
            <a:endParaRPr lang="en-US" dirty="0"/>
          </a:p>
        </p:txBody>
      </p:sp>
      <p:sp>
        <p:nvSpPr>
          <p:cNvPr id="12" name="Rectangle 11">
            <a:extLst>
              <a:ext uri="{FF2B5EF4-FFF2-40B4-BE49-F238E27FC236}">
                <a16:creationId xmlns:a16="http://schemas.microsoft.com/office/drawing/2014/main" id="{EEF24C95-6308-44A8-BD44-8CCEE5CE9625}"/>
              </a:ext>
            </a:extLst>
          </p:cNvPr>
          <p:cNvSpPr>
            <a:spLocks noChangeArrowheads="1"/>
          </p:cNvSpPr>
          <p:nvPr/>
        </p:nvSpPr>
        <p:spPr bwMode="auto">
          <a:xfrm rot="10800000" flipV="1">
            <a:off x="5638800" y="1429711"/>
            <a:ext cx="5704368" cy="4568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27100" algn="l"/>
              </a:tabLst>
              <a:defRPr>
                <a:solidFill>
                  <a:schemeClr val="tx1"/>
                </a:solidFill>
                <a:latin typeface="Arial" panose="020B0604020202020204" pitchFamily="34" charset="0"/>
              </a:defRPr>
            </a:lvl1pPr>
            <a:lvl2pPr eaLnBrk="0" fontAlgn="base" hangingPunct="0">
              <a:spcBef>
                <a:spcPct val="0"/>
              </a:spcBef>
              <a:spcAft>
                <a:spcPct val="0"/>
              </a:spcAft>
              <a:tabLst>
                <a:tab pos="927100" algn="l"/>
              </a:tabLst>
              <a:defRPr>
                <a:solidFill>
                  <a:schemeClr val="tx1"/>
                </a:solidFill>
                <a:latin typeface="Arial" panose="020B0604020202020204" pitchFamily="34" charset="0"/>
              </a:defRPr>
            </a:lvl2pPr>
            <a:lvl3pPr eaLnBrk="0" fontAlgn="base" hangingPunct="0">
              <a:spcBef>
                <a:spcPct val="0"/>
              </a:spcBef>
              <a:spcAft>
                <a:spcPct val="0"/>
              </a:spcAft>
              <a:tabLst>
                <a:tab pos="927100" algn="l"/>
              </a:tabLst>
              <a:defRPr>
                <a:solidFill>
                  <a:schemeClr val="tx1"/>
                </a:solidFill>
                <a:latin typeface="Arial" panose="020B0604020202020204" pitchFamily="34" charset="0"/>
              </a:defRPr>
            </a:lvl3pPr>
            <a:lvl4pPr eaLnBrk="0" fontAlgn="base" hangingPunct="0">
              <a:spcBef>
                <a:spcPct val="0"/>
              </a:spcBef>
              <a:spcAft>
                <a:spcPct val="0"/>
              </a:spcAft>
              <a:tabLst>
                <a:tab pos="927100" algn="l"/>
              </a:tabLst>
              <a:defRPr>
                <a:solidFill>
                  <a:schemeClr val="tx1"/>
                </a:solidFill>
                <a:latin typeface="Arial" panose="020B0604020202020204" pitchFamily="34" charset="0"/>
              </a:defRPr>
            </a:lvl4pPr>
            <a:lvl5pPr eaLnBrk="0" fontAlgn="base" hangingPunct="0">
              <a:spcBef>
                <a:spcPct val="0"/>
              </a:spcBef>
              <a:spcAft>
                <a:spcPct val="0"/>
              </a:spcAft>
              <a:tabLst>
                <a:tab pos="927100" algn="l"/>
              </a:tabLst>
              <a:defRPr>
                <a:solidFill>
                  <a:schemeClr val="tx1"/>
                </a:solidFill>
                <a:latin typeface="Arial" panose="020B0604020202020204" pitchFamily="34" charset="0"/>
              </a:defRPr>
            </a:lvl5pPr>
            <a:lvl6pPr eaLnBrk="0" fontAlgn="base" hangingPunct="0">
              <a:spcBef>
                <a:spcPct val="0"/>
              </a:spcBef>
              <a:spcAft>
                <a:spcPct val="0"/>
              </a:spcAft>
              <a:tabLst>
                <a:tab pos="927100" algn="l"/>
              </a:tabLst>
              <a:defRPr>
                <a:solidFill>
                  <a:schemeClr val="tx1"/>
                </a:solidFill>
                <a:latin typeface="Arial" panose="020B0604020202020204" pitchFamily="34" charset="0"/>
              </a:defRPr>
            </a:lvl6pPr>
            <a:lvl7pPr eaLnBrk="0" fontAlgn="base" hangingPunct="0">
              <a:spcBef>
                <a:spcPct val="0"/>
              </a:spcBef>
              <a:spcAft>
                <a:spcPct val="0"/>
              </a:spcAft>
              <a:tabLst>
                <a:tab pos="927100" algn="l"/>
              </a:tabLst>
              <a:defRPr>
                <a:solidFill>
                  <a:schemeClr val="tx1"/>
                </a:solidFill>
                <a:latin typeface="Arial" panose="020B0604020202020204" pitchFamily="34" charset="0"/>
              </a:defRPr>
            </a:lvl7pPr>
            <a:lvl8pPr eaLnBrk="0" fontAlgn="base" hangingPunct="0">
              <a:spcBef>
                <a:spcPct val="0"/>
              </a:spcBef>
              <a:spcAft>
                <a:spcPct val="0"/>
              </a:spcAft>
              <a:tabLst>
                <a:tab pos="927100" algn="l"/>
              </a:tabLst>
              <a:defRPr>
                <a:solidFill>
                  <a:schemeClr val="tx1"/>
                </a:solidFill>
                <a:latin typeface="Arial" panose="020B0604020202020204" pitchFamily="34" charset="0"/>
              </a:defRPr>
            </a:lvl8pPr>
            <a:lvl9pPr eaLnBrk="0" fontAlgn="base" hangingPunct="0">
              <a:spcBef>
                <a:spcPct val="0"/>
              </a:spcBef>
              <a:spcAft>
                <a:spcPct val="0"/>
              </a:spcAft>
              <a:tabLst>
                <a:tab pos="9271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927100" algn="l"/>
              </a:tabLst>
            </a:pPr>
            <a:r>
              <a:rPr kumimoji="0" lang="en-US" altLang="en-US" sz="2800" b="0" i="1" u="none" strike="noStrike" cap="none" normalizeH="0" baseline="0" dirty="0">
                <a:ln>
                  <a:noFill/>
                </a:ln>
                <a:solidFill>
                  <a:srgbClr val="7030A0"/>
                </a:solidFill>
                <a:effectLst/>
                <a:latin typeface="Calibri" panose="020F0502020204030204" pitchFamily="34" charset="0"/>
                <a:ea typeface="Calibri Light" panose="020F0302020204030204" pitchFamily="34" charset="0"/>
                <a:cs typeface="Calibri" panose="020F0502020204030204" pitchFamily="34" charset="0"/>
              </a:rPr>
              <a:t>Dermo</a:t>
            </a:r>
            <a:endParaRPr kumimoji="0" lang="en-US" altLang="en-US" sz="2800" b="0" i="0" u="none" strike="noStrike" cap="none" normalizeH="0" baseline="0" dirty="0">
              <a:ln>
                <a:noFill/>
              </a:ln>
              <a:solidFill>
                <a:srgbClr val="7030A0"/>
              </a:solidFill>
              <a:effectLst/>
            </a:endParaRPr>
          </a:p>
          <a:p>
            <a:pPr marL="0" marR="0" lvl="0" indent="0" algn="just" defTabSz="914400" rtl="0" eaLnBrk="0" fontAlgn="base" latinLnBrk="0" hangingPunct="0">
              <a:lnSpc>
                <a:spcPct val="114000"/>
              </a:lnSpc>
              <a:spcBef>
                <a:spcPct val="0"/>
              </a:spcBef>
              <a:spcAft>
                <a:spcPct val="0"/>
              </a:spcAft>
              <a:buClrTx/>
              <a:buSzTx/>
              <a:tabLst>
                <a:tab pos="927100" algn="l"/>
              </a:tabLst>
            </a:pPr>
            <a:r>
              <a:rPr kumimoji="0" lang="en-US" altLang="en-US" sz="2000" b="0" i="0" u="none" strike="noStrike" cap="none" normalizeH="0" baseline="0" dirty="0">
                <a:ln>
                  <a:noFill/>
                </a:ln>
                <a:solidFill>
                  <a:schemeClr val="tx1"/>
                </a:solidFill>
                <a:effectLst/>
                <a:latin typeface="Arial" panose="020B0604020202020204" pitchFamily="34" charset="0"/>
                <a:ea typeface="Calibri Light" panose="020F0302020204030204" pitchFamily="34" charset="0"/>
              </a:rPr>
              <a:t>Infected oyster grounds should be kept in operation as an active part of the transplantation programs.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14000"/>
              </a:lnSpc>
              <a:spcBef>
                <a:spcPct val="0"/>
              </a:spcBef>
              <a:spcAft>
                <a:spcPct val="0"/>
              </a:spcAft>
              <a:buClrTx/>
              <a:buSzTx/>
              <a:tabLst>
                <a:tab pos="927100" algn="l"/>
              </a:tabLst>
            </a:pPr>
            <a:endParaRPr kumimoji="0" lang="en-US" altLang="en-US" sz="2000" b="0" i="0" u="none" strike="noStrike" cap="none" normalizeH="0" baseline="0" dirty="0">
              <a:ln>
                <a:noFill/>
              </a:ln>
              <a:solidFill>
                <a:schemeClr val="tx1"/>
              </a:solidFill>
              <a:effectLst/>
              <a:latin typeface="Arial" panose="020B0604020202020204" pitchFamily="34" charset="0"/>
              <a:ea typeface="Calibri Light" panose="020F0302020204030204" pitchFamily="34" charset="0"/>
            </a:endParaRPr>
          </a:p>
          <a:p>
            <a:pPr marL="0" marR="0" lvl="0" indent="0" algn="just" defTabSz="914400" rtl="0" eaLnBrk="0" fontAlgn="base" latinLnBrk="0" hangingPunct="0">
              <a:lnSpc>
                <a:spcPct val="114000"/>
              </a:lnSpc>
              <a:spcBef>
                <a:spcPct val="0"/>
              </a:spcBef>
              <a:spcAft>
                <a:spcPct val="0"/>
              </a:spcAft>
              <a:buClrTx/>
              <a:buSzTx/>
              <a:tabLst>
                <a:tab pos="927100" algn="l"/>
              </a:tabLst>
            </a:pPr>
            <a:r>
              <a:rPr kumimoji="0" lang="en-US" altLang="en-US" sz="2000" b="0" i="0" u="none" strike="noStrike" cap="none" normalizeH="0" baseline="0" dirty="0">
                <a:ln>
                  <a:noFill/>
                </a:ln>
                <a:solidFill>
                  <a:schemeClr val="tx1"/>
                </a:solidFill>
                <a:effectLst/>
                <a:latin typeface="Arial" panose="020B0604020202020204" pitchFamily="34" charset="0"/>
                <a:ea typeface="Calibri Light" panose="020F0302020204030204" pitchFamily="34" charset="0"/>
              </a:rPr>
              <a:t>Since both seed and adult oysters can be infected without significant mortalities in market oysters, transplantation can occur from seedbed to grow‐out areas.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14000"/>
              </a:lnSpc>
              <a:spcBef>
                <a:spcPct val="0"/>
              </a:spcBef>
              <a:spcAft>
                <a:spcPct val="0"/>
              </a:spcAft>
              <a:buClrTx/>
              <a:buSzTx/>
              <a:tabLst>
                <a:tab pos="927100" algn="l"/>
              </a:tabLst>
            </a:pPr>
            <a:endParaRPr kumimoji="0" lang="en-US" altLang="en-US" sz="2000" b="0" i="0" u="none" strike="noStrike" cap="none" normalizeH="0" baseline="0" dirty="0">
              <a:ln>
                <a:noFill/>
              </a:ln>
              <a:solidFill>
                <a:schemeClr val="tx1"/>
              </a:solidFill>
              <a:effectLst/>
              <a:latin typeface="Arial" panose="020B0604020202020204" pitchFamily="34" charset="0"/>
              <a:ea typeface="Calibri Light" panose="020F0302020204030204" pitchFamily="34" charset="0"/>
            </a:endParaRPr>
          </a:p>
          <a:p>
            <a:pPr marL="0" marR="0" lvl="0" indent="0" algn="just" defTabSz="914400" rtl="0" eaLnBrk="0" fontAlgn="base" latinLnBrk="0" hangingPunct="0">
              <a:lnSpc>
                <a:spcPct val="114000"/>
              </a:lnSpc>
              <a:spcBef>
                <a:spcPct val="0"/>
              </a:spcBef>
              <a:spcAft>
                <a:spcPct val="0"/>
              </a:spcAft>
              <a:buClrTx/>
              <a:buSzTx/>
              <a:tabLst>
                <a:tab pos="927100" algn="l"/>
              </a:tabLst>
            </a:pPr>
            <a:r>
              <a:rPr kumimoji="0" lang="en-US" altLang="en-US" sz="2000" b="0" i="0" u="none" strike="noStrike" cap="none" normalizeH="0" baseline="0" dirty="0">
                <a:ln>
                  <a:noFill/>
                </a:ln>
                <a:solidFill>
                  <a:schemeClr val="tx1"/>
                </a:solidFill>
                <a:effectLst/>
                <a:latin typeface="Arial" panose="020B0604020202020204" pitchFamily="34" charset="0"/>
                <a:ea typeface="Calibri Light" panose="020F0302020204030204" pitchFamily="34" charset="0"/>
              </a:rPr>
              <a:t>When relying on hatchery‐raised seed, use Dermo‐resistant strains.</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05454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607DA8-6843-427B-8234-C58238E1E53D}"/>
              </a:ext>
            </a:extLst>
          </p:cNvPr>
          <p:cNvSpPr>
            <a:spLocks noGrp="1"/>
          </p:cNvSpPr>
          <p:nvPr>
            <p:ph type="title"/>
          </p:nvPr>
        </p:nvSpPr>
        <p:spPr/>
        <p:txBody>
          <a:bodyPr/>
          <a:lstStyle/>
          <a:p>
            <a:r>
              <a:rPr lang="en-US" dirty="0"/>
              <a:t>Disease management:</a:t>
            </a:r>
            <a:br>
              <a:rPr lang="en-US" dirty="0"/>
            </a:br>
            <a:br>
              <a:rPr lang="en-US" dirty="0"/>
            </a:br>
            <a:r>
              <a:rPr lang="en-US" dirty="0"/>
              <a:t>MSX</a:t>
            </a:r>
          </a:p>
        </p:txBody>
      </p:sp>
      <p:sp>
        <p:nvSpPr>
          <p:cNvPr id="5" name="Slide Number Placeholder 4">
            <a:extLst>
              <a:ext uri="{FF2B5EF4-FFF2-40B4-BE49-F238E27FC236}">
                <a16:creationId xmlns:a16="http://schemas.microsoft.com/office/drawing/2014/main" id="{C2BA88AF-DB8A-4271-84BF-A8EFA98F9D37}"/>
              </a:ext>
            </a:extLst>
          </p:cNvPr>
          <p:cNvSpPr>
            <a:spLocks noGrp="1"/>
          </p:cNvSpPr>
          <p:nvPr>
            <p:ph type="sldNum" sz="quarter" idx="12"/>
          </p:nvPr>
        </p:nvSpPr>
        <p:spPr/>
        <p:txBody>
          <a:bodyPr/>
          <a:lstStyle/>
          <a:p>
            <a:fld id="{48BB047D-A6CD-43AB-96F0-683C726B586B}" type="slidenum">
              <a:rPr lang="en-US" smtClean="0"/>
              <a:pPr/>
              <a:t>15</a:t>
            </a:fld>
            <a:endParaRPr lang="en-US" dirty="0"/>
          </a:p>
        </p:txBody>
      </p:sp>
      <p:sp>
        <p:nvSpPr>
          <p:cNvPr id="10" name="Rectangle 2">
            <a:extLst>
              <a:ext uri="{FF2B5EF4-FFF2-40B4-BE49-F238E27FC236}">
                <a16:creationId xmlns:a16="http://schemas.microsoft.com/office/drawing/2014/main" id="{C2DDE6C7-E415-4881-BC38-E6F8ABFFE1BC}"/>
              </a:ext>
            </a:extLst>
          </p:cNvPr>
          <p:cNvSpPr>
            <a:spLocks noChangeArrowheads="1"/>
          </p:cNvSpPr>
          <p:nvPr/>
        </p:nvSpPr>
        <p:spPr bwMode="auto">
          <a:xfrm>
            <a:off x="21236" y="25321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98280" tIns="11109" rIns="0" bIns="0" numCol="1" anchor="ctr" anchorCtr="0" compatLnSpc="1">
            <a:prstTxWarp prst="textNoShape">
              <a:avLst/>
            </a:prstTxWarp>
            <a:spAutoFit/>
          </a:bodyPr>
          <a:lstStyle/>
          <a:p>
            <a:endParaRPr lang="en-US" dirty="0"/>
          </a:p>
        </p:txBody>
      </p:sp>
      <p:sp>
        <p:nvSpPr>
          <p:cNvPr id="12" name="Rectangle 11">
            <a:extLst>
              <a:ext uri="{FF2B5EF4-FFF2-40B4-BE49-F238E27FC236}">
                <a16:creationId xmlns:a16="http://schemas.microsoft.com/office/drawing/2014/main" id="{EEF24C95-6308-44A8-BD44-8CCEE5CE9625}"/>
              </a:ext>
            </a:extLst>
          </p:cNvPr>
          <p:cNvSpPr>
            <a:spLocks noChangeArrowheads="1"/>
          </p:cNvSpPr>
          <p:nvPr/>
        </p:nvSpPr>
        <p:spPr bwMode="auto">
          <a:xfrm rot="10800000" flipV="1">
            <a:off x="5638800" y="1186214"/>
            <a:ext cx="5704368" cy="505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27100" algn="l"/>
              </a:tabLst>
              <a:defRPr>
                <a:solidFill>
                  <a:schemeClr val="tx1"/>
                </a:solidFill>
                <a:latin typeface="Arial" panose="020B0604020202020204" pitchFamily="34" charset="0"/>
              </a:defRPr>
            </a:lvl1pPr>
            <a:lvl2pPr eaLnBrk="0" fontAlgn="base" hangingPunct="0">
              <a:spcBef>
                <a:spcPct val="0"/>
              </a:spcBef>
              <a:spcAft>
                <a:spcPct val="0"/>
              </a:spcAft>
              <a:tabLst>
                <a:tab pos="927100" algn="l"/>
              </a:tabLst>
              <a:defRPr>
                <a:solidFill>
                  <a:schemeClr val="tx1"/>
                </a:solidFill>
                <a:latin typeface="Arial" panose="020B0604020202020204" pitchFamily="34" charset="0"/>
              </a:defRPr>
            </a:lvl2pPr>
            <a:lvl3pPr eaLnBrk="0" fontAlgn="base" hangingPunct="0">
              <a:spcBef>
                <a:spcPct val="0"/>
              </a:spcBef>
              <a:spcAft>
                <a:spcPct val="0"/>
              </a:spcAft>
              <a:tabLst>
                <a:tab pos="927100" algn="l"/>
              </a:tabLst>
              <a:defRPr>
                <a:solidFill>
                  <a:schemeClr val="tx1"/>
                </a:solidFill>
                <a:latin typeface="Arial" panose="020B0604020202020204" pitchFamily="34" charset="0"/>
              </a:defRPr>
            </a:lvl3pPr>
            <a:lvl4pPr eaLnBrk="0" fontAlgn="base" hangingPunct="0">
              <a:spcBef>
                <a:spcPct val="0"/>
              </a:spcBef>
              <a:spcAft>
                <a:spcPct val="0"/>
              </a:spcAft>
              <a:tabLst>
                <a:tab pos="927100" algn="l"/>
              </a:tabLst>
              <a:defRPr>
                <a:solidFill>
                  <a:schemeClr val="tx1"/>
                </a:solidFill>
                <a:latin typeface="Arial" panose="020B0604020202020204" pitchFamily="34" charset="0"/>
              </a:defRPr>
            </a:lvl4pPr>
            <a:lvl5pPr eaLnBrk="0" fontAlgn="base" hangingPunct="0">
              <a:spcBef>
                <a:spcPct val="0"/>
              </a:spcBef>
              <a:spcAft>
                <a:spcPct val="0"/>
              </a:spcAft>
              <a:tabLst>
                <a:tab pos="927100" algn="l"/>
              </a:tabLst>
              <a:defRPr>
                <a:solidFill>
                  <a:schemeClr val="tx1"/>
                </a:solidFill>
                <a:latin typeface="Arial" panose="020B0604020202020204" pitchFamily="34" charset="0"/>
              </a:defRPr>
            </a:lvl5pPr>
            <a:lvl6pPr eaLnBrk="0" fontAlgn="base" hangingPunct="0">
              <a:spcBef>
                <a:spcPct val="0"/>
              </a:spcBef>
              <a:spcAft>
                <a:spcPct val="0"/>
              </a:spcAft>
              <a:tabLst>
                <a:tab pos="927100" algn="l"/>
              </a:tabLst>
              <a:defRPr>
                <a:solidFill>
                  <a:schemeClr val="tx1"/>
                </a:solidFill>
                <a:latin typeface="Arial" panose="020B0604020202020204" pitchFamily="34" charset="0"/>
              </a:defRPr>
            </a:lvl6pPr>
            <a:lvl7pPr eaLnBrk="0" fontAlgn="base" hangingPunct="0">
              <a:spcBef>
                <a:spcPct val="0"/>
              </a:spcBef>
              <a:spcAft>
                <a:spcPct val="0"/>
              </a:spcAft>
              <a:tabLst>
                <a:tab pos="927100" algn="l"/>
              </a:tabLst>
              <a:defRPr>
                <a:solidFill>
                  <a:schemeClr val="tx1"/>
                </a:solidFill>
                <a:latin typeface="Arial" panose="020B0604020202020204" pitchFamily="34" charset="0"/>
              </a:defRPr>
            </a:lvl7pPr>
            <a:lvl8pPr eaLnBrk="0" fontAlgn="base" hangingPunct="0">
              <a:spcBef>
                <a:spcPct val="0"/>
              </a:spcBef>
              <a:spcAft>
                <a:spcPct val="0"/>
              </a:spcAft>
              <a:tabLst>
                <a:tab pos="927100" algn="l"/>
              </a:tabLst>
              <a:defRPr>
                <a:solidFill>
                  <a:schemeClr val="tx1"/>
                </a:solidFill>
                <a:latin typeface="Arial" panose="020B0604020202020204" pitchFamily="34" charset="0"/>
              </a:defRPr>
            </a:lvl8pPr>
            <a:lvl9pPr eaLnBrk="0" fontAlgn="base" hangingPunct="0">
              <a:spcBef>
                <a:spcPct val="0"/>
              </a:spcBef>
              <a:spcAft>
                <a:spcPct val="0"/>
              </a:spcAft>
              <a:tabLst>
                <a:tab pos="9271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927100" algn="l"/>
              </a:tabLst>
            </a:pPr>
            <a:r>
              <a:rPr kumimoji="0" lang="en-US" altLang="en-US" sz="2800" b="0" i="1" u="none" strike="noStrike" cap="none" normalizeH="0" baseline="0" dirty="0">
                <a:ln>
                  <a:noFill/>
                </a:ln>
                <a:solidFill>
                  <a:srgbClr val="7030A0"/>
                </a:solidFill>
                <a:effectLst/>
                <a:latin typeface="Calibri" panose="020F0502020204030204" pitchFamily="34" charset="0"/>
                <a:ea typeface="Calibri Light" panose="020F0302020204030204" pitchFamily="34" charset="0"/>
                <a:cs typeface="Calibri" panose="020F0502020204030204" pitchFamily="34" charset="0"/>
              </a:rPr>
              <a:t>MSX</a:t>
            </a:r>
          </a:p>
          <a:p>
            <a:pPr marL="285750" lvl="0" indent="-285750">
              <a:lnSpc>
                <a:spcPct val="114000"/>
              </a:lnSpc>
              <a:buFont typeface="Arial" panose="020B0604020202020204" pitchFamily="34" charset="0"/>
              <a:buChar char="•"/>
            </a:pPr>
            <a:r>
              <a:rPr lang="en-US" dirty="0"/>
              <a:t>Transplanting of oysters from restricted relay areas to MSX infected conditionally approved or approved areas for purification can proceed as before; maintaining oysters in infected areas between mid‐June to the end of November should not exceed a period of three weeks.</a:t>
            </a:r>
          </a:p>
          <a:p>
            <a:pPr lvl="0">
              <a:lnSpc>
                <a:spcPct val="114000"/>
              </a:lnSpc>
            </a:pPr>
            <a:endParaRPr lang="en-US" dirty="0"/>
          </a:p>
          <a:p>
            <a:pPr marL="285750" lvl="0" indent="-285750">
              <a:lnSpc>
                <a:spcPct val="114000"/>
              </a:lnSpc>
              <a:buFont typeface="Arial" panose="020B0604020202020204" pitchFamily="34" charset="0"/>
              <a:buChar char="•"/>
            </a:pPr>
            <a:r>
              <a:rPr lang="en-US" dirty="0"/>
              <a:t>Oysters should not be transplanted from infected areas to uninfected areas, and infected areas should not be used as intermediate growing areas in transplantation programs.</a:t>
            </a:r>
          </a:p>
          <a:p>
            <a:pPr marL="285750" lvl="0" indent="-285750">
              <a:buFont typeface="Arial" panose="020B0604020202020204" pitchFamily="34" charset="0"/>
              <a:buChar char="•"/>
            </a:pPr>
            <a:endParaRPr lang="en-US" dirty="0"/>
          </a:p>
          <a:p>
            <a:pPr marL="0" marR="0" lvl="0" indent="0" algn="just" defTabSz="914400" rtl="0" eaLnBrk="0" fontAlgn="base" latinLnBrk="0" hangingPunct="0">
              <a:lnSpc>
                <a:spcPct val="150000"/>
              </a:lnSpc>
              <a:spcBef>
                <a:spcPct val="0"/>
              </a:spcBef>
              <a:spcAft>
                <a:spcPct val="0"/>
              </a:spcAft>
              <a:buClrTx/>
              <a:buSzTx/>
              <a:buFontTx/>
              <a:buNone/>
              <a:tabLst>
                <a:tab pos="927100" algn="l"/>
              </a:tabLst>
            </a:pPr>
            <a:endParaRPr kumimoji="0" lang="en-US" altLang="en-US" sz="2800" b="0" i="0" u="none" strike="noStrike" cap="none" normalizeH="0" baseline="0" dirty="0">
              <a:ln>
                <a:noFill/>
              </a:ln>
              <a:solidFill>
                <a:srgbClr val="7030A0"/>
              </a:solidFill>
              <a:effectLst/>
            </a:endParaRPr>
          </a:p>
        </p:txBody>
      </p:sp>
    </p:spTree>
    <p:extLst>
      <p:ext uri="{BB962C8B-B14F-4D97-AF65-F5344CB8AC3E}">
        <p14:creationId xmlns:p14="http://schemas.microsoft.com/office/powerpoint/2010/main" val="1601413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607DA8-6843-427B-8234-C58238E1E53D}"/>
              </a:ext>
            </a:extLst>
          </p:cNvPr>
          <p:cNvSpPr>
            <a:spLocks noGrp="1"/>
          </p:cNvSpPr>
          <p:nvPr>
            <p:ph type="title"/>
          </p:nvPr>
        </p:nvSpPr>
        <p:spPr/>
        <p:txBody>
          <a:bodyPr/>
          <a:lstStyle/>
          <a:p>
            <a:r>
              <a:rPr lang="en-US" dirty="0"/>
              <a:t>Importation Policy</a:t>
            </a:r>
          </a:p>
        </p:txBody>
      </p:sp>
      <p:sp>
        <p:nvSpPr>
          <p:cNvPr id="8" name="Text Placeholder 7">
            <a:extLst>
              <a:ext uri="{FF2B5EF4-FFF2-40B4-BE49-F238E27FC236}">
                <a16:creationId xmlns:a16="http://schemas.microsoft.com/office/drawing/2014/main" id="{59A41760-72CD-4C84-9570-EE30C5126442}"/>
              </a:ext>
            </a:extLst>
          </p:cNvPr>
          <p:cNvSpPr>
            <a:spLocks noGrp="1"/>
          </p:cNvSpPr>
          <p:nvPr>
            <p:ph type="body" idx="1"/>
          </p:nvPr>
        </p:nvSpPr>
        <p:spPr>
          <a:xfrm>
            <a:off x="5902735" y="304711"/>
            <a:ext cx="5904613" cy="1992819"/>
          </a:xfrm>
        </p:spPr>
        <p:txBody>
          <a:bodyPr/>
          <a:lstStyle/>
          <a:p>
            <a:r>
              <a:rPr lang="en-US" sz="2000" b="1" dirty="0">
                <a:solidFill>
                  <a:schemeClr val="tx1"/>
                </a:solidFill>
              </a:rPr>
              <a:t>Northern quahog:</a:t>
            </a:r>
            <a:r>
              <a:rPr lang="en-US" sz="2000" dirty="0">
                <a:solidFill>
                  <a:schemeClr val="tx1"/>
                </a:solidFill>
              </a:rPr>
              <a:t>The Bureau of Aquaculture will not allow the importation of clams from south of NJ.</a:t>
            </a:r>
          </a:p>
          <a:p>
            <a:r>
              <a:rPr lang="en-US" sz="2000" b="1" dirty="0">
                <a:solidFill>
                  <a:schemeClr val="tx1"/>
                </a:solidFill>
              </a:rPr>
              <a:t>Eastern oyster:</a:t>
            </a:r>
            <a:r>
              <a:rPr lang="en-US" sz="2000" dirty="0">
                <a:solidFill>
                  <a:schemeClr val="tx1"/>
                </a:solidFill>
              </a:rPr>
              <a:t>  The Bureau of Aquaculture does not allow the importation of oysters with the exception of hatchery stock from RI and MA, or stock from NY and Long Island Sound.</a:t>
            </a:r>
          </a:p>
          <a:p>
            <a:r>
              <a:rPr lang="en-US" sz="2000" b="1" dirty="0">
                <a:solidFill>
                  <a:schemeClr val="tx1"/>
                </a:solidFill>
              </a:rPr>
              <a:t>Bay scallops:</a:t>
            </a:r>
            <a:r>
              <a:rPr lang="en-US" sz="2000" dirty="0">
                <a:solidFill>
                  <a:schemeClr val="tx1"/>
                </a:solidFill>
              </a:rPr>
              <a:t>  The Bureau of Aquaculture does not allow the importation of scallops from outside of Long Island Sound.</a:t>
            </a:r>
          </a:p>
          <a:p>
            <a:r>
              <a:rPr lang="en-US" sz="2000" b="1" i="1" dirty="0">
                <a:solidFill>
                  <a:srgbClr val="7030A0"/>
                </a:solidFill>
              </a:rPr>
              <a:t>Prior to all importation:</a:t>
            </a:r>
            <a:endParaRPr lang="en-US" sz="2000" dirty="0">
              <a:solidFill>
                <a:srgbClr val="7030A0"/>
              </a:solidFill>
            </a:endParaRPr>
          </a:p>
          <a:p>
            <a:r>
              <a:rPr lang="en-US" sz="2000" dirty="0">
                <a:solidFill>
                  <a:schemeClr val="tx1"/>
                </a:solidFill>
              </a:rPr>
              <a:t>Prior to any shellfish importation, the source must be approved by the state shellfish pathologist at the Bureau of Aquaculture. </a:t>
            </a:r>
          </a:p>
          <a:p>
            <a:r>
              <a:rPr lang="en-US" sz="2000" dirty="0">
                <a:solidFill>
                  <a:schemeClr val="tx1"/>
                </a:solidFill>
              </a:rPr>
              <a:t>The applicant must arrange with Bureau of Aquaculture for a sample of live animals to be tested </a:t>
            </a:r>
          </a:p>
          <a:p>
            <a:r>
              <a:rPr lang="en-US" sz="2000" dirty="0">
                <a:solidFill>
                  <a:schemeClr val="tx1"/>
                </a:solidFill>
              </a:rPr>
              <a:t>The source of product is not guaranteed to be approved and should be a consideration in any project plans.</a:t>
            </a:r>
          </a:p>
          <a:p>
            <a:endParaRPr lang="en-US" dirty="0">
              <a:solidFill>
                <a:schemeClr val="tx1"/>
              </a:solidFill>
            </a:endParaRPr>
          </a:p>
        </p:txBody>
      </p:sp>
      <p:sp>
        <p:nvSpPr>
          <p:cNvPr id="5" name="Slide Number Placeholder 4">
            <a:extLst>
              <a:ext uri="{FF2B5EF4-FFF2-40B4-BE49-F238E27FC236}">
                <a16:creationId xmlns:a16="http://schemas.microsoft.com/office/drawing/2014/main" id="{C2BA88AF-DB8A-4271-84BF-A8EFA98F9D37}"/>
              </a:ext>
            </a:extLst>
          </p:cNvPr>
          <p:cNvSpPr>
            <a:spLocks noGrp="1"/>
          </p:cNvSpPr>
          <p:nvPr>
            <p:ph type="sldNum" sz="quarter" idx="12"/>
          </p:nvPr>
        </p:nvSpPr>
        <p:spPr/>
        <p:txBody>
          <a:bodyPr/>
          <a:lstStyle/>
          <a:p>
            <a:fld id="{48BB047D-A6CD-43AB-96F0-683C726B586B}" type="slidenum">
              <a:rPr lang="en-US" smtClean="0"/>
              <a:pPr/>
              <a:t>16</a:t>
            </a:fld>
            <a:endParaRPr lang="en-US" dirty="0"/>
          </a:p>
        </p:txBody>
      </p:sp>
    </p:spTree>
    <p:extLst>
      <p:ext uri="{BB962C8B-B14F-4D97-AF65-F5344CB8AC3E}">
        <p14:creationId xmlns:p14="http://schemas.microsoft.com/office/powerpoint/2010/main" val="1404152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607DA8-6843-427B-8234-C58238E1E53D}"/>
              </a:ext>
            </a:extLst>
          </p:cNvPr>
          <p:cNvSpPr>
            <a:spLocks noGrp="1"/>
          </p:cNvSpPr>
          <p:nvPr>
            <p:ph type="title"/>
          </p:nvPr>
        </p:nvSpPr>
        <p:spPr>
          <a:xfrm>
            <a:off x="384651" y="1087907"/>
            <a:ext cx="5111274" cy="1444275"/>
          </a:xfrm>
        </p:spPr>
        <p:txBody>
          <a:bodyPr/>
          <a:lstStyle/>
          <a:p>
            <a:r>
              <a:rPr lang="en-US" i="1" dirty="0"/>
              <a:t>Risks associated with importing shellfish</a:t>
            </a:r>
            <a:endParaRPr lang="en-US" dirty="0"/>
          </a:p>
        </p:txBody>
      </p:sp>
      <p:sp>
        <p:nvSpPr>
          <p:cNvPr id="5" name="Slide Number Placeholder 4">
            <a:extLst>
              <a:ext uri="{FF2B5EF4-FFF2-40B4-BE49-F238E27FC236}">
                <a16:creationId xmlns:a16="http://schemas.microsoft.com/office/drawing/2014/main" id="{C2BA88AF-DB8A-4271-84BF-A8EFA98F9D37}"/>
              </a:ext>
            </a:extLst>
          </p:cNvPr>
          <p:cNvSpPr>
            <a:spLocks noGrp="1"/>
          </p:cNvSpPr>
          <p:nvPr>
            <p:ph type="sldNum" sz="quarter" idx="12"/>
          </p:nvPr>
        </p:nvSpPr>
        <p:spPr/>
        <p:txBody>
          <a:bodyPr/>
          <a:lstStyle/>
          <a:p>
            <a:fld id="{48BB047D-A6CD-43AB-96F0-683C726B586B}" type="slidenum">
              <a:rPr lang="en-US" smtClean="0"/>
              <a:pPr/>
              <a:t>17</a:t>
            </a:fld>
            <a:endParaRPr lang="en-US" dirty="0"/>
          </a:p>
        </p:txBody>
      </p:sp>
      <p:sp>
        <p:nvSpPr>
          <p:cNvPr id="9" name="Text Placeholder 7">
            <a:extLst>
              <a:ext uri="{FF2B5EF4-FFF2-40B4-BE49-F238E27FC236}">
                <a16:creationId xmlns:a16="http://schemas.microsoft.com/office/drawing/2014/main" id="{29378E3D-DA54-499F-96EA-91159C722559}"/>
              </a:ext>
            </a:extLst>
          </p:cNvPr>
          <p:cNvSpPr txBox="1">
            <a:spLocks/>
          </p:cNvSpPr>
          <p:nvPr/>
        </p:nvSpPr>
        <p:spPr>
          <a:xfrm>
            <a:off x="5600699" y="428536"/>
            <a:ext cx="6222589" cy="577223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1800" b="0" kern="1200" cap="none"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a:solidFill>
                  <a:schemeClr val="tx1"/>
                </a:solidFill>
              </a:rPr>
              <a:t>Larvae, seed, and adult shellfish can harbor pathogenic, toxic, or non-native organisms.</a:t>
            </a:r>
          </a:p>
          <a:p>
            <a:pPr marL="285750" indent="-285750">
              <a:buFont typeface="Arial" panose="020B0604020202020204" pitchFamily="34" charset="0"/>
              <a:buChar char="•"/>
            </a:pPr>
            <a:r>
              <a:rPr lang="en-US" sz="2400" dirty="0">
                <a:solidFill>
                  <a:schemeClr val="tx1"/>
                </a:solidFill>
              </a:rPr>
              <a:t>Shellfish diseases can spread to native populations or can be transferred by reproduction.</a:t>
            </a:r>
          </a:p>
          <a:p>
            <a:pPr marL="285750" indent="-285750">
              <a:buFont typeface="Arial" panose="020B0604020202020204" pitchFamily="34" charset="0"/>
              <a:buChar char="•"/>
            </a:pPr>
            <a:r>
              <a:rPr lang="en-US" sz="2400" dirty="0">
                <a:solidFill>
                  <a:schemeClr val="tx1"/>
                </a:solidFill>
              </a:rPr>
              <a:t>Imported shellfish can contain the phytoplankton that cause harmful algal blooms (HABs) which can impact fish, shellfish, and human health.</a:t>
            </a:r>
          </a:p>
          <a:p>
            <a:pPr marL="285750" indent="-285750">
              <a:buFont typeface="Arial" panose="020B0604020202020204" pitchFamily="34" charset="0"/>
              <a:buChar char="•"/>
            </a:pPr>
            <a:r>
              <a:rPr lang="en-US" sz="2400" dirty="0">
                <a:solidFill>
                  <a:schemeClr val="tx1"/>
                </a:solidFill>
              </a:rPr>
              <a:t>Larvae of non-native species (ex: crabs, tunicates) can be transported with shellfish and lead to predation and biofouling.</a:t>
            </a:r>
          </a:p>
          <a:p>
            <a:endParaRPr lang="en-US" dirty="0">
              <a:solidFill>
                <a:schemeClr val="tx1"/>
              </a:solidFill>
            </a:endParaRPr>
          </a:p>
        </p:txBody>
      </p:sp>
    </p:spTree>
    <p:extLst>
      <p:ext uri="{BB962C8B-B14F-4D97-AF65-F5344CB8AC3E}">
        <p14:creationId xmlns:p14="http://schemas.microsoft.com/office/powerpoint/2010/main" val="2873968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607DA8-6843-427B-8234-C58238E1E53D}"/>
              </a:ext>
            </a:extLst>
          </p:cNvPr>
          <p:cNvSpPr>
            <a:spLocks noGrp="1"/>
          </p:cNvSpPr>
          <p:nvPr>
            <p:ph type="title"/>
          </p:nvPr>
        </p:nvSpPr>
        <p:spPr>
          <a:xfrm>
            <a:off x="384651" y="1087907"/>
            <a:ext cx="3192562" cy="1444275"/>
          </a:xfrm>
        </p:spPr>
        <p:txBody>
          <a:bodyPr/>
          <a:lstStyle/>
          <a:p>
            <a:r>
              <a:rPr lang="en-US" dirty="0"/>
              <a:t>Milford Center of Expertise in Shellfish Health </a:t>
            </a:r>
          </a:p>
        </p:txBody>
      </p:sp>
      <p:sp>
        <p:nvSpPr>
          <p:cNvPr id="5" name="Slide Number Placeholder 4">
            <a:extLst>
              <a:ext uri="{FF2B5EF4-FFF2-40B4-BE49-F238E27FC236}">
                <a16:creationId xmlns:a16="http://schemas.microsoft.com/office/drawing/2014/main" id="{C2BA88AF-DB8A-4271-84BF-A8EFA98F9D37}"/>
              </a:ext>
            </a:extLst>
          </p:cNvPr>
          <p:cNvSpPr>
            <a:spLocks noGrp="1"/>
          </p:cNvSpPr>
          <p:nvPr>
            <p:ph type="sldNum" sz="quarter" idx="12"/>
          </p:nvPr>
        </p:nvSpPr>
        <p:spPr/>
        <p:txBody>
          <a:bodyPr/>
          <a:lstStyle/>
          <a:p>
            <a:fld id="{48BB047D-A6CD-43AB-96F0-683C726B586B}" type="slidenum">
              <a:rPr lang="en-US" smtClean="0"/>
              <a:pPr/>
              <a:t>18</a:t>
            </a:fld>
            <a:endParaRPr lang="en-US" dirty="0"/>
          </a:p>
        </p:txBody>
      </p:sp>
      <p:sp>
        <p:nvSpPr>
          <p:cNvPr id="9" name="Text Placeholder 7">
            <a:extLst>
              <a:ext uri="{FF2B5EF4-FFF2-40B4-BE49-F238E27FC236}">
                <a16:creationId xmlns:a16="http://schemas.microsoft.com/office/drawing/2014/main" id="{29378E3D-DA54-499F-96EA-91159C722559}"/>
              </a:ext>
            </a:extLst>
          </p:cNvPr>
          <p:cNvSpPr txBox="1">
            <a:spLocks/>
          </p:cNvSpPr>
          <p:nvPr/>
        </p:nvSpPr>
        <p:spPr>
          <a:xfrm>
            <a:off x="5600699" y="428536"/>
            <a:ext cx="6222589" cy="577223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1800" b="0" kern="1200" cap="none"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pic>
        <p:nvPicPr>
          <p:cNvPr id="6" name="Google Shape;76;p2">
            <a:extLst>
              <a:ext uri="{FF2B5EF4-FFF2-40B4-BE49-F238E27FC236}">
                <a16:creationId xmlns:a16="http://schemas.microsoft.com/office/drawing/2014/main" id="{9D4DBDA7-4DD5-4DF6-BFBE-C5EB0F7A7FF3}"/>
              </a:ext>
            </a:extLst>
          </p:cNvPr>
          <p:cNvPicPr preferRelativeResize="0"/>
          <p:nvPr/>
        </p:nvPicPr>
        <p:blipFill rotWithShape="1">
          <a:blip r:embed="rId3">
            <a:alphaModFix/>
          </a:blip>
          <a:srcRect l="17860" t="15650" r="8610" b="6406"/>
          <a:stretch/>
        </p:blipFill>
        <p:spPr>
          <a:xfrm>
            <a:off x="4088305" y="1284763"/>
            <a:ext cx="8103695" cy="5178444"/>
          </a:xfrm>
          <a:prstGeom prst="rect">
            <a:avLst/>
          </a:prstGeom>
          <a:noFill/>
          <a:ln>
            <a:noFill/>
          </a:ln>
        </p:spPr>
      </p:pic>
      <p:pic>
        <p:nvPicPr>
          <p:cNvPr id="8" name="Picture 7">
            <a:extLst>
              <a:ext uri="{FF2B5EF4-FFF2-40B4-BE49-F238E27FC236}">
                <a16:creationId xmlns:a16="http://schemas.microsoft.com/office/drawing/2014/main" id="{009EF7AF-7257-4644-9F16-E8D5ECFC7751}"/>
              </a:ext>
            </a:extLst>
          </p:cNvPr>
          <p:cNvPicPr>
            <a:picLocks noChangeAspect="1"/>
          </p:cNvPicPr>
          <p:nvPr/>
        </p:nvPicPr>
        <p:blipFill>
          <a:blip r:embed="rId4"/>
          <a:stretch>
            <a:fillRect/>
          </a:stretch>
        </p:blipFill>
        <p:spPr>
          <a:xfrm>
            <a:off x="10372725" y="4838457"/>
            <a:ext cx="1819275" cy="2009112"/>
          </a:xfrm>
          <a:prstGeom prst="rect">
            <a:avLst/>
          </a:prstGeom>
        </p:spPr>
      </p:pic>
      <p:pic>
        <p:nvPicPr>
          <p:cNvPr id="11" name="Picture 2" descr="NOAA Fisheries emblem with a teal ribbon and text highlighting the agency’s 150th anniversary">
            <a:extLst>
              <a:ext uri="{FF2B5EF4-FFF2-40B4-BE49-F238E27FC236}">
                <a16:creationId xmlns:a16="http://schemas.microsoft.com/office/drawing/2014/main" id="{B5A3E83B-DD91-48D1-B3FC-7E99A7C677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0932"/>
          <a:stretch/>
        </p:blipFill>
        <p:spPr bwMode="auto">
          <a:xfrm>
            <a:off x="2008297" y="4507156"/>
            <a:ext cx="2080008" cy="2205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968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xfrm>
            <a:off x="280686" y="2734059"/>
            <a:ext cx="5445369" cy="1114784"/>
          </a:xfrm>
          <a:prstGeom prst="rect">
            <a:avLst/>
          </a:prstGeom>
          <a:noFill/>
          <a:ln>
            <a:noFill/>
          </a:ln>
        </p:spPr>
        <p:txBody>
          <a:bodyPr spcFirstLastPara="1" vert="horz" wrap="square" lIns="0" tIns="0" rIns="0" bIns="0" rtlCol="0" anchor="t" anchorCtr="0">
            <a:spAutoFit/>
          </a:bodyPr>
          <a:lstStyle/>
          <a:p>
            <a:pPr>
              <a:buSzPts val="5000"/>
            </a:pPr>
            <a:r>
              <a:rPr lang="en-US" sz="5000" dirty="0"/>
              <a:t>Milford Center of Expertise in Shellfish Health </a:t>
            </a:r>
            <a:endParaRPr sz="5000" dirty="0"/>
          </a:p>
        </p:txBody>
      </p:sp>
      <p:sp>
        <p:nvSpPr>
          <p:cNvPr id="4" name="Picture Placeholder 3">
            <a:extLst>
              <a:ext uri="{FF2B5EF4-FFF2-40B4-BE49-F238E27FC236}">
                <a16:creationId xmlns:a16="http://schemas.microsoft.com/office/drawing/2014/main" id="{56F6E91A-70A7-49ED-B6B5-1879D5753AAD}"/>
              </a:ext>
            </a:extLst>
          </p:cNvPr>
          <p:cNvSpPr>
            <a:spLocks noGrp="1"/>
          </p:cNvSpPr>
          <p:nvPr>
            <p:ph type="pic" sz="quarter" idx="15"/>
          </p:nvPr>
        </p:nvSpPr>
        <p:spPr>
          <a:xfrm>
            <a:off x="5367095" y="0"/>
            <a:ext cx="3430408" cy="4448174"/>
          </a:xfrm>
          <a:solidFill>
            <a:srgbClr val="404040"/>
          </a:solidFill>
        </p:spPr>
      </p:sp>
      <p:sp>
        <p:nvSpPr>
          <p:cNvPr id="5" name="Picture Placeholder 4">
            <a:extLst>
              <a:ext uri="{FF2B5EF4-FFF2-40B4-BE49-F238E27FC236}">
                <a16:creationId xmlns:a16="http://schemas.microsoft.com/office/drawing/2014/main" id="{19DD3BC1-9887-4C8A-9D43-8D662F2660D4}"/>
              </a:ext>
            </a:extLst>
          </p:cNvPr>
          <p:cNvSpPr>
            <a:spLocks noGrp="1"/>
          </p:cNvSpPr>
          <p:nvPr>
            <p:ph type="pic" sz="quarter" idx="16"/>
          </p:nvPr>
        </p:nvSpPr>
        <p:spPr>
          <a:xfrm>
            <a:off x="8878751" y="0"/>
            <a:ext cx="3167948" cy="4448174"/>
          </a:xfrm>
          <a:solidFill>
            <a:srgbClr val="404040"/>
          </a:solidFill>
        </p:spPr>
      </p:sp>
      <p:pic>
        <p:nvPicPr>
          <p:cNvPr id="144" name="Google Shape;144;p5"/>
          <p:cNvPicPr preferRelativeResize="0"/>
          <p:nvPr/>
        </p:nvPicPr>
        <p:blipFill rotWithShape="1">
          <a:blip r:embed="rId3">
            <a:alphaModFix/>
          </a:blip>
          <a:srcRect t="3778"/>
          <a:stretch/>
        </p:blipFill>
        <p:spPr>
          <a:xfrm>
            <a:off x="5726055" y="128293"/>
            <a:ext cx="2574757" cy="2477473"/>
          </a:xfrm>
          <a:prstGeom prst="rect">
            <a:avLst/>
          </a:prstGeom>
          <a:noFill/>
          <a:ln>
            <a:noFill/>
          </a:ln>
        </p:spPr>
      </p:pic>
      <p:sp>
        <p:nvSpPr>
          <p:cNvPr id="145" name="Google Shape;145;p5"/>
          <p:cNvSpPr txBox="1"/>
          <p:nvPr/>
        </p:nvSpPr>
        <p:spPr>
          <a:xfrm>
            <a:off x="5726055" y="2703149"/>
            <a:ext cx="2574900" cy="1631175"/>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4">
                    <a:lumMod val="20000"/>
                    <a:lumOff val="80000"/>
                  </a:schemeClr>
                </a:solidFill>
                <a:latin typeface="Calibri" panose="020F0502020204030204" pitchFamily="34" charset="0"/>
                <a:ea typeface="Cambria"/>
                <a:cs typeface="Calibri" panose="020F0502020204030204" pitchFamily="34" charset="0"/>
                <a:sym typeface="Cambria"/>
              </a:rPr>
              <a:t>Meghana P. Parikh, VMD, MPH</a:t>
            </a:r>
            <a:endParaRPr dirty="0">
              <a:solidFill>
                <a:schemeClr val="accent4">
                  <a:lumMod val="20000"/>
                  <a:lumOff val="80000"/>
                </a:schemeClr>
              </a:solidFill>
              <a:latin typeface="Calibri" panose="020F0502020204030204" pitchFamily="34" charset="0"/>
              <a:cs typeface="Calibri" panose="020F0502020204030204" pitchFamily="34" charset="0"/>
            </a:endParaRPr>
          </a:p>
          <a:p>
            <a:pPr algn="ctr"/>
            <a:r>
              <a:rPr lang="en-US" sz="2000" b="1" dirty="0">
                <a:solidFill>
                  <a:schemeClr val="accent4">
                    <a:lumMod val="20000"/>
                    <a:lumOff val="80000"/>
                  </a:schemeClr>
                </a:solidFill>
                <a:latin typeface="Calibri" panose="020F0502020204030204" pitchFamily="34" charset="0"/>
                <a:ea typeface="Cambria"/>
                <a:cs typeface="Calibri" panose="020F0502020204030204" pitchFamily="34" charset="0"/>
                <a:sym typeface="Cambria"/>
              </a:rPr>
              <a:t>Research Veterinary Medical Officer</a:t>
            </a:r>
            <a:endParaRPr sz="2000" b="1" dirty="0">
              <a:solidFill>
                <a:schemeClr val="accent4">
                  <a:lumMod val="20000"/>
                  <a:lumOff val="80000"/>
                </a:schemeClr>
              </a:solidFill>
              <a:latin typeface="Calibri" panose="020F0502020204030204" pitchFamily="34" charset="0"/>
              <a:ea typeface="Cambria"/>
              <a:cs typeface="Calibri" panose="020F0502020204030204" pitchFamily="34" charset="0"/>
              <a:sym typeface="Cambria"/>
            </a:endParaRPr>
          </a:p>
          <a:p>
            <a:pPr algn="ctr"/>
            <a:r>
              <a:rPr lang="en-US" sz="2000" dirty="0">
                <a:solidFill>
                  <a:schemeClr val="accent4">
                    <a:lumMod val="20000"/>
                    <a:lumOff val="80000"/>
                  </a:schemeClr>
                </a:solidFill>
                <a:latin typeface="Calibri" panose="020F0502020204030204" pitchFamily="34" charset="0"/>
                <a:ea typeface="Cambria"/>
                <a:cs typeface="Calibri" panose="020F0502020204030204" pitchFamily="34" charset="0"/>
                <a:sym typeface="Cambria"/>
              </a:rPr>
              <a:t>NOAA Milford Lab</a:t>
            </a:r>
            <a:endParaRPr sz="2000" dirty="0">
              <a:solidFill>
                <a:schemeClr val="accent4">
                  <a:lumMod val="20000"/>
                  <a:lumOff val="80000"/>
                </a:schemeClr>
              </a:solidFill>
              <a:latin typeface="Calibri" panose="020F0502020204030204" pitchFamily="34" charset="0"/>
              <a:ea typeface="Cambria"/>
              <a:cs typeface="Calibri" panose="020F0502020204030204" pitchFamily="34" charset="0"/>
              <a:sym typeface="Cambria"/>
            </a:endParaRPr>
          </a:p>
        </p:txBody>
      </p:sp>
      <p:pic>
        <p:nvPicPr>
          <p:cNvPr id="146" name="Google Shape;146;p5"/>
          <p:cNvPicPr preferRelativeResize="0"/>
          <p:nvPr/>
        </p:nvPicPr>
        <p:blipFill rotWithShape="1">
          <a:blip r:embed="rId4">
            <a:alphaModFix/>
          </a:blip>
          <a:srcRect/>
          <a:stretch/>
        </p:blipFill>
        <p:spPr>
          <a:xfrm>
            <a:off x="9299255" y="128291"/>
            <a:ext cx="2477475" cy="2477475"/>
          </a:xfrm>
          <a:prstGeom prst="rect">
            <a:avLst/>
          </a:prstGeom>
          <a:noFill/>
          <a:ln>
            <a:noFill/>
          </a:ln>
        </p:spPr>
      </p:pic>
      <p:sp>
        <p:nvSpPr>
          <p:cNvPr id="147" name="Google Shape;147;p5"/>
          <p:cNvSpPr txBox="1"/>
          <p:nvPr/>
        </p:nvSpPr>
        <p:spPr>
          <a:xfrm>
            <a:off x="9299255" y="2692193"/>
            <a:ext cx="2574900" cy="1631175"/>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4">
                    <a:lumMod val="20000"/>
                    <a:lumOff val="80000"/>
                  </a:schemeClr>
                </a:solidFill>
                <a:latin typeface="Cambria"/>
                <a:ea typeface="Cambria"/>
                <a:cs typeface="Cambria"/>
                <a:sym typeface="Cambria"/>
              </a:rPr>
              <a:t> </a:t>
            </a:r>
            <a:r>
              <a:rPr lang="en-US" sz="2000" dirty="0">
                <a:solidFill>
                  <a:schemeClr val="accent4">
                    <a:lumMod val="20000"/>
                    <a:lumOff val="80000"/>
                  </a:schemeClr>
                </a:solidFill>
                <a:ea typeface="Cambria" panose="02040503050406030204" pitchFamily="18" charset="0"/>
                <a:cs typeface="Cambria"/>
                <a:sym typeface="Cambria"/>
              </a:rPr>
              <a:t>Dr. Eve Galimany</a:t>
            </a:r>
            <a:endParaRPr sz="2000" dirty="0">
              <a:solidFill>
                <a:schemeClr val="accent4">
                  <a:lumMod val="20000"/>
                  <a:lumOff val="80000"/>
                </a:schemeClr>
              </a:solidFill>
              <a:ea typeface="Cambria" panose="02040503050406030204" pitchFamily="18" charset="0"/>
              <a:cs typeface="Cambria"/>
              <a:sym typeface="Cambria"/>
            </a:endParaRPr>
          </a:p>
          <a:p>
            <a:pPr algn="ctr"/>
            <a:r>
              <a:rPr lang="en-US" sz="2000" b="1" dirty="0">
                <a:solidFill>
                  <a:schemeClr val="accent4">
                    <a:lumMod val="20000"/>
                    <a:lumOff val="80000"/>
                  </a:schemeClr>
                </a:solidFill>
                <a:ea typeface="Cambria" panose="02040503050406030204" pitchFamily="18" charset="0"/>
                <a:cs typeface="Cambria"/>
                <a:sym typeface="Cambria"/>
              </a:rPr>
              <a:t>Shellfish Pathologist</a:t>
            </a:r>
            <a:endParaRPr sz="2000" b="1" dirty="0">
              <a:solidFill>
                <a:schemeClr val="accent4">
                  <a:lumMod val="20000"/>
                  <a:lumOff val="80000"/>
                </a:schemeClr>
              </a:solidFill>
              <a:ea typeface="Cambria" panose="02040503050406030204" pitchFamily="18" charset="0"/>
              <a:cs typeface="Cambria"/>
              <a:sym typeface="Cambria"/>
            </a:endParaRPr>
          </a:p>
          <a:p>
            <a:pPr algn="ctr"/>
            <a:r>
              <a:rPr lang="en-US" sz="2000" dirty="0">
                <a:solidFill>
                  <a:schemeClr val="accent4">
                    <a:lumMod val="20000"/>
                    <a:lumOff val="80000"/>
                  </a:schemeClr>
                </a:solidFill>
                <a:ea typeface="Cambria" panose="02040503050406030204" pitchFamily="18" charset="0"/>
                <a:cs typeface="Cambria"/>
                <a:sym typeface="Cambria"/>
              </a:rPr>
              <a:t>CT Department of Agriculture Bureau of Aquaculture</a:t>
            </a:r>
            <a:endParaRPr sz="2000" dirty="0">
              <a:solidFill>
                <a:schemeClr val="accent4">
                  <a:lumMod val="20000"/>
                  <a:lumOff val="80000"/>
                </a:schemeClr>
              </a:solidFill>
              <a:ea typeface="Cambria" panose="02040503050406030204" pitchFamily="18" charset="0"/>
              <a:cs typeface="Cambria"/>
              <a:sym typeface="Cambria"/>
            </a:endParaRPr>
          </a:p>
        </p:txBody>
      </p:sp>
      <p:pic>
        <p:nvPicPr>
          <p:cNvPr id="14" name="Picture 13">
            <a:extLst>
              <a:ext uri="{FF2B5EF4-FFF2-40B4-BE49-F238E27FC236}">
                <a16:creationId xmlns:a16="http://schemas.microsoft.com/office/drawing/2014/main" id="{92EA5334-9AB0-4770-A663-7FA310C2D3E5}"/>
              </a:ext>
            </a:extLst>
          </p:cNvPr>
          <p:cNvPicPr>
            <a:picLocks noChangeAspect="1"/>
          </p:cNvPicPr>
          <p:nvPr/>
        </p:nvPicPr>
        <p:blipFill>
          <a:blip r:embed="rId5"/>
          <a:stretch>
            <a:fillRect/>
          </a:stretch>
        </p:blipFill>
        <p:spPr>
          <a:xfrm>
            <a:off x="9691943" y="4576465"/>
            <a:ext cx="1819275" cy="2009112"/>
          </a:xfrm>
          <a:prstGeom prst="rect">
            <a:avLst/>
          </a:prstGeom>
        </p:spPr>
      </p:pic>
      <p:pic>
        <p:nvPicPr>
          <p:cNvPr id="15362" name="Picture 2" descr="NOAA Fisheries emblem with a teal ribbon and text highlighting the agency’s 150th anniversary">
            <a:extLst>
              <a:ext uri="{FF2B5EF4-FFF2-40B4-BE49-F238E27FC236}">
                <a16:creationId xmlns:a16="http://schemas.microsoft.com/office/drawing/2014/main" id="{4136D2B2-0E42-41A5-AFBD-F610341B25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0932"/>
          <a:stretch/>
        </p:blipFill>
        <p:spPr bwMode="auto">
          <a:xfrm>
            <a:off x="6096000" y="4509183"/>
            <a:ext cx="2080008" cy="2205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2969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E95D692D-0A48-4DC4-BB31-831A3D0ABD70}"/>
              </a:ext>
            </a:extLst>
          </p:cNvPr>
          <p:cNvPicPr>
            <a:picLocks noChangeAspect="1"/>
          </p:cNvPicPr>
          <p:nvPr/>
        </p:nvPicPr>
        <p:blipFill>
          <a:blip r:embed="rId2"/>
          <a:stretch>
            <a:fillRect/>
          </a:stretch>
        </p:blipFill>
        <p:spPr>
          <a:xfrm>
            <a:off x="895488" y="869748"/>
            <a:ext cx="6246003" cy="2029950"/>
          </a:xfrm>
          <a:prstGeom prst="rect">
            <a:avLst/>
          </a:prstGeom>
        </p:spPr>
      </p:pic>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Logo, company name&#10;&#10;Description automatically generated">
            <a:extLst>
              <a:ext uri="{FF2B5EF4-FFF2-40B4-BE49-F238E27FC236}">
                <a16:creationId xmlns:a16="http://schemas.microsoft.com/office/drawing/2014/main" id="{34754FBE-77B6-4894-99DA-7F221580DDC5}"/>
              </a:ext>
            </a:extLst>
          </p:cNvPr>
          <p:cNvPicPr>
            <a:picLocks noChangeAspect="1"/>
          </p:cNvPicPr>
          <p:nvPr/>
        </p:nvPicPr>
        <p:blipFill>
          <a:blip r:embed="rId3"/>
          <a:stretch>
            <a:fillRect/>
          </a:stretch>
        </p:blipFill>
        <p:spPr>
          <a:xfrm>
            <a:off x="8074829" y="853527"/>
            <a:ext cx="3217333" cy="2062392"/>
          </a:xfrm>
          <a:prstGeom prst="rect">
            <a:avLst/>
          </a:prstGeom>
        </p:spPr>
      </p:pic>
      <p:sp>
        <p:nvSpPr>
          <p:cNvPr id="2" name="Slide Number Placeholder 1">
            <a:extLst>
              <a:ext uri="{FF2B5EF4-FFF2-40B4-BE49-F238E27FC236}">
                <a16:creationId xmlns:a16="http://schemas.microsoft.com/office/drawing/2014/main" id="{7BB8BA79-1631-42CC-844F-7E13CE3232B7}"/>
              </a:ext>
            </a:extLst>
          </p:cNvPr>
          <p:cNvSpPr>
            <a:spLocks noGrp="1"/>
          </p:cNvSpPr>
          <p:nvPr>
            <p:ph type="sldNum" sz="quarter" idx="12"/>
          </p:nvPr>
        </p:nvSpPr>
        <p:spPr>
          <a:xfrm>
            <a:off x="9683496" y="4892040"/>
            <a:ext cx="1673352" cy="1005840"/>
          </a:xfrm>
        </p:spPr>
        <p:txBody>
          <a:bodyPr vert="horz" lIns="91440" tIns="45720" rIns="91440" bIns="45720" rtlCol="0" anchor="ctr">
            <a:normAutofit/>
          </a:bodyPr>
          <a:lstStyle/>
          <a:p>
            <a:pPr>
              <a:lnSpc>
                <a:spcPct val="90000"/>
              </a:lnSpc>
              <a:spcAft>
                <a:spcPts val="600"/>
              </a:spcAft>
            </a:pPr>
            <a:fld id="{48BB047D-A6CD-43AB-96F0-683C726B586B}" type="slidenum">
              <a:rPr lang="en-US" sz="6600" noProof="0">
                <a:solidFill>
                  <a:srgbClr val="FFFFFF"/>
                </a:solidFill>
              </a:rPr>
              <a:pPr>
                <a:lnSpc>
                  <a:spcPct val="90000"/>
                </a:lnSpc>
                <a:spcAft>
                  <a:spcPts val="600"/>
                </a:spcAft>
              </a:pPr>
              <a:t>2</a:t>
            </a:fld>
            <a:endParaRPr lang="en-US" sz="6600" noProof="0" dirty="0">
              <a:solidFill>
                <a:srgbClr val="FFFFFF"/>
              </a:solidFill>
            </a:endParaRPr>
          </a:p>
        </p:txBody>
      </p:sp>
      <p:sp>
        <p:nvSpPr>
          <p:cNvPr id="5" name="Rectangle 4">
            <a:extLst>
              <a:ext uri="{FF2B5EF4-FFF2-40B4-BE49-F238E27FC236}">
                <a16:creationId xmlns:a16="http://schemas.microsoft.com/office/drawing/2014/main" id="{A2914E12-B324-478E-B10B-91D08A1B5C23}"/>
              </a:ext>
            </a:extLst>
          </p:cNvPr>
          <p:cNvSpPr/>
          <p:nvPr/>
        </p:nvSpPr>
        <p:spPr>
          <a:xfrm>
            <a:off x="835152" y="3237652"/>
            <a:ext cx="9070848" cy="2756909"/>
          </a:xfrm>
          <a:prstGeom prst="rect">
            <a:avLst/>
          </a:prstGeom>
        </p:spPr>
        <p:txBody>
          <a:bodyPr wrap="square">
            <a:spAutoFit/>
          </a:bodyPr>
          <a:lstStyle/>
          <a:p>
            <a:pPr marL="697865" marR="858520" algn="just">
              <a:lnSpc>
                <a:spcPct val="125000"/>
              </a:lnSpc>
              <a:spcBef>
                <a:spcPts val="395"/>
              </a:spcBef>
              <a:spcAft>
                <a:spcPts val="0"/>
              </a:spcAft>
            </a:pPr>
            <a:r>
              <a:rPr lang="en-US" sz="2000" dirty="0">
                <a:latin typeface="Calibri" panose="020F0502020204030204" pitchFamily="34" charset="0"/>
                <a:ea typeface="Calibri Light" panose="020F0302020204030204" pitchFamily="34" charset="0"/>
                <a:cs typeface="Calibri" panose="020F0502020204030204" pitchFamily="34" charset="0"/>
              </a:rPr>
              <a:t>Disease surveillance of Eastern oyster (</a:t>
            </a:r>
            <a:r>
              <a:rPr lang="en-US" sz="2000" i="1" dirty="0">
                <a:latin typeface="Calibri" panose="020F0502020204030204" pitchFamily="34" charset="0"/>
                <a:ea typeface="Calibri Light" panose="020F0302020204030204" pitchFamily="34" charset="0"/>
                <a:cs typeface="Calibri" panose="020F0502020204030204" pitchFamily="34" charset="0"/>
              </a:rPr>
              <a:t>Crassostrea virginica</a:t>
            </a:r>
            <a:r>
              <a:rPr lang="en-US" sz="2000" dirty="0">
                <a:latin typeface="Calibri" panose="020F0502020204030204" pitchFamily="34" charset="0"/>
                <a:ea typeface="Calibri Light" panose="020F0302020204030204" pitchFamily="34" charset="0"/>
                <a:cs typeface="Calibri" panose="020F0502020204030204" pitchFamily="34" charset="0"/>
              </a:rPr>
              <a:t>) populations in Connecticut was conducted during</a:t>
            </a:r>
            <a:r>
              <a:rPr lang="en-US" sz="2000" spc="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2019 and 2020 Roxanna Smolowitz and staff of the Aquatic Diagnostic Laboratory at Roger Williams University.  Surveillance was conducted as part of a regional</a:t>
            </a:r>
            <a:r>
              <a:rPr lang="en-US" sz="2000" spc="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disease</a:t>
            </a:r>
            <a:r>
              <a:rPr lang="en-US" sz="2000" spc="-30"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surveillance</a:t>
            </a:r>
            <a:r>
              <a:rPr lang="en-US" sz="2000" spc="-3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project</a:t>
            </a:r>
            <a:r>
              <a:rPr lang="en-US" sz="2000" spc="-2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funded</a:t>
            </a:r>
            <a:r>
              <a:rPr lang="en-US" sz="2000" spc="-30"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by</a:t>
            </a:r>
            <a:r>
              <a:rPr lang="en-US" sz="2000" spc="-3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United</a:t>
            </a:r>
            <a:r>
              <a:rPr lang="en-US" sz="2000" spc="-30"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States</a:t>
            </a:r>
            <a:r>
              <a:rPr lang="en-US" sz="2000" spc="-40"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Department</a:t>
            </a:r>
            <a:r>
              <a:rPr lang="en-US" sz="2000" spc="-3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of</a:t>
            </a:r>
            <a:r>
              <a:rPr lang="en-US" sz="2000" spc="-40"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Agriculture</a:t>
            </a:r>
            <a:r>
              <a:rPr lang="en-US" sz="2000" spc="-30"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(USDA)</a:t>
            </a:r>
            <a:r>
              <a:rPr lang="en-US" sz="2000" spc="-3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Animal</a:t>
            </a:r>
            <a:r>
              <a:rPr lang="en-US" sz="2000" spc="-30"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and</a:t>
            </a:r>
            <a:r>
              <a:rPr lang="en-US" sz="2000" spc="-30"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Plant</a:t>
            </a:r>
            <a:r>
              <a:rPr lang="en-US" sz="2000" spc="-2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Health</a:t>
            </a:r>
            <a:r>
              <a:rPr lang="en-US" sz="2000" spc="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Inspection</a:t>
            </a:r>
            <a:r>
              <a:rPr lang="en-US" sz="2000" spc="-1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Service</a:t>
            </a:r>
            <a:r>
              <a:rPr lang="en-US" sz="2000" spc="-5" dirty="0">
                <a:latin typeface="Calibri" panose="020F0502020204030204" pitchFamily="34" charset="0"/>
                <a:ea typeface="Calibri Light" panose="020F0302020204030204" pitchFamily="34" charset="0"/>
                <a:cs typeface="Calibri" panose="020F0502020204030204" pitchFamily="34" charset="0"/>
              </a:rPr>
              <a:t> </a:t>
            </a:r>
            <a:r>
              <a:rPr lang="en-US" sz="2000" dirty="0">
                <a:latin typeface="Calibri" panose="020F0502020204030204" pitchFamily="34" charset="0"/>
                <a:ea typeface="Calibri Light" panose="020F0302020204030204" pitchFamily="34" charset="0"/>
                <a:cs typeface="Calibri" panose="020F0502020204030204" pitchFamily="34" charset="0"/>
              </a:rPr>
              <a:t>(APHIS).</a:t>
            </a:r>
          </a:p>
        </p:txBody>
      </p:sp>
    </p:spTree>
    <p:extLst>
      <p:ext uri="{BB962C8B-B14F-4D97-AF65-F5344CB8AC3E}">
        <p14:creationId xmlns:p14="http://schemas.microsoft.com/office/powerpoint/2010/main" val="992599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D519AC-7392-4C53-9E3F-08F1208BC2CB}"/>
              </a:ext>
            </a:extLst>
          </p:cNvPr>
          <p:cNvSpPr>
            <a:spLocks noGrp="1"/>
          </p:cNvSpPr>
          <p:nvPr>
            <p:ph type="title"/>
          </p:nvPr>
        </p:nvSpPr>
        <p:spPr/>
        <p:txBody>
          <a:bodyPr/>
          <a:lstStyle/>
          <a:p>
            <a:r>
              <a:rPr lang="en-US" dirty="0"/>
              <a:t>Thank You</a:t>
            </a:r>
          </a:p>
        </p:txBody>
      </p:sp>
      <p:pic>
        <p:nvPicPr>
          <p:cNvPr id="11" name="Picture 10">
            <a:extLst>
              <a:ext uri="{FF2B5EF4-FFF2-40B4-BE49-F238E27FC236}">
                <a16:creationId xmlns:a16="http://schemas.microsoft.com/office/drawing/2014/main" id="{1A4267DA-FD33-4B7F-AFC3-81BE4264C21E}"/>
              </a:ext>
            </a:extLst>
          </p:cNvPr>
          <p:cNvPicPr>
            <a:picLocks noChangeAspect="1"/>
          </p:cNvPicPr>
          <p:nvPr/>
        </p:nvPicPr>
        <p:blipFill>
          <a:blip r:embed="rId3"/>
          <a:stretch>
            <a:fillRect/>
          </a:stretch>
        </p:blipFill>
        <p:spPr>
          <a:xfrm>
            <a:off x="4712885" y="4076291"/>
            <a:ext cx="4471108" cy="1512337"/>
          </a:xfrm>
          <a:prstGeom prst="rect">
            <a:avLst/>
          </a:prstGeom>
        </p:spPr>
      </p:pic>
      <p:pic>
        <p:nvPicPr>
          <p:cNvPr id="12" name="Picture 11" descr="Logo, company name&#10;&#10;Description automatically generated">
            <a:extLst>
              <a:ext uri="{FF2B5EF4-FFF2-40B4-BE49-F238E27FC236}">
                <a16:creationId xmlns:a16="http://schemas.microsoft.com/office/drawing/2014/main" id="{12D5D6A2-730C-4CF1-AB0E-82AA227E2388}"/>
              </a:ext>
            </a:extLst>
          </p:cNvPr>
          <p:cNvPicPr>
            <a:picLocks noChangeAspect="1"/>
          </p:cNvPicPr>
          <p:nvPr/>
        </p:nvPicPr>
        <p:blipFill>
          <a:blip r:embed="rId4"/>
          <a:stretch>
            <a:fillRect/>
          </a:stretch>
        </p:blipFill>
        <p:spPr>
          <a:xfrm>
            <a:off x="9183993" y="4076291"/>
            <a:ext cx="2878674" cy="1845303"/>
          </a:xfrm>
          <a:prstGeom prst="rect">
            <a:avLst/>
          </a:prstGeom>
        </p:spPr>
      </p:pic>
      <p:pic>
        <p:nvPicPr>
          <p:cNvPr id="15" name="Picture 14" descr="A picture containing outdoor, tree&#10;&#10;Description automatically generated">
            <a:extLst>
              <a:ext uri="{FF2B5EF4-FFF2-40B4-BE49-F238E27FC236}">
                <a16:creationId xmlns:a16="http://schemas.microsoft.com/office/drawing/2014/main" id="{5665A4CF-B6D7-4B4E-9655-9604E5290B86}"/>
              </a:ext>
            </a:extLst>
          </p:cNvPr>
          <p:cNvPicPr>
            <a:picLocks noChangeAspect="1"/>
          </p:cNvPicPr>
          <p:nvPr/>
        </p:nvPicPr>
        <p:blipFill rotWithShape="1">
          <a:blip r:embed="rId5"/>
          <a:srcRect t="13073"/>
          <a:stretch/>
        </p:blipFill>
        <p:spPr>
          <a:xfrm rot="5400000">
            <a:off x="-1247724" y="1206902"/>
            <a:ext cx="6858000" cy="4471109"/>
          </a:xfrm>
          <a:prstGeom prst="rect">
            <a:avLst/>
          </a:prstGeom>
        </p:spPr>
      </p:pic>
    </p:spTree>
    <p:extLst>
      <p:ext uri="{BB962C8B-B14F-4D97-AF65-F5344CB8AC3E}">
        <p14:creationId xmlns:p14="http://schemas.microsoft.com/office/powerpoint/2010/main" val="104404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1981200" y="274638"/>
            <a:ext cx="8229600" cy="487362"/>
          </a:xfrm>
        </p:spPr>
        <p:txBody>
          <a:bodyPr>
            <a:normAutofit/>
          </a:bodyPr>
          <a:lstStyle/>
          <a:p>
            <a:pPr algn="ctr"/>
            <a:r>
              <a:rPr lang="en-US" sz="2800" dirty="0"/>
              <a:t>CT oyster disease history:  MSX</a:t>
            </a:r>
            <a:endParaRPr lang="en-US" sz="2800" dirty="0">
              <a:latin typeface="+mn-lt"/>
            </a:endParaRPr>
          </a:p>
        </p:txBody>
      </p:sp>
      <p:pic>
        <p:nvPicPr>
          <p:cNvPr id="25605" name="Picture 5" descr="MSXDredgeArticle"/>
          <p:cNvPicPr>
            <a:picLocks noChangeAspect="1" noChangeArrowheads="1"/>
          </p:cNvPicPr>
          <p:nvPr/>
        </p:nvPicPr>
        <p:blipFill>
          <a:blip r:embed="rId2" cstate="print"/>
          <a:srcRect/>
          <a:stretch>
            <a:fillRect/>
          </a:stretch>
        </p:blipFill>
        <p:spPr bwMode="auto">
          <a:xfrm>
            <a:off x="6609500" y="1787842"/>
            <a:ext cx="5358646" cy="4019550"/>
          </a:xfrm>
          <a:prstGeom prst="rect">
            <a:avLst/>
          </a:prstGeom>
          <a:noFill/>
        </p:spPr>
      </p:pic>
      <p:sp>
        <p:nvSpPr>
          <p:cNvPr id="4" name="Rectangle 3">
            <a:extLst>
              <a:ext uri="{FF2B5EF4-FFF2-40B4-BE49-F238E27FC236}">
                <a16:creationId xmlns:a16="http://schemas.microsoft.com/office/drawing/2014/main" id="{D7DE512D-66D2-4505-8695-01C064FB0E91}"/>
              </a:ext>
            </a:extLst>
          </p:cNvPr>
          <p:cNvSpPr/>
          <p:nvPr/>
        </p:nvSpPr>
        <p:spPr>
          <a:xfrm>
            <a:off x="409575" y="1597015"/>
            <a:ext cx="6096000" cy="4401205"/>
          </a:xfrm>
          <a:prstGeom prst="rect">
            <a:avLst/>
          </a:prstGeom>
        </p:spPr>
        <p:txBody>
          <a:bodyPr>
            <a:spAutoFit/>
          </a:bodyPr>
          <a:lstStyle/>
          <a:p>
            <a:endParaRPr lang="en-US" sz="2000" dirty="0"/>
          </a:p>
          <a:p>
            <a:r>
              <a:rPr lang="en-US" sz="2000" dirty="0"/>
              <a:t>The 1997 outbreak of MSX infection in market size oysters caused serious economic damage to the oyster industry. The following year, infection spread to seed oyster beds and caused devastating mortality.  Populations began to recover after 2004.  </a:t>
            </a:r>
          </a:p>
          <a:p>
            <a:endParaRPr lang="en-US" sz="2000" dirty="0"/>
          </a:p>
          <a:p>
            <a:r>
              <a:rPr lang="en-US" sz="2000" dirty="0"/>
              <a:t>MSX‐prevalence in Connecticut oysters has been in steady decline since the 1998 outbreak.  </a:t>
            </a:r>
          </a:p>
          <a:p>
            <a:endParaRPr lang="en-US" sz="2000" dirty="0"/>
          </a:p>
          <a:p>
            <a:r>
              <a:rPr lang="en-US" sz="2000" dirty="0"/>
              <a:t>During recent years, the activity of MSX has declined in Long Island Sound, as well as in other large east coast estuaries. MSX occurs in CT as a co‐infection with another haplosporidian parasite, SSO.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1981200" y="274638"/>
            <a:ext cx="8229600" cy="487362"/>
          </a:xfrm>
        </p:spPr>
        <p:txBody>
          <a:bodyPr>
            <a:normAutofit/>
          </a:bodyPr>
          <a:lstStyle/>
          <a:p>
            <a:pPr algn="ctr"/>
            <a:r>
              <a:rPr lang="en-US" sz="2800" dirty="0"/>
              <a:t>CT oyster disease history:  dermo</a:t>
            </a:r>
            <a:endParaRPr lang="en-US" sz="2800" dirty="0">
              <a:latin typeface="+mn-lt"/>
            </a:endParaRPr>
          </a:p>
        </p:txBody>
      </p:sp>
      <p:sp>
        <p:nvSpPr>
          <p:cNvPr id="4" name="Rectangle 3">
            <a:extLst>
              <a:ext uri="{FF2B5EF4-FFF2-40B4-BE49-F238E27FC236}">
                <a16:creationId xmlns:a16="http://schemas.microsoft.com/office/drawing/2014/main" id="{D7DE512D-66D2-4505-8695-01C064FB0E91}"/>
              </a:ext>
            </a:extLst>
          </p:cNvPr>
          <p:cNvSpPr/>
          <p:nvPr/>
        </p:nvSpPr>
        <p:spPr>
          <a:xfrm>
            <a:off x="409575" y="1597015"/>
            <a:ext cx="6096000" cy="369332"/>
          </a:xfrm>
          <a:prstGeom prst="rect">
            <a:avLst/>
          </a:prstGeom>
        </p:spPr>
        <p:txBody>
          <a:bodyPr>
            <a:spAutoFit/>
          </a:bodyPr>
          <a:lstStyle/>
          <a:p>
            <a:r>
              <a:rPr lang="en-US" dirty="0"/>
              <a:t>.</a:t>
            </a:r>
          </a:p>
        </p:txBody>
      </p:sp>
      <p:pic>
        <p:nvPicPr>
          <p:cNvPr id="5" name="Picture 4">
            <a:extLst>
              <a:ext uri="{FF2B5EF4-FFF2-40B4-BE49-F238E27FC236}">
                <a16:creationId xmlns:a16="http://schemas.microsoft.com/office/drawing/2014/main" id="{6BE1B473-5B3D-4488-87E9-8848EC807880}"/>
              </a:ext>
            </a:extLst>
          </p:cNvPr>
          <p:cNvPicPr>
            <a:picLocks noChangeAspect="1"/>
          </p:cNvPicPr>
          <p:nvPr/>
        </p:nvPicPr>
        <p:blipFill>
          <a:blip r:embed="rId2" cstate="print"/>
          <a:srcRect l="33398" t="25260" b="21354"/>
          <a:stretch>
            <a:fillRect/>
          </a:stretch>
        </p:blipFill>
        <p:spPr>
          <a:xfrm rot="5400000">
            <a:off x="7218835" y="2500568"/>
            <a:ext cx="5355280" cy="3219450"/>
          </a:xfrm>
          <a:prstGeom prst="rect">
            <a:avLst/>
          </a:prstGeom>
        </p:spPr>
      </p:pic>
      <p:sp>
        <p:nvSpPr>
          <p:cNvPr id="2" name="Rectangle 1">
            <a:extLst>
              <a:ext uri="{FF2B5EF4-FFF2-40B4-BE49-F238E27FC236}">
                <a16:creationId xmlns:a16="http://schemas.microsoft.com/office/drawing/2014/main" id="{A1168FE6-F6B3-480C-A025-27F48724DC1C}"/>
              </a:ext>
            </a:extLst>
          </p:cNvPr>
          <p:cNvSpPr/>
          <p:nvPr/>
        </p:nvSpPr>
        <p:spPr>
          <a:xfrm>
            <a:off x="-109537" y="1432653"/>
            <a:ext cx="8029575" cy="4632037"/>
          </a:xfrm>
          <a:prstGeom prst="rect">
            <a:avLst/>
          </a:prstGeom>
        </p:spPr>
        <p:txBody>
          <a:bodyPr wrap="square">
            <a:spAutoFit/>
          </a:bodyPr>
          <a:lstStyle/>
          <a:p>
            <a:pPr marL="697865" marR="859790" algn="just">
              <a:lnSpc>
                <a:spcPct val="125000"/>
              </a:lnSpc>
              <a:spcBef>
                <a:spcPts val="810"/>
              </a:spcBef>
              <a:spcAft>
                <a:spcPts val="0"/>
              </a:spcAft>
            </a:pPr>
            <a:endParaRPr lang="en-US" dirty="0">
              <a:latin typeface="Calibri Light" panose="020F0302020204030204" pitchFamily="34" charset="0"/>
              <a:ea typeface="Calibri Light" panose="020F0302020204030204" pitchFamily="34" charset="0"/>
            </a:endParaRPr>
          </a:p>
          <a:p>
            <a:pPr marL="697865" marR="859790" algn="just">
              <a:lnSpc>
                <a:spcPct val="125000"/>
              </a:lnSpc>
              <a:spcBef>
                <a:spcPts val="810"/>
              </a:spcBef>
              <a:spcAft>
                <a:spcPts val="0"/>
              </a:spcAft>
            </a:pPr>
            <a:r>
              <a:rPr lang="en-US" dirty="0">
                <a:latin typeface="Calibri Light" panose="020F0302020204030204" pitchFamily="34" charset="0"/>
                <a:ea typeface="Calibri Light" panose="020F0302020204030204" pitchFamily="34" charset="0"/>
              </a:rPr>
              <a:t>Infection</a:t>
            </a:r>
            <a:r>
              <a:rPr lang="en-US" spc="-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with</a:t>
            </a:r>
            <a:r>
              <a:rPr lang="en-US" spc="-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Dermo</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does</a:t>
            </a:r>
            <a:r>
              <a:rPr lang="en-US" spc="-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not</a:t>
            </a:r>
            <a:r>
              <a:rPr lang="en-US" spc="-3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necessarily</a:t>
            </a:r>
            <a:r>
              <a:rPr lang="en-US" spc="-3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cause</a:t>
            </a:r>
            <a:r>
              <a:rPr lang="en-US" spc="-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death</a:t>
            </a:r>
            <a:r>
              <a:rPr lang="en-US" spc="-3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of</a:t>
            </a:r>
            <a:r>
              <a:rPr lang="en-US" spc="-3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the</a:t>
            </a:r>
            <a:r>
              <a:rPr lang="en-US" spc="-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oyster.</a:t>
            </a:r>
            <a:r>
              <a:rPr lang="en-US" spc="-2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Dermo</a:t>
            </a:r>
            <a:r>
              <a:rPr lang="en-US" spc="-3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can</a:t>
            </a:r>
            <a:r>
              <a:rPr lang="en-US" spc="-2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be</a:t>
            </a:r>
            <a:r>
              <a:rPr lang="en-US" spc="-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characterized</a:t>
            </a:r>
            <a:r>
              <a:rPr lang="en-US" spc="-2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as</a:t>
            </a:r>
            <a:r>
              <a:rPr lang="en-US" spc="-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a</a:t>
            </a:r>
            <a:r>
              <a:rPr lang="en-US" spc="-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slow‐</a:t>
            </a:r>
            <a:r>
              <a:rPr lang="en-US" spc="-1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killing</a:t>
            </a:r>
            <a:r>
              <a:rPr lang="en-US" spc="-3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disease.</a:t>
            </a:r>
            <a:r>
              <a:rPr lang="en-US" spc="-30" dirty="0">
                <a:latin typeface="Calibri Light" panose="020F0302020204030204" pitchFamily="34" charset="0"/>
                <a:ea typeface="Calibri Light" panose="020F0302020204030204" pitchFamily="34" charset="0"/>
              </a:rPr>
              <a:t> </a:t>
            </a:r>
          </a:p>
          <a:p>
            <a:pPr marL="697865" marR="859790" algn="just">
              <a:lnSpc>
                <a:spcPct val="125000"/>
              </a:lnSpc>
              <a:spcBef>
                <a:spcPts val="810"/>
              </a:spcBef>
              <a:spcAft>
                <a:spcPts val="0"/>
              </a:spcAft>
            </a:pPr>
            <a:r>
              <a:rPr lang="en-US" dirty="0">
                <a:latin typeface="Calibri Light" panose="020F0302020204030204" pitchFamily="34" charset="0"/>
                <a:ea typeface="Calibri Light" panose="020F0302020204030204" pitchFamily="34" charset="0"/>
              </a:rPr>
              <a:t>It</a:t>
            </a:r>
            <a:r>
              <a:rPr lang="en-US" spc="-3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takes</a:t>
            </a:r>
            <a:r>
              <a:rPr lang="en-US" spc="-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up</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to three years in Connecticut after initial infection for parasite intensities to approach levels high enough</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to</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cause</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death</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of</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the</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oyster.</a:t>
            </a:r>
            <a:r>
              <a:rPr lang="en-US" spc="240" dirty="0">
                <a:latin typeface="Calibri Light" panose="020F0302020204030204" pitchFamily="34" charset="0"/>
                <a:ea typeface="Calibri Light" panose="020F0302020204030204" pitchFamily="34" charset="0"/>
              </a:rPr>
              <a:t> </a:t>
            </a:r>
          </a:p>
          <a:p>
            <a:pPr marL="697865" marR="859790" algn="just">
              <a:lnSpc>
                <a:spcPct val="125000"/>
              </a:lnSpc>
              <a:spcBef>
                <a:spcPts val="810"/>
              </a:spcBef>
              <a:spcAft>
                <a:spcPts val="0"/>
              </a:spcAft>
            </a:pPr>
            <a:r>
              <a:rPr lang="en-US" dirty="0">
                <a:latin typeface="Calibri Light" panose="020F0302020204030204" pitchFamily="34" charset="0"/>
                <a:ea typeface="Calibri Light" panose="020F0302020204030204" pitchFamily="34" charset="0"/>
              </a:rPr>
              <a:t>Oysters</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are</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marketed</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when</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they</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are</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three</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to</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four</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years</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old.</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Consequently,</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Dermo</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has</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not</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caused</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significant</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mortalities</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in</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Connecticut’s</a:t>
            </a:r>
            <a:r>
              <a:rPr lang="en-US" spc="23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commercial</a:t>
            </a:r>
            <a:r>
              <a:rPr lang="en-US" spc="2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oyster</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stocks.</a:t>
            </a:r>
            <a:r>
              <a:rPr lang="en-US" spc="5" dirty="0">
                <a:latin typeface="Calibri Light" panose="020F0302020204030204" pitchFamily="34" charset="0"/>
                <a:ea typeface="Calibri Light" panose="020F0302020204030204" pitchFamily="34" charset="0"/>
              </a:rPr>
              <a:t> </a:t>
            </a:r>
          </a:p>
          <a:p>
            <a:pPr marL="697865" marR="859790" algn="just">
              <a:lnSpc>
                <a:spcPct val="125000"/>
              </a:lnSpc>
              <a:spcBef>
                <a:spcPts val="810"/>
              </a:spcBef>
              <a:spcAft>
                <a:spcPts val="0"/>
              </a:spcAft>
            </a:pPr>
            <a:r>
              <a:rPr lang="en-US" spc="-5" dirty="0">
                <a:latin typeface="Calibri Light" panose="020F0302020204030204" pitchFamily="34" charset="0"/>
                <a:ea typeface="Calibri Light" panose="020F0302020204030204" pitchFamily="34" charset="0"/>
              </a:rPr>
              <a:t>Dermo‐associated</a:t>
            </a:r>
            <a:r>
              <a:rPr lang="en-US" spc="-60" dirty="0">
                <a:latin typeface="Calibri Light" panose="020F0302020204030204" pitchFamily="34" charset="0"/>
                <a:ea typeface="Calibri Light" panose="020F0302020204030204" pitchFamily="34" charset="0"/>
              </a:rPr>
              <a:t> </a:t>
            </a:r>
            <a:r>
              <a:rPr lang="en-US" spc="-5" dirty="0">
                <a:latin typeface="Calibri Light" panose="020F0302020204030204" pitchFamily="34" charset="0"/>
                <a:ea typeface="Calibri Light" panose="020F0302020204030204" pitchFamily="34" charset="0"/>
              </a:rPr>
              <a:t>mortalities</a:t>
            </a:r>
            <a:r>
              <a:rPr lang="en-US" spc="-4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have</a:t>
            </a:r>
            <a:r>
              <a:rPr lang="en-US" spc="-6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been</a:t>
            </a:r>
            <a:r>
              <a:rPr lang="en-US" spc="-6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detected</a:t>
            </a:r>
            <a:r>
              <a:rPr lang="en-US" spc="-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in</a:t>
            </a:r>
            <a:r>
              <a:rPr lang="en-US" spc="-4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areas</a:t>
            </a:r>
            <a:r>
              <a:rPr lang="en-US" spc="-5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of</a:t>
            </a:r>
            <a:r>
              <a:rPr lang="en-US" spc="-6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unusually</a:t>
            </a:r>
            <a:r>
              <a:rPr lang="en-US" spc="-4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slow</a:t>
            </a:r>
            <a:r>
              <a:rPr lang="en-US" spc="-5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oyster</a:t>
            </a:r>
            <a:r>
              <a:rPr lang="en-US" spc="-4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growth</a:t>
            </a:r>
            <a:r>
              <a:rPr lang="en-US" spc="-5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or</a:t>
            </a:r>
            <a:r>
              <a:rPr lang="en-US" spc="-6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during</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restoration efforts when</a:t>
            </a:r>
            <a:r>
              <a:rPr lang="en-US" spc="-10"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oysters are</a:t>
            </a:r>
            <a:r>
              <a:rPr lang="en-US" spc="-5" dirty="0">
                <a:latin typeface="Calibri Light" panose="020F0302020204030204" pitchFamily="34" charset="0"/>
                <a:ea typeface="Calibri Light" panose="020F0302020204030204" pitchFamily="34" charset="0"/>
              </a:rPr>
              <a:t> </a:t>
            </a:r>
            <a:r>
              <a:rPr lang="en-US" dirty="0">
                <a:latin typeface="Calibri Light" panose="020F0302020204030204" pitchFamily="34" charset="0"/>
                <a:ea typeface="Calibri Light" panose="020F0302020204030204" pitchFamily="34" charset="0"/>
              </a:rPr>
              <a:t>grown indefinitely.</a:t>
            </a:r>
          </a:p>
        </p:txBody>
      </p:sp>
    </p:spTree>
    <p:extLst>
      <p:ext uri="{BB962C8B-B14F-4D97-AF65-F5344CB8AC3E}">
        <p14:creationId xmlns:p14="http://schemas.microsoft.com/office/powerpoint/2010/main" val="7841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2334" y="361951"/>
            <a:ext cx="6705600" cy="646331"/>
          </a:xfrm>
          <a:prstGeom prst="rect">
            <a:avLst/>
          </a:prstGeom>
          <a:noFill/>
        </p:spPr>
        <p:txBody>
          <a:bodyPr wrap="square" rtlCol="0">
            <a:spAutoFit/>
          </a:bodyPr>
          <a:lstStyle/>
          <a:p>
            <a:pPr algn="ctr"/>
            <a:r>
              <a:rPr lang="en-US" sz="3600" b="1" dirty="0">
                <a:solidFill>
                  <a:schemeClr val="tx2"/>
                </a:solidFill>
              </a:rPr>
              <a:t>Dermo:  </a:t>
            </a:r>
            <a:r>
              <a:rPr lang="en-US" sz="3600" b="1" i="1" dirty="0">
                <a:solidFill>
                  <a:schemeClr val="tx2"/>
                </a:solidFill>
              </a:rPr>
              <a:t>Perkinsus marinus</a:t>
            </a:r>
          </a:p>
        </p:txBody>
      </p:sp>
      <p:pic>
        <p:nvPicPr>
          <p:cNvPr id="3" name="Picture 2" descr="NJCM9.40x.jpg"/>
          <p:cNvPicPr>
            <a:picLocks noChangeAspect="1"/>
          </p:cNvPicPr>
          <p:nvPr/>
        </p:nvPicPr>
        <p:blipFill>
          <a:blip r:embed="rId2" cstate="print"/>
          <a:srcRect l="33398" t="25260" b="21354"/>
          <a:stretch>
            <a:fillRect/>
          </a:stretch>
        </p:blipFill>
        <p:spPr>
          <a:xfrm>
            <a:off x="1824907" y="1134625"/>
            <a:ext cx="8273686" cy="497391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9737-6B13-46AD-93F6-FE801BC76D26}"/>
              </a:ext>
            </a:extLst>
          </p:cNvPr>
          <p:cNvSpPr>
            <a:spLocks noGrp="1"/>
          </p:cNvSpPr>
          <p:nvPr>
            <p:ph type="title"/>
          </p:nvPr>
        </p:nvSpPr>
        <p:spPr>
          <a:xfrm>
            <a:off x="1325441" y="145408"/>
            <a:ext cx="11465168" cy="1037492"/>
          </a:xfrm>
        </p:spPr>
        <p:txBody>
          <a:bodyPr/>
          <a:lstStyle/>
          <a:p>
            <a:r>
              <a:rPr lang="en-US" sz="2800" dirty="0"/>
              <a:t>Prevalence % of </a:t>
            </a:r>
            <a:r>
              <a:rPr lang="en-US" sz="2800" i="1" dirty="0"/>
              <a:t>Perkinsus marinus</a:t>
            </a:r>
            <a:r>
              <a:rPr lang="en-US" sz="2800" dirty="0"/>
              <a:t> (Dermo) in CT </a:t>
            </a:r>
            <a:br>
              <a:rPr lang="en-US" sz="2800" dirty="0"/>
            </a:br>
            <a:r>
              <a:rPr lang="en-US" sz="2800" dirty="0"/>
              <a:t>1997 to 2020*</a:t>
            </a:r>
          </a:p>
        </p:txBody>
      </p:sp>
      <p:sp>
        <p:nvSpPr>
          <p:cNvPr id="7" name="Slide Number Placeholder 6">
            <a:extLst>
              <a:ext uri="{FF2B5EF4-FFF2-40B4-BE49-F238E27FC236}">
                <a16:creationId xmlns:a16="http://schemas.microsoft.com/office/drawing/2014/main" id="{92278B5B-9720-4024-9F7A-8708A62D8A05}"/>
              </a:ext>
            </a:extLst>
          </p:cNvPr>
          <p:cNvSpPr>
            <a:spLocks noGrp="1"/>
          </p:cNvSpPr>
          <p:nvPr>
            <p:ph type="sldNum" sz="quarter" idx="12"/>
          </p:nvPr>
        </p:nvSpPr>
        <p:spPr/>
        <p:txBody>
          <a:bodyPr/>
          <a:lstStyle/>
          <a:p>
            <a:fld id="{48BB047D-A6CD-43AB-96F0-683C726B586B}" type="slidenum">
              <a:rPr lang="en-US" smtClean="0"/>
              <a:pPr/>
              <a:t>6</a:t>
            </a:fld>
            <a:endParaRPr lang="en-US" dirty="0"/>
          </a:p>
        </p:txBody>
      </p:sp>
      <p:graphicFrame>
        <p:nvGraphicFramePr>
          <p:cNvPr id="6" name="Chart 5">
            <a:extLst>
              <a:ext uri="{FF2B5EF4-FFF2-40B4-BE49-F238E27FC236}">
                <a16:creationId xmlns:a16="http://schemas.microsoft.com/office/drawing/2014/main" id="{27316DFC-3DE2-4FD9-BE34-F3B8CE3A373F}"/>
              </a:ext>
            </a:extLst>
          </p:cNvPr>
          <p:cNvGraphicFramePr>
            <a:graphicFrameLocks/>
          </p:cNvGraphicFramePr>
          <p:nvPr>
            <p:extLst>
              <p:ext uri="{D42A27DB-BD31-4B8C-83A1-F6EECF244321}">
                <p14:modId xmlns:p14="http://schemas.microsoft.com/office/powerpoint/2010/main" val="779571915"/>
              </p:ext>
            </p:extLst>
          </p:nvPr>
        </p:nvGraphicFramePr>
        <p:xfrm>
          <a:off x="995362" y="1501709"/>
          <a:ext cx="10201275" cy="52108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2015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278B5B-9720-4024-9F7A-8708A62D8A05}"/>
              </a:ext>
            </a:extLst>
          </p:cNvPr>
          <p:cNvSpPr>
            <a:spLocks noGrp="1"/>
          </p:cNvSpPr>
          <p:nvPr>
            <p:ph type="sldNum" sz="quarter" idx="12"/>
          </p:nvPr>
        </p:nvSpPr>
        <p:spPr/>
        <p:txBody>
          <a:bodyPr/>
          <a:lstStyle/>
          <a:p>
            <a:fld id="{48BB047D-A6CD-43AB-96F0-683C726B586B}" type="slidenum">
              <a:rPr lang="en-US" smtClean="0"/>
              <a:pPr/>
              <a:t>7</a:t>
            </a:fld>
            <a:endParaRPr lang="en-US" dirty="0"/>
          </a:p>
        </p:txBody>
      </p:sp>
      <p:sp>
        <p:nvSpPr>
          <p:cNvPr id="5" name="Title 1">
            <a:extLst>
              <a:ext uri="{FF2B5EF4-FFF2-40B4-BE49-F238E27FC236}">
                <a16:creationId xmlns:a16="http://schemas.microsoft.com/office/drawing/2014/main" id="{FEF83004-5338-40E3-B74C-B2EB5DF1A0BC}"/>
              </a:ext>
            </a:extLst>
          </p:cNvPr>
          <p:cNvSpPr txBox="1">
            <a:spLocks/>
          </p:cNvSpPr>
          <p:nvPr/>
        </p:nvSpPr>
        <p:spPr>
          <a:xfrm>
            <a:off x="1312984" y="145408"/>
            <a:ext cx="105156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sz="2800" dirty="0"/>
              <a:t>2020 Dermo Weighed Prevalence (weighed intensity) </a:t>
            </a:r>
          </a:p>
          <a:p>
            <a:r>
              <a:rPr lang="en-US" sz="2800" dirty="0"/>
              <a:t>West to East</a:t>
            </a:r>
          </a:p>
        </p:txBody>
      </p:sp>
      <p:graphicFrame>
        <p:nvGraphicFramePr>
          <p:cNvPr id="8" name="Chart Placeholder 3">
            <a:extLst>
              <a:ext uri="{FF2B5EF4-FFF2-40B4-BE49-F238E27FC236}">
                <a16:creationId xmlns:a16="http://schemas.microsoft.com/office/drawing/2014/main" id="{69561E7F-1FA0-46AA-BBA7-FD248F026579}"/>
              </a:ext>
            </a:extLst>
          </p:cNvPr>
          <p:cNvGraphicFramePr>
            <a:graphicFrameLocks/>
          </p:cNvGraphicFramePr>
          <p:nvPr>
            <p:extLst>
              <p:ext uri="{D42A27DB-BD31-4B8C-83A1-F6EECF244321}">
                <p14:modId xmlns:p14="http://schemas.microsoft.com/office/powerpoint/2010/main" val="500794818"/>
              </p:ext>
            </p:extLst>
          </p:nvPr>
        </p:nvGraphicFramePr>
        <p:xfrm>
          <a:off x="838200" y="1845426"/>
          <a:ext cx="10512547" cy="4450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8501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278B5B-9720-4024-9F7A-8708A62D8A05}"/>
              </a:ext>
            </a:extLst>
          </p:cNvPr>
          <p:cNvSpPr>
            <a:spLocks noGrp="1"/>
          </p:cNvSpPr>
          <p:nvPr>
            <p:ph type="sldNum" sz="quarter" idx="12"/>
          </p:nvPr>
        </p:nvSpPr>
        <p:spPr/>
        <p:txBody>
          <a:bodyPr/>
          <a:lstStyle/>
          <a:p>
            <a:fld id="{48BB047D-A6CD-43AB-96F0-683C726B586B}" type="slidenum">
              <a:rPr lang="en-US" smtClean="0"/>
              <a:pPr/>
              <a:t>8</a:t>
            </a:fld>
            <a:endParaRPr lang="en-US" dirty="0"/>
          </a:p>
        </p:txBody>
      </p:sp>
      <p:sp>
        <p:nvSpPr>
          <p:cNvPr id="5" name="Title 1">
            <a:extLst>
              <a:ext uri="{FF2B5EF4-FFF2-40B4-BE49-F238E27FC236}">
                <a16:creationId xmlns:a16="http://schemas.microsoft.com/office/drawing/2014/main" id="{FEF83004-5338-40E3-B74C-B2EB5DF1A0BC}"/>
              </a:ext>
            </a:extLst>
          </p:cNvPr>
          <p:cNvSpPr txBox="1">
            <a:spLocks/>
          </p:cNvSpPr>
          <p:nvPr/>
        </p:nvSpPr>
        <p:spPr>
          <a:xfrm>
            <a:off x="1312984" y="145408"/>
            <a:ext cx="105156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sz="2800" dirty="0"/>
              <a:t>2020 Dermo Weighed Prevalence (weighed intensity) </a:t>
            </a:r>
          </a:p>
          <a:p>
            <a:r>
              <a:rPr lang="en-US" sz="2800" dirty="0"/>
              <a:t>Hatchery versus wild West to East</a:t>
            </a:r>
          </a:p>
        </p:txBody>
      </p:sp>
      <p:graphicFrame>
        <p:nvGraphicFramePr>
          <p:cNvPr id="6" name="Chart 5">
            <a:extLst>
              <a:ext uri="{FF2B5EF4-FFF2-40B4-BE49-F238E27FC236}">
                <a16:creationId xmlns:a16="http://schemas.microsoft.com/office/drawing/2014/main" id="{CAFAA11A-C355-4760-97A5-5DA3A278E387}"/>
              </a:ext>
            </a:extLst>
          </p:cNvPr>
          <p:cNvGraphicFramePr/>
          <p:nvPr>
            <p:extLst>
              <p:ext uri="{D42A27DB-BD31-4B8C-83A1-F6EECF244321}">
                <p14:modId xmlns:p14="http://schemas.microsoft.com/office/powerpoint/2010/main" val="4069321274"/>
              </p:ext>
            </p:extLst>
          </p:nvPr>
        </p:nvGraphicFramePr>
        <p:xfrm>
          <a:off x="838199" y="2004059"/>
          <a:ext cx="10515599" cy="44593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6165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1981200" y="274638"/>
            <a:ext cx="8229600" cy="487362"/>
          </a:xfrm>
        </p:spPr>
        <p:txBody>
          <a:bodyPr>
            <a:normAutofit/>
          </a:bodyPr>
          <a:lstStyle/>
          <a:p>
            <a:pPr algn="ctr"/>
            <a:r>
              <a:rPr lang="en-US" sz="2800" i="1" dirty="0"/>
              <a:t>Haplosporidium nelsoni</a:t>
            </a:r>
            <a:r>
              <a:rPr lang="en-US" sz="2800" dirty="0"/>
              <a:t> (MSX)</a:t>
            </a:r>
            <a:endParaRPr lang="en-US" sz="2800" dirty="0">
              <a:latin typeface="+mn-lt"/>
            </a:endParaRPr>
          </a:p>
        </p:txBody>
      </p:sp>
      <p:pic>
        <p:nvPicPr>
          <p:cNvPr id="25605" name="Picture 5" descr="MSXDredgeArticle"/>
          <p:cNvPicPr>
            <a:picLocks noChangeAspect="1" noChangeArrowheads="1"/>
          </p:cNvPicPr>
          <p:nvPr/>
        </p:nvPicPr>
        <p:blipFill>
          <a:blip r:embed="rId2" cstate="print"/>
          <a:srcRect/>
          <a:stretch>
            <a:fillRect/>
          </a:stretch>
        </p:blipFill>
        <p:spPr bwMode="auto">
          <a:xfrm>
            <a:off x="2286001" y="990600"/>
            <a:ext cx="7527925" cy="5646738"/>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Custom 12">
      <a:dk1>
        <a:sysClr val="windowText" lastClr="000000"/>
      </a:dk1>
      <a:lt1>
        <a:sysClr val="window" lastClr="FFFFFF"/>
      </a:lt1>
      <a:dk2>
        <a:srgbClr val="44546A"/>
      </a:dk2>
      <a:lt2>
        <a:srgbClr val="E7E6E6"/>
      </a:lt2>
      <a:accent1>
        <a:srgbClr val="7030A0"/>
      </a:accent1>
      <a:accent2>
        <a:srgbClr val="404040"/>
      </a:accent2>
      <a:accent3>
        <a:srgbClr val="7F7F7F"/>
      </a:accent3>
      <a:accent4>
        <a:srgbClr val="C7A2E3"/>
      </a:accent4>
      <a:accent5>
        <a:srgbClr val="48A1FA"/>
      </a:accent5>
      <a:accent6>
        <a:srgbClr val="70AD47"/>
      </a:accent6>
      <a:hlink>
        <a:srgbClr val="0563C1"/>
      </a:hlink>
      <a:folHlink>
        <a:srgbClr val="954F72"/>
      </a:folHlink>
    </a:clrScheme>
    <a:fontScheme name="Custom 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468121_Coastal presentation_RVA_v5" id="{5B652A6C-03CB-4457-ADFC-1C5BB6605FEF}" vid="{F00112C4-F9F0-4BD0-BC95-5242C8B0F7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0CE401-796E-4493-905E-4DDA5AF62AB4}">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D46D58D-B27D-4B23-AEA1-AE974AB62218}">
  <ds:schemaRefs>
    <ds:schemaRef ds:uri="http://schemas.microsoft.com/sharepoint/v3/contenttype/forms"/>
  </ds:schemaRefs>
</ds:datastoreItem>
</file>

<file path=customXml/itemProps3.xml><?xml version="1.0" encoding="utf-8"?>
<ds:datastoreItem xmlns:ds="http://schemas.openxmlformats.org/officeDocument/2006/customXml" ds:itemID="{F2949B46-24C4-420B-AB49-DDC88FEB99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TM03457452[[fn=Celestial]]</Template>
  <TotalTime>49</TotalTime>
  <Words>1124</Words>
  <Application>Microsoft Office PowerPoint</Application>
  <PresentationFormat>Widescreen</PresentationFormat>
  <Paragraphs>114</Paragraphs>
  <Slides>20</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Cambria</vt:lpstr>
      <vt:lpstr>Noto Sans Symbols</vt:lpstr>
      <vt:lpstr>Office Theme</vt:lpstr>
      <vt:lpstr>Connecticut shellfish disease update 2020</vt:lpstr>
      <vt:lpstr>PowerPoint Presentation</vt:lpstr>
      <vt:lpstr>CT oyster disease history:  MSX</vt:lpstr>
      <vt:lpstr>CT oyster disease history:  dermo</vt:lpstr>
      <vt:lpstr>PowerPoint Presentation</vt:lpstr>
      <vt:lpstr>Prevalence % of Perkinsus marinus (Dermo) in CT  1997 to 2020*</vt:lpstr>
      <vt:lpstr>PowerPoint Presentation</vt:lpstr>
      <vt:lpstr>PowerPoint Presentation</vt:lpstr>
      <vt:lpstr>Haplosporidium nelsoni (MSX)</vt:lpstr>
      <vt:lpstr>Prevalence % of Haplosporidium nelsoni (MSX) in Connecticut 1997 to 2020*</vt:lpstr>
      <vt:lpstr>2020 MSX Weighed Intensity (weighed Prevalence) West to east</vt:lpstr>
      <vt:lpstr>2020 MSX Weighed Intensity (weighed Prevalence) hatchery versus wild West to east</vt:lpstr>
      <vt:lpstr>What does it mean?</vt:lpstr>
      <vt:lpstr>Disease management:  dermo</vt:lpstr>
      <vt:lpstr>Disease management:  MSX</vt:lpstr>
      <vt:lpstr>Importation Policy</vt:lpstr>
      <vt:lpstr>Risks associated with importing shellfish</vt:lpstr>
      <vt:lpstr>Milford Center of Expertise in Shellfish Health </vt:lpstr>
      <vt:lpstr>Milford Center of Expertise in Shellfish Health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Connecticut shellfish disease update 2020</dc:title>
  <dc:creator>DeRosia-Banick, Kristin</dc:creator>
  <cp:lastModifiedBy>DeRosia-Banick, Kristin</cp:lastModifiedBy>
  <cp:revision>13</cp:revision>
  <dcterms:created xsi:type="dcterms:W3CDTF">2021-02-12T22:05:20Z</dcterms:created>
  <dcterms:modified xsi:type="dcterms:W3CDTF">2021-02-12T22:54:54Z</dcterms:modified>
</cp:coreProperties>
</file>