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5" r:id="rId5"/>
    <p:sldId id="313" r:id="rId6"/>
    <p:sldId id="318" r:id="rId7"/>
    <p:sldId id="308" r:id="rId8"/>
    <p:sldId id="310" r:id="rId9"/>
    <p:sldId id="319" r:id="rId10"/>
    <p:sldId id="320" r:id="rId11"/>
    <p:sldId id="321" r:id="rId12"/>
    <p:sldId id="311" r:id="rId13"/>
    <p:sldId id="312" r:id="rId14"/>
    <p:sldId id="314" r:id="rId15"/>
    <p:sldId id="315" r:id="rId16"/>
    <p:sldId id="322" r:id="rId17"/>
    <p:sldId id="327" r:id="rId18"/>
    <p:sldId id="323" r:id="rId19"/>
    <p:sldId id="324" r:id="rId20"/>
    <p:sldId id="317" r:id="rId21"/>
    <p:sldId id="325" r:id="rId22"/>
    <p:sldId id="309" r:id="rId23"/>
    <p:sldId id="326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559" autoAdjust="0"/>
  </p:normalViewPr>
  <p:slideViewPr>
    <p:cSldViewPr showGuides="1">
      <p:cViewPr varScale="1">
        <p:scale>
          <a:sx n="86" d="100"/>
          <a:sy n="86" d="100"/>
        </p:scale>
        <p:origin x="422" y="5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>
        <p:scale>
          <a:sx n="100" d="100"/>
          <a:sy n="100" d="100"/>
        </p:scale>
        <p:origin x="2400" y="-7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2B57A-F014-40B3-A5EC-DADC3EAF41BA}" type="doc">
      <dgm:prSet loTypeId="urn:microsoft.com/office/officeart/2005/8/layout/radial3" loCatId="cycle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6F951D7-6E5F-4AA4-B056-66597C584DBC}">
      <dgm:prSet phldrT="[Text]"/>
      <dgm:spPr/>
      <dgm:t>
        <a:bodyPr/>
        <a:lstStyle/>
        <a:p>
          <a:r>
            <a:rPr lang="en-US" dirty="0"/>
            <a:t>CA Monthly Open</a:t>
          </a:r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BB665518-F4CB-4664-8A91-1E04EA8115F9}" type="parTrans" cxnId="{B4031DDF-EDF8-492F-84E9-5C17AB3F3F23}">
      <dgm:prSet/>
      <dgm:spPr/>
      <dgm:t>
        <a:bodyPr/>
        <a:lstStyle/>
        <a:p>
          <a:endParaRPr lang="en-US"/>
        </a:p>
      </dgm:t>
    </dgm:pt>
    <dgm:pt modelId="{06B0F2FE-104F-4F28-9B99-50E01924EF37}" type="sibTrans" cxnId="{B4031DDF-EDF8-492F-84E9-5C17AB3F3F23}">
      <dgm:prSet/>
      <dgm:spPr/>
      <dgm:t>
        <a:bodyPr/>
        <a:lstStyle/>
        <a:p>
          <a:endParaRPr lang="en-US"/>
        </a:p>
      </dgm:t>
    </dgm:pt>
    <dgm:pt modelId="{824BAAC3-F14D-477D-A652-FB17A4290F53}">
      <dgm:prSet phldrT="[Text]"/>
      <dgm:spPr/>
      <dgm:t>
        <a:bodyPr/>
        <a:lstStyle/>
        <a:p>
          <a:r>
            <a:rPr lang="en-US" dirty="0"/>
            <a:t>APC Samples</a:t>
          </a:r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5E315F99-3E4B-4704-B953-5CB3CAD7A6CF}" type="parTrans" cxnId="{53A8BD7F-EBC0-4B81-B9A6-293A26E2BC02}">
      <dgm:prSet/>
      <dgm:spPr/>
      <dgm:t>
        <a:bodyPr/>
        <a:lstStyle/>
        <a:p>
          <a:endParaRPr lang="en-US"/>
        </a:p>
      </dgm:t>
    </dgm:pt>
    <dgm:pt modelId="{25C5FD39-215B-4E4C-B973-6B73F257F7D9}" type="sibTrans" cxnId="{53A8BD7F-EBC0-4B81-B9A6-293A26E2BC02}">
      <dgm:prSet/>
      <dgm:spPr/>
      <dgm:t>
        <a:bodyPr/>
        <a:lstStyle/>
        <a:p>
          <a:endParaRPr lang="en-US"/>
        </a:p>
      </dgm:t>
    </dgm:pt>
    <dgm:pt modelId="{C6736D8B-F045-429E-978A-DE0288C000E4}">
      <dgm:prSet phldrT="[Text]"/>
      <dgm:spPr/>
      <dgm:t>
        <a:bodyPr/>
        <a:lstStyle/>
        <a:p>
          <a:r>
            <a:rPr lang="en-US" dirty="0"/>
            <a:t>Re-Opening</a:t>
          </a:r>
        </a:p>
      </dgm:t>
      <dgm:extLst>
        <a:ext uri="{E40237B7-FDA0-4F09-8148-C483321AD2D9}">
          <dgm14:cNvPr xmlns:dgm14="http://schemas.microsoft.com/office/drawing/2010/diagram" id="0" name="" title="Group C"/>
        </a:ext>
      </dgm:extLst>
    </dgm:pt>
    <dgm:pt modelId="{5F7604CA-8C92-4677-A8F9-C378134B90F2}" type="parTrans" cxnId="{0FFEBEA5-EC9C-4D31-8358-A8747A16FA9F}">
      <dgm:prSet/>
      <dgm:spPr/>
      <dgm:t>
        <a:bodyPr/>
        <a:lstStyle/>
        <a:p>
          <a:endParaRPr lang="en-US"/>
        </a:p>
      </dgm:t>
    </dgm:pt>
    <dgm:pt modelId="{ED1E4604-D1A8-49F1-BA13-DA4B6C489FBB}" type="sibTrans" cxnId="{0FFEBEA5-EC9C-4D31-8358-A8747A16FA9F}">
      <dgm:prSet/>
      <dgm:spPr/>
      <dgm:t>
        <a:bodyPr/>
        <a:lstStyle/>
        <a:p>
          <a:endParaRPr lang="en-US"/>
        </a:p>
      </dgm:t>
    </dgm:pt>
    <dgm:pt modelId="{EF930122-8178-4BE7-8C40-5F7463D0612B}" type="pres">
      <dgm:prSet presAssocID="{5372B57A-F014-40B3-A5EC-DADC3EAF41BA}" presName="composite" presStyleCnt="0">
        <dgm:presLayoutVars>
          <dgm:chMax val="1"/>
          <dgm:dir/>
          <dgm:resizeHandles val="exact"/>
        </dgm:presLayoutVars>
      </dgm:prSet>
      <dgm:spPr/>
    </dgm:pt>
    <dgm:pt modelId="{C456E7D9-5A67-4C64-AF3A-368550D4BA1C}" type="pres">
      <dgm:prSet presAssocID="{5372B57A-F014-40B3-A5EC-DADC3EAF41BA}" presName="radial" presStyleCnt="0">
        <dgm:presLayoutVars>
          <dgm:animLvl val="ctr"/>
        </dgm:presLayoutVars>
      </dgm:prSet>
      <dgm:spPr/>
    </dgm:pt>
    <dgm:pt modelId="{C5D3DAD4-65B2-4467-90AC-2D956F67612C}" type="pres">
      <dgm:prSet presAssocID="{46F951D7-6E5F-4AA4-B056-66597C584DBC}" presName="centerShape" presStyleLbl="vennNode1" presStyleIdx="0" presStyleCnt="3"/>
      <dgm:spPr/>
    </dgm:pt>
    <dgm:pt modelId="{ED0F7955-7649-4ECE-B0CD-527C6EE1D4AF}" type="pres">
      <dgm:prSet presAssocID="{824BAAC3-F14D-477D-A652-FB17A4290F53}" presName="node" presStyleLbl="vennNode1" presStyleIdx="1" presStyleCnt="3">
        <dgm:presLayoutVars>
          <dgm:bulletEnabled val="1"/>
        </dgm:presLayoutVars>
      </dgm:prSet>
      <dgm:spPr/>
    </dgm:pt>
    <dgm:pt modelId="{BC8F41F9-B5C7-441C-A320-3F0FF6A94381}" type="pres">
      <dgm:prSet presAssocID="{C6736D8B-F045-429E-978A-DE0288C000E4}" presName="node" presStyleLbl="vennNode1" presStyleIdx="2" presStyleCnt="3">
        <dgm:presLayoutVars>
          <dgm:bulletEnabled val="1"/>
        </dgm:presLayoutVars>
      </dgm:prSet>
      <dgm:spPr/>
    </dgm:pt>
  </dgm:ptLst>
  <dgm:cxnLst>
    <dgm:cxn modelId="{DF65BD71-2669-48AB-953A-A9100B4EDE85}" type="presOf" srcId="{824BAAC3-F14D-477D-A652-FB17A4290F53}" destId="{ED0F7955-7649-4ECE-B0CD-527C6EE1D4AF}" srcOrd="0" destOrd="0" presId="urn:microsoft.com/office/officeart/2005/8/layout/radial3"/>
    <dgm:cxn modelId="{C26DD77A-AD8D-44A6-8E9F-85B101AE9E53}" type="presOf" srcId="{5372B57A-F014-40B3-A5EC-DADC3EAF41BA}" destId="{EF930122-8178-4BE7-8C40-5F7463D0612B}" srcOrd="0" destOrd="0" presId="urn:microsoft.com/office/officeart/2005/8/layout/radial3"/>
    <dgm:cxn modelId="{53A8BD7F-EBC0-4B81-B9A6-293A26E2BC02}" srcId="{46F951D7-6E5F-4AA4-B056-66597C584DBC}" destId="{824BAAC3-F14D-477D-A652-FB17A4290F53}" srcOrd="0" destOrd="0" parTransId="{5E315F99-3E4B-4704-B953-5CB3CAD7A6CF}" sibTransId="{25C5FD39-215B-4E4C-B973-6B73F257F7D9}"/>
    <dgm:cxn modelId="{A79FDD9A-1FC0-4B9C-A025-710B4965AF7F}" type="presOf" srcId="{C6736D8B-F045-429E-978A-DE0288C000E4}" destId="{BC8F41F9-B5C7-441C-A320-3F0FF6A94381}" srcOrd="0" destOrd="0" presId="urn:microsoft.com/office/officeart/2005/8/layout/radial3"/>
    <dgm:cxn modelId="{0FFEBEA5-EC9C-4D31-8358-A8747A16FA9F}" srcId="{46F951D7-6E5F-4AA4-B056-66597C584DBC}" destId="{C6736D8B-F045-429E-978A-DE0288C000E4}" srcOrd="1" destOrd="0" parTransId="{5F7604CA-8C92-4677-A8F9-C378134B90F2}" sibTransId="{ED1E4604-D1A8-49F1-BA13-DA4B6C489FBB}"/>
    <dgm:cxn modelId="{3FA027B3-1A42-410E-A03C-FE9E36B914F4}" type="presOf" srcId="{46F951D7-6E5F-4AA4-B056-66597C584DBC}" destId="{C5D3DAD4-65B2-4467-90AC-2D956F67612C}" srcOrd="0" destOrd="0" presId="urn:microsoft.com/office/officeart/2005/8/layout/radial3"/>
    <dgm:cxn modelId="{B4031DDF-EDF8-492F-84E9-5C17AB3F3F23}" srcId="{5372B57A-F014-40B3-A5EC-DADC3EAF41BA}" destId="{46F951D7-6E5F-4AA4-B056-66597C584DBC}" srcOrd="0" destOrd="0" parTransId="{BB665518-F4CB-4664-8A91-1E04EA8115F9}" sibTransId="{06B0F2FE-104F-4F28-9B99-50E01924EF37}"/>
    <dgm:cxn modelId="{545B4347-EAD4-44A8-ABB0-DC976C011C31}" type="presParOf" srcId="{EF930122-8178-4BE7-8C40-5F7463D0612B}" destId="{C456E7D9-5A67-4C64-AF3A-368550D4BA1C}" srcOrd="0" destOrd="0" presId="urn:microsoft.com/office/officeart/2005/8/layout/radial3"/>
    <dgm:cxn modelId="{D9C5058C-1772-46A1-816B-75791F595FC0}" type="presParOf" srcId="{C456E7D9-5A67-4C64-AF3A-368550D4BA1C}" destId="{C5D3DAD4-65B2-4467-90AC-2D956F67612C}" srcOrd="0" destOrd="0" presId="urn:microsoft.com/office/officeart/2005/8/layout/radial3"/>
    <dgm:cxn modelId="{C3F729E6-8DA5-4987-84BE-E57FAF4327C1}" type="presParOf" srcId="{C456E7D9-5A67-4C64-AF3A-368550D4BA1C}" destId="{ED0F7955-7649-4ECE-B0CD-527C6EE1D4AF}" srcOrd="1" destOrd="0" presId="urn:microsoft.com/office/officeart/2005/8/layout/radial3"/>
    <dgm:cxn modelId="{41B85C79-3191-4562-B49B-22BE472C1F30}" type="presParOf" srcId="{C456E7D9-5A67-4C64-AF3A-368550D4BA1C}" destId="{BC8F41F9-B5C7-441C-A320-3F0FF6A94381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FCCAE-A1F0-45CE-87A7-E4C8FCFED238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5E679183-CD13-4832-9DC1-F9704EFB06E0}">
      <dgm:prSet/>
      <dgm:spPr/>
      <dgm:t>
        <a:bodyPr/>
        <a:lstStyle/>
        <a:p>
          <a:r>
            <a:rPr lang="en-US" dirty="0">
              <a:latin typeface="+mj-lt"/>
            </a:rPr>
            <a:t>Geometric Mean of membrane filtration (MF) colony forming units (CFU) shall not exceed 14 CFU/100 mL</a:t>
          </a:r>
          <a:endParaRPr lang="en-US" dirty="0"/>
        </a:p>
      </dgm:t>
    </dgm:pt>
    <dgm:pt modelId="{61B46C43-BA21-461C-A400-C44F36AE4FFC}" type="parTrans" cxnId="{CBBCC157-87AE-4DC3-AB9C-9A4D8600BB25}">
      <dgm:prSet/>
      <dgm:spPr/>
      <dgm:t>
        <a:bodyPr/>
        <a:lstStyle/>
        <a:p>
          <a:endParaRPr lang="en-US"/>
        </a:p>
      </dgm:t>
    </dgm:pt>
    <dgm:pt modelId="{B5022A8F-B96C-4145-BA3A-B0A6761A05CA}" type="sibTrans" cxnId="{CBBCC157-87AE-4DC3-AB9C-9A4D8600BB25}">
      <dgm:prSet/>
      <dgm:spPr/>
      <dgm:t>
        <a:bodyPr/>
        <a:lstStyle/>
        <a:p>
          <a:endParaRPr lang="en-US" dirty="0"/>
        </a:p>
      </dgm:t>
    </dgm:pt>
    <dgm:pt modelId="{19379192-596E-4865-968F-AF250BFB5969}">
      <dgm:prSet/>
      <dgm:spPr/>
      <dgm:t>
        <a:bodyPr/>
        <a:lstStyle/>
        <a:p>
          <a:r>
            <a:rPr lang="en-US" b="1" dirty="0">
              <a:latin typeface="+mj-lt"/>
            </a:rPr>
            <a:t>AND</a:t>
          </a:r>
          <a:r>
            <a:rPr lang="en-US" dirty="0">
              <a:latin typeface="+mj-lt"/>
            </a:rPr>
            <a:t> not more than 10% of samples shall exceed 31 CFU/100mL </a:t>
          </a:r>
          <a:endParaRPr lang="en-US" dirty="0"/>
        </a:p>
      </dgm:t>
    </dgm:pt>
    <dgm:pt modelId="{65171863-D95E-43EA-B37C-1144E5B95308}" type="parTrans" cxnId="{CDF151D4-C44B-4403-A6D0-6C94C70770F1}">
      <dgm:prSet/>
      <dgm:spPr/>
      <dgm:t>
        <a:bodyPr/>
        <a:lstStyle/>
        <a:p>
          <a:endParaRPr lang="en-US"/>
        </a:p>
      </dgm:t>
    </dgm:pt>
    <dgm:pt modelId="{F39D62F0-9713-47D5-AC48-CA93860ED5BA}" type="sibTrans" cxnId="{CDF151D4-C44B-4403-A6D0-6C94C70770F1}">
      <dgm:prSet/>
      <dgm:spPr/>
      <dgm:t>
        <a:bodyPr/>
        <a:lstStyle/>
        <a:p>
          <a:endParaRPr lang="en-US" dirty="0"/>
        </a:p>
      </dgm:t>
    </dgm:pt>
    <dgm:pt modelId="{F022D0AE-8974-4B72-8558-22EC18BC8917}">
      <dgm:prSet/>
      <dgm:spPr/>
      <dgm:t>
        <a:bodyPr/>
        <a:lstStyle/>
        <a:p>
          <a:r>
            <a:rPr lang="en-US" dirty="0"/>
            <a:t>MEETS NSSP APPROVED CRITERIA</a:t>
          </a:r>
        </a:p>
      </dgm:t>
    </dgm:pt>
    <dgm:pt modelId="{ADE3C120-6639-466E-9028-02056860DC31}" type="parTrans" cxnId="{032F618F-A4A3-4221-AFFC-C270BCF1BE41}">
      <dgm:prSet/>
      <dgm:spPr/>
      <dgm:t>
        <a:bodyPr/>
        <a:lstStyle/>
        <a:p>
          <a:endParaRPr lang="en-US"/>
        </a:p>
      </dgm:t>
    </dgm:pt>
    <dgm:pt modelId="{B11F112C-94CC-4409-A89C-81FE67B9FC2E}" type="sibTrans" cxnId="{032F618F-A4A3-4221-AFFC-C270BCF1BE41}">
      <dgm:prSet/>
      <dgm:spPr/>
      <dgm:t>
        <a:bodyPr/>
        <a:lstStyle/>
        <a:p>
          <a:endParaRPr lang="en-US"/>
        </a:p>
      </dgm:t>
    </dgm:pt>
    <dgm:pt modelId="{F7EF2001-B5B0-43CB-AD19-C3B8C91B8E55}" type="pres">
      <dgm:prSet presAssocID="{0ECFCCAE-A1F0-45CE-87A7-E4C8FCFED238}" presName="linearFlow" presStyleCnt="0">
        <dgm:presLayoutVars>
          <dgm:dir/>
          <dgm:resizeHandles val="exact"/>
        </dgm:presLayoutVars>
      </dgm:prSet>
      <dgm:spPr/>
    </dgm:pt>
    <dgm:pt modelId="{0146A89B-BE2A-4402-9688-D9CE4E6CCCB1}" type="pres">
      <dgm:prSet presAssocID="{5E679183-CD13-4832-9DC1-F9704EFB06E0}" presName="node" presStyleLbl="node1" presStyleIdx="0" presStyleCnt="3">
        <dgm:presLayoutVars>
          <dgm:bulletEnabled val="1"/>
        </dgm:presLayoutVars>
      </dgm:prSet>
      <dgm:spPr/>
    </dgm:pt>
    <dgm:pt modelId="{3B82B92E-7532-46E7-82C0-5A3E9E9447EA}" type="pres">
      <dgm:prSet presAssocID="{B5022A8F-B96C-4145-BA3A-B0A6761A05CA}" presName="spacerL" presStyleCnt="0"/>
      <dgm:spPr/>
    </dgm:pt>
    <dgm:pt modelId="{7AF6D46E-66A9-4424-849B-36B4A0399346}" type="pres">
      <dgm:prSet presAssocID="{B5022A8F-B96C-4145-BA3A-B0A6761A05CA}" presName="sibTrans" presStyleLbl="sibTrans2D1" presStyleIdx="0" presStyleCnt="2"/>
      <dgm:spPr/>
    </dgm:pt>
    <dgm:pt modelId="{FE92AC49-3F85-40EC-8B12-1A065150D54D}" type="pres">
      <dgm:prSet presAssocID="{B5022A8F-B96C-4145-BA3A-B0A6761A05CA}" presName="spacerR" presStyleCnt="0"/>
      <dgm:spPr/>
    </dgm:pt>
    <dgm:pt modelId="{3729C84A-2E78-40EE-9FA0-1E0CD9B4913A}" type="pres">
      <dgm:prSet presAssocID="{19379192-596E-4865-968F-AF250BFB5969}" presName="node" presStyleLbl="node1" presStyleIdx="1" presStyleCnt="3">
        <dgm:presLayoutVars>
          <dgm:bulletEnabled val="1"/>
        </dgm:presLayoutVars>
      </dgm:prSet>
      <dgm:spPr/>
    </dgm:pt>
    <dgm:pt modelId="{D8536C46-3D35-4D5D-8024-A3A18EDB589B}" type="pres">
      <dgm:prSet presAssocID="{F39D62F0-9713-47D5-AC48-CA93860ED5BA}" presName="spacerL" presStyleCnt="0"/>
      <dgm:spPr/>
    </dgm:pt>
    <dgm:pt modelId="{317371CC-AF37-4CA5-B66B-CEE9839CCFA9}" type="pres">
      <dgm:prSet presAssocID="{F39D62F0-9713-47D5-AC48-CA93860ED5BA}" presName="sibTrans" presStyleLbl="sibTrans2D1" presStyleIdx="1" presStyleCnt="2"/>
      <dgm:spPr/>
    </dgm:pt>
    <dgm:pt modelId="{3695282E-21DC-42E6-B699-9DEF8A57F50D}" type="pres">
      <dgm:prSet presAssocID="{F39D62F0-9713-47D5-AC48-CA93860ED5BA}" presName="spacerR" presStyleCnt="0"/>
      <dgm:spPr/>
    </dgm:pt>
    <dgm:pt modelId="{1968A282-473A-428B-8434-98723FCB6F5E}" type="pres">
      <dgm:prSet presAssocID="{F022D0AE-8974-4B72-8558-22EC18BC8917}" presName="node" presStyleLbl="node1" presStyleIdx="2" presStyleCnt="3">
        <dgm:presLayoutVars>
          <dgm:bulletEnabled val="1"/>
        </dgm:presLayoutVars>
      </dgm:prSet>
      <dgm:spPr/>
    </dgm:pt>
  </dgm:ptLst>
  <dgm:cxnLst>
    <dgm:cxn modelId="{CBBCC157-87AE-4DC3-AB9C-9A4D8600BB25}" srcId="{0ECFCCAE-A1F0-45CE-87A7-E4C8FCFED238}" destId="{5E679183-CD13-4832-9DC1-F9704EFB06E0}" srcOrd="0" destOrd="0" parTransId="{61B46C43-BA21-461C-A400-C44F36AE4FFC}" sibTransId="{B5022A8F-B96C-4145-BA3A-B0A6761A05CA}"/>
    <dgm:cxn modelId="{55C86978-E41E-4245-B895-2172223D65F3}" type="presOf" srcId="{B5022A8F-B96C-4145-BA3A-B0A6761A05CA}" destId="{7AF6D46E-66A9-4424-849B-36B4A0399346}" srcOrd="0" destOrd="0" presId="urn:microsoft.com/office/officeart/2005/8/layout/equation1"/>
    <dgm:cxn modelId="{53E8B985-2F7A-491F-AFCC-70C28B6A0648}" type="presOf" srcId="{19379192-596E-4865-968F-AF250BFB5969}" destId="{3729C84A-2E78-40EE-9FA0-1E0CD9B4913A}" srcOrd="0" destOrd="0" presId="urn:microsoft.com/office/officeart/2005/8/layout/equation1"/>
    <dgm:cxn modelId="{032F618F-A4A3-4221-AFFC-C270BCF1BE41}" srcId="{0ECFCCAE-A1F0-45CE-87A7-E4C8FCFED238}" destId="{F022D0AE-8974-4B72-8558-22EC18BC8917}" srcOrd="2" destOrd="0" parTransId="{ADE3C120-6639-466E-9028-02056860DC31}" sibTransId="{B11F112C-94CC-4409-A89C-81FE67B9FC2E}"/>
    <dgm:cxn modelId="{738FAFB5-2069-4226-BA09-50D63EED4AC1}" type="presOf" srcId="{F022D0AE-8974-4B72-8558-22EC18BC8917}" destId="{1968A282-473A-428B-8434-98723FCB6F5E}" srcOrd="0" destOrd="0" presId="urn:microsoft.com/office/officeart/2005/8/layout/equation1"/>
    <dgm:cxn modelId="{1FBA9DC5-745B-49FC-9B21-3F099EC13A78}" type="presOf" srcId="{0ECFCCAE-A1F0-45CE-87A7-E4C8FCFED238}" destId="{F7EF2001-B5B0-43CB-AD19-C3B8C91B8E55}" srcOrd="0" destOrd="0" presId="urn:microsoft.com/office/officeart/2005/8/layout/equation1"/>
    <dgm:cxn modelId="{CDF151D4-C44B-4403-A6D0-6C94C70770F1}" srcId="{0ECFCCAE-A1F0-45CE-87A7-E4C8FCFED238}" destId="{19379192-596E-4865-968F-AF250BFB5969}" srcOrd="1" destOrd="0" parTransId="{65171863-D95E-43EA-B37C-1144E5B95308}" sibTransId="{F39D62F0-9713-47D5-AC48-CA93860ED5BA}"/>
    <dgm:cxn modelId="{054C0DD5-E4AD-434D-9559-DF93E14DBEA2}" type="presOf" srcId="{F39D62F0-9713-47D5-AC48-CA93860ED5BA}" destId="{317371CC-AF37-4CA5-B66B-CEE9839CCFA9}" srcOrd="0" destOrd="0" presId="urn:microsoft.com/office/officeart/2005/8/layout/equation1"/>
    <dgm:cxn modelId="{7D7368F7-D0D1-464F-9D53-9410EA4430EE}" type="presOf" srcId="{5E679183-CD13-4832-9DC1-F9704EFB06E0}" destId="{0146A89B-BE2A-4402-9688-D9CE4E6CCCB1}" srcOrd="0" destOrd="0" presId="urn:microsoft.com/office/officeart/2005/8/layout/equation1"/>
    <dgm:cxn modelId="{ADD9267D-08BF-443B-AD49-88870C199260}" type="presParOf" srcId="{F7EF2001-B5B0-43CB-AD19-C3B8C91B8E55}" destId="{0146A89B-BE2A-4402-9688-D9CE4E6CCCB1}" srcOrd="0" destOrd="0" presId="urn:microsoft.com/office/officeart/2005/8/layout/equation1"/>
    <dgm:cxn modelId="{AB59B797-E97C-4F98-AC3C-1D15596B53A3}" type="presParOf" srcId="{F7EF2001-B5B0-43CB-AD19-C3B8C91B8E55}" destId="{3B82B92E-7532-46E7-82C0-5A3E9E9447EA}" srcOrd="1" destOrd="0" presId="urn:microsoft.com/office/officeart/2005/8/layout/equation1"/>
    <dgm:cxn modelId="{1FFCC8CC-20B3-40C6-9F38-7C6E1560CDFE}" type="presParOf" srcId="{F7EF2001-B5B0-43CB-AD19-C3B8C91B8E55}" destId="{7AF6D46E-66A9-4424-849B-36B4A0399346}" srcOrd="2" destOrd="0" presId="urn:microsoft.com/office/officeart/2005/8/layout/equation1"/>
    <dgm:cxn modelId="{3FED5400-EAAE-4741-B27E-40C992003D3D}" type="presParOf" srcId="{F7EF2001-B5B0-43CB-AD19-C3B8C91B8E55}" destId="{FE92AC49-3F85-40EC-8B12-1A065150D54D}" srcOrd="3" destOrd="0" presId="urn:microsoft.com/office/officeart/2005/8/layout/equation1"/>
    <dgm:cxn modelId="{42F84539-7465-4FED-AE37-136FA5F380EC}" type="presParOf" srcId="{F7EF2001-B5B0-43CB-AD19-C3B8C91B8E55}" destId="{3729C84A-2E78-40EE-9FA0-1E0CD9B4913A}" srcOrd="4" destOrd="0" presId="urn:microsoft.com/office/officeart/2005/8/layout/equation1"/>
    <dgm:cxn modelId="{F8DA0CD4-3ACA-4459-A27B-D80A7C4CD70F}" type="presParOf" srcId="{F7EF2001-B5B0-43CB-AD19-C3B8C91B8E55}" destId="{D8536C46-3D35-4D5D-8024-A3A18EDB589B}" srcOrd="5" destOrd="0" presId="urn:microsoft.com/office/officeart/2005/8/layout/equation1"/>
    <dgm:cxn modelId="{242DA067-D40F-4D07-844C-53573DFEC4EE}" type="presParOf" srcId="{F7EF2001-B5B0-43CB-AD19-C3B8C91B8E55}" destId="{317371CC-AF37-4CA5-B66B-CEE9839CCFA9}" srcOrd="6" destOrd="0" presId="urn:microsoft.com/office/officeart/2005/8/layout/equation1"/>
    <dgm:cxn modelId="{AD812AEB-8205-4EB0-8E63-8D5F140C5FB3}" type="presParOf" srcId="{F7EF2001-B5B0-43CB-AD19-C3B8C91B8E55}" destId="{3695282E-21DC-42E6-B699-9DEF8A57F50D}" srcOrd="7" destOrd="0" presId="urn:microsoft.com/office/officeart/2005/8/layout/equation1"/>
    <dgm:cxn modelId="{E2E101C2-3ACC-4620-9D43-69A959683BF6}" type="presParOf" srcId="{F7EF2001-B5B0-43CB-AD19-C3B8C91B8E55}" destId="{1968A282-473A-428B-8434-98723FCB6F5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DAD4-65B2-4467-90AC-2D956F67612C}">
      <dsp:nvSpPr>
        <dsp:cNvPr id="0" name=""/>
        <dsp:cNvSpPr/>
      </dsp:nvSpPr>
      <dsp:spPr>
        <a:xfrm>
          <a:off x="984051" y="1098351"/>
          <a:ext cx="2451496" cy="245149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CA Monthly Open</a:t>
          </a:r>
        </a:p>
      </dsp:txBody>
      <dsp:txXfrm>
        <a:off x="1343064" y="1457364"/>
        <a:ext cx="1733470" cy="1733470"/>
      </dsp:txXfrm>
    </dsp:sp>
    <dsp:sp modelId="{ED0F7955-7649-4ECE-B0CD-527C6EE1D4AF}">
      <dsp:nvSpPr>
        <dsp:cNvPr id="0" name=""/>
        <dsp:cNvSpPr/>
      </dsp:nvSpPr>
      <dsp:spPr>
        <a:xfrm>
          <a:off x="1596925" y="114737"/>
          <a:ext cx="1225748" cy="122574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-339"/>
                <a:lumOff val="2072"/>
                <a:alphaOff val="1500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alpha val="50000"/>
                <a:hueOff val="0"/>
                <a:satOff val="-339"/>
                <a:lumOff val="2072"/>
                <a:alphaOff val="1500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alpha val="50000"/>
                <a:hueOff val="0"/>
                <a:satOff val="-339"/>
                <a:lumOff val="2072"/>
                <a:alphaOff val="15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APC Samples</a:t>
          </a:r>
        </a:p>
      </dsp:txBody>
      <dsp:txXfrm>
        <a:off x="1776432" y="294244"/>
        <a:ext cx="866734" cy="866734"/>
      </dsp:txXfrm>
    </dsp:sp>
    <dsp:sp modelId="{BC8F41F9-B5C7-441C-A320-3F0FF6A94381}">
      <dsp:nvSpPr>
        <dsp:cNvPr id="0" name=""/>
        <dsp:cNvSpPr/>
      </dsp:nvSpPr>
      <dsp:spPr>
        <a:xfrm>
          <a:off x="1596925" y="3307713"/>
          <a:ext cx="1225748" cy="122574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-678"/>
                <a:lumOff val="4145"/>
                <a:alphaOff val="3000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alpha val="50000"/>
                <a:hueOff val="0"/>
                <a:satOff val="-678"/>
                <a:lumOff val="4145"/>
                <a:alphaOff val="3000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alpha val="50000"/>
                <a:hueOff val="0"/>
                <a:satOff val="-678"/>
                <a:lumOff val="4145"/>
                <a:alphaOff val="3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Re-Opening</a:t>
          </a:r>
        </a:p>
      </dsp:txBody>
      <dsp:txXfrm>
        <a:off x="1776432" y="3487220"/>
        <a:ext cx="866734" cy="866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A89B-BE2A-4402-9688-D9CE4E6CCCB1}">
      <dsp:nvSpPr>
        <dsp:cNvPr id="0" name=""/>
        <dsp:cNvSpPr/>
      </dsp:nvSpPr>
      <dsp:spPr>
        <a:xfrm>
          <a:off x="2049" y="2070553"/>
          <a:ext cx="2716893" cy="2716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j-lt"/>
            </a:rPr>
            <a:t>Geometric Mean of membrane filtration (MF) colony forming units (CFU) shall not exceed 14 CFU/100 mL</a:t>
          </a:r>
          <a:endParaRPr lang="en-US" sz="1700" kern="1200" dirty="0"/>
        </a:p>
      </dsp:txBody>
      <dsp:txXfrm>
        <a:off x="399929" y="2468433"/>
        <a:ext cx="1921133" cy="1921133"/>
      </dsp:txXfrm>
    </dsp:sp>
    <dsp:sp modelId="{7AF6D46E-66A9-4424-849B-36B4A0399346}">
      <dsp:nvSpPr>
        <dsp:cNvPr id="0" name=""/>
        <dsp:cNvSpPr/>
      </dsp:nvSpPr>
      <dsp:spPr>
        <a:xfrm>
          <a:off x="2939555" y="2641100"/>
          <a:ext cx="1575798" cy="157579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148427" y="3243685"/>
        <a:ext cx="1158054" cy="370628"/>
      </dsp:txXfrm>
    </dsp:sp>
    <dsp:sp modelId="{3729C84A-2E78-40EE-9FA0-1E0CD9B4913A}">
      <dsp:nvSpPr>
        <dsp:cNvPr id="0" name=""/>
        <dsp:cNvSpPr/>
      </dsp:nvSpPr>
      <dsp:spPr>
        <a:xfrm>
          <a:off x="4735965" y="2070553"/>
          <a:ext cx="2716893" cy="2716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+mj-lt"/>
            </a:rPr>
            <a:t>AND</a:t>
          </a:r>
          <a:r>
            <a:rPr lang="en-US" sz="1700" kern="1200" dirty="0">
              <a:latin typeface="+mj-lt"/>
            </a:rPr>
            <a:t> not more than 10% of samples shall exceed 31 CFU/100mL </a:t>
          </a:r>
          <a:endParaRPr lang="en-US" sz="1700" kern="1200" dirty="0"/>
        </a:p>
      </dsp:txBody>
      <dsp:txXfrm>
        <a:off x="5133845" y="2468433"/>
        <a:ext cx="1921133" cy="1921133"/>
      </dsp:txXfrm>
    </dsp:sp>
    <dsp:sp modelId="{317371CC-AF37-4CA5-B66B-CEE9839CCFA9}">
      <dsp:nvSpPr>
        <dsp:cNvPr id="0" name=""/>
        <dsp:cNvSpPr/>
      </dsp:nvSpPr>
      <dsp:spPr>
        <a:xfrm>
          <a:off x="7673470" y="2641100"/>
          <a:ext cx="1575798" cy="157579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882342" y="2965714"/>
        <a:ext cx="1158054" cy="926570"/>
      </dsp:txXfrm>
    </dsp:sp>
    <dsp:sp modelId="{1968A282-473A-428B-8434-98723FCB6F5E}">
      <dsp:nvSpPr>
        <dsp:cNvPr id="0" name=""/>
        <dsp:cNvSpPr/>
      </dsp:nvSpPr>
      <dsp:spPr>
        <a:xfrm>
          <a:off x="9469880" y="2070553"/>
          <a:ext cx="2716893" cy="2716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MEETS NSSP APPROVED CRITERIA</a:t>
          </a:r>
        </a:p>
      </dsp:txBody>
      <dsp:txXfrm>
        <a:off x="9867760" y="2468433"/>
        <a:ext cx="1921133" cy="1921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2/16/2021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2/16/2021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.gov/doag/cwp/view.asp?a=3768&amp;q=47809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Approved Criteria= no more than 10% of samples can exceed 31 CFU/!00 mL, Geometric mean can not exceed 14</a:t>
            </a:r>
          </a:p>
          <a:p>
            <a:endParaRPr lang="en-IN" dirty="0"/>
          </a:p>
          <a:p>
            <a:r>
              <a:rPr lang="en-US" dirty="0"/>
              <a:t>&lt;12 Open Samples/year can skew results to FAILURE  </a:t>
            </a:r>
          </a:p>
          <a:p>
            <a:r>
              <a:rPr lang="en-US" dirty="0"/>
              <a:t>APC Samples – Determinations on trigger upgrades. </a:t>
            </a:r>
          </a:p>
          <a:p>
            <a:r>
              <a:rPr lang="en-US" dirty="0"/>
              <a:t>No wet weather data no upgrade. </a:t>
            </a:r>
          </a:p>
          <a:p>
            <a:r>
              <a:rPr lang="en-US" dirty="0"/>
              <a:t>Growing areas should meet NSSP criteria following rainfall events &lt; trigger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2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25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samples that are collected without a temperature control will not be accepted. If temperature control is above 50⁰F (10⁰C) when the sample arrives in the lab, the sample will not be examined.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06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20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Analysis of Approved area samples that no longer meet criteria</a:t>
            </a:r>
          </a:p>
          <a:p>
            <a:endParaRPr lang="en-US" dirty="0"/>
          </a:p>
          <a:p>
            <a:r>
              <a:rPr lang="en-US" dirty="0"/>
              <a:t>Analysis of 1.5” CA for Approved upgrade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89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40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99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19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86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8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56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5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ISSC formed 1982. Industry, State &amp; Federal Regulators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6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9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0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Molluscan shellfish</a:t>
            </a:r>
            <a:r>
              <a:rPr lang="en-US" dirty="0"/>
              <a:t> filter large quantities of seawater each day and can accumulate pathogenic bacteria, viruses and contaminants, like heavy metals, as they feed.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40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&gt;10 boats </a:t>
            </a:r>
            <a:r>
              <a:rPr lang="en-US" altLang="en-US" dirty="0"/>
              <a:t>50 – 50 Rule = assumption that 50% boats occupied, 50% of those boats are discharging.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34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Basis for all classifications</a:t>
            </a:r>
          </a:p>
          <a:p>
            <a:r>
              <a:rPr lang="en-US" dirty="0"/>
              <a:t>Need a current survey to enact any class changers</a:t>
            </a:r>
          </a:p>
          <a:p>
            <a:r>
              <a:rPr lang="en-US" dirty="0"/>
              <a:t>Due to COVID &amp; staff limitations we are currently behind in this work.</a:t>
            </a:r>
          </a:p>
          <a:p>
            <a:r>
              <a:rPr lang="en-US" dirty="0"/>
              <a:t>FDA </a:t>
            </a:r>
          </a:p>
          <a:p>
            <a:r>
              <a:rPr lang="en-US" dirty="0"/>
              <a:t>Once every 12 years</a:t>
            </a:r>
          </a:p>
          <a:p>
            <a:endParaRPr lang="en-US" dirty="0"/>
          </a:p>
          <a:p>
            <a:r>
              <a:rPr lang="en-US" dirty="0"/>
              <a:t>NSSP-MO Ch IV Growing Areas @01.C.</a:t>
            </a:r>
          </a:p>
          <a:p>
            <a:r>
              <a:rPr lang="en-US" dirty="0"/>
              <a:t>When a written sanitary survey report is not completed, the area shall be placed in the closed status.  </a:t>
            </a:r>
          </a:p>
          <a:p>
            <a:r>
              <a:rPr lang="en-US" dirty="0"/>
              <a:t>WE HAVE TO PRIORITIZE BACKLOG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9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you are using the “official” rain gauge for your town</a:t>
            </a:r>
          </a:p>
          <a:p>
            <a:r>
              <a:rPr lang="en-US" dirty="0"/>
              <a:t>If you do not know 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2/16/2021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2/16/2021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2/16/2021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2/16/2021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2/16/2021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2/16/2021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2/16/2021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2/16/2021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2/16/2021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2/16/2021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99212" y="76200"/>
            <a:ext cx="59436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Connecticut’s Shellfish Growing Area Program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85012" y="2743200"/>
            <a:ext cx="4571999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Recreational Shellfish Programs and The National Shellfish Sanitation Program Model Ordinance </a:t>
            </a:r>
          </a:p>
          <a:p>
            <a:pPr algn="ctr"/>
            <a:r>
              <a:rPr lang="en-US" b="1" dirty="0"/>
              <a:t>(NSSP-MO)</a:t>
            </a:r>
            <a:endParaRPr lang="en-IN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46A81-E30D-45FE-8689-30C2C98CA24E}"/>
              </a:ext>
            </a:extLst>
          </p:cNvPr>
          <p:cNvSpPr txBox="1"/>
          <p:nvPr/>
        </p:nvSpPr>
        <p:spPr>
          <a:xfrm>
            <a:off x="7590319" y="464820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Alissa Dragan, Environmental Analyst III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Gathering of Shellfish Commissions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February 13, 2021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3040800-DE48-4FEB-B7FC-3DD1B34C5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915621"/>
              </p:ext>
            </p:extLst>
          </p:nvPr>
        </p:nvGraphicFramePr>
        <p:xfrm>
          <a:off x="1" y="0"/>
          <a:ext cx="121888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152400"/>
            <a:ext cx="10820400" cy="822326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dirty="0"/>
              <a:t>NSSP-MO Bacteriological  Compliance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0614" y="5032375"/>
            <a:ext cx="7315198" cy="1673225"/>
          </a:xfrm>
        </p:spPr>
        <p:txBody>
          <a:bodyPr/>
          <a:lstStyle/>
          <a:p>
            <a:pPr marL="274320" lvl="0" indent="-274320" algn="ctr">
              <a:lnSpc>
                <a:spcPct val="80000"/>
              </a:lnSpc>
              <a:buClr>
                <a:srgbClr val="7F7F7F"/>
              </a:buClr>
              <a:buSzTx/>
              <a:defRPr/>
            </a:pPr>
            <a:r>
              <a:rPr lang="en-US" sz="2000" dirty="0">
                <a:solidFill>
                  <a:srgbClr val="E7E6E6"/>
                </a:solidFill>
                <a:latin typeface="Calibri"/>
              </a:rPr>
              <a:t>To meet the Approved Criteria, it takes 8 million cubic feet of water to dilute one person’s waste in one day</a:t>
            </a:r>
          </a:p>
          <a:p>
            <a:pPr marL="274320" lvl="0" indent="-274320" algn="ctr">
              <a:lnSpc>
                <a:spcPct val="80000"/>
              </a:lnSpc>
              <a:buClr>
                <a:srgbClr val="7F7F7F"/>
              </a:buClr>
              <a:buSzTx/>
              <a:defRPr/>
            </a:pPr>
            <a:endParaRPr lang="en-US" sz="2000" dirty="0">
              <a:solidFill>
                <a:srgbClr val="E7E6E6"/>
              </a:solidFill>
              <a:latin typeface="Calibri"/>
            </a:endParaRPr>
          </a:p>
          <a:p>
            <a:pPr marL="274320" lvl="0" indent="-274320" algn="ctr">
              <a:lnSpc>
                <a:spcPct val="80000"/>
              </a:lnSpc>
              <a:buClr>
                <a:srgbClr val="7F7F7F"/>
              </a:buClr>
              <a:buSzTx/>
              <a:defRPr/>
            </a:pPr>
            <a:r>
              <a:rPr lang="en-US" sz="2000" dirty="0">
                <a:solidFill>
                  <a:srgbClr val="E7E6E6"/>
                </a:solidFill>
                <a:latin typeface="Calibri"/>
              </a:rPr>
              <a:t>59,850,779 gallons</a:t>
            </a:r>
          </a:p>
          <a:p>
            <a:pPr marL="274320" lvl="0" indent="-274320" algn="ctr">
              <a:lnSpc>
                <a:spcPct val="80000"/>
              </a:lnSpc>
              <a:buClr>
                <a:srgbClr val="7F7F7F"/>
              </a:buClr>
              <a:buSzTx/>
              <a:defRPr/>
            </a:pPr>
            <a:endParaRPr lang="en-US" sz="2000" dirty="0">
              <a:solidFill>
                <a:srgbClr val="E7E6E6"/>
              </a:solidFill>
              <a:latin typeface="Calibri"/>
            </a:endParaRPr>
          </a:p>
          <a:p>
            <a:pPr marL="274320" lvl="0" indent="-274320" algn="ctr">
              <a:lnSpc>
                <a:spcPct val="80000"/>
              </a:lnSpc>
              <a:buClr>
                <a:srgbClr val="7F7F7F"/>
              </a:buClr>
              <a:buSzTx/>
              <a:defRPr/>
            </a:pPr>
            <a:r>
              <a:rPr lang="en-US" sz="2000" dirty="0">
                <a:solidFill>
                  <a:srgbClr val="E7E6E6"/>
                </a:solidFill>
                <a:latin typeface="Calibri"/>
              </a:rPr>
              <a:t>Volume equal to 12 football fields covered in 10 feet of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pPr algn="ctr"/>
            <a:r>
              <a:rPr lang="en-US" dirty="0"/>
              <a:t>Common Sampling Mistakes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402E-5DBD-40D2-8915-3AFB70D4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2600"/>
            <a:ext cx="10946433" cy="350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Notify </a:t>
            </a:r>
            <a:r>
              <a:rPr lang="en-US" dirty="0" err="1"/>
              <a:t>DoAG</a:t>
            </a:r>
            <a:r>
              <a:rPr lang="en-US" dirty="0"/>
              <a:t> if You Are (</a:t>
            </a:r>
            <a:r>
              <a:rPr lang="en-US" b="1" dirty="0"/>
              <a:t>OR</a:t>
            </a:r>
            <a:r>
              <a:rPr lang="en-US" dirty="0"/>
              <a:t> Are Not) Sampling</a:t>
            </a:r>
          </a:p>
          <a:p>
            <a:pPr marL="0" indent="0">
              <a:buNone/>
            </a:pPr>
            <a:r>
              <a:rPr lang="en-US" dirty="0"/>
              <a:t>Please Deliver Samples Promptly &amp; within the Appropriate Lab Time-Frames:</a:t>
            </a:r>
          </a:p>
          <a:p>
            <a:r>
              <a:rPr lang="en-US" dirty="0"/>
              <a:t>Water Samples: 30 hours from time of first collection to </a:t>
            </a:r>
            <a:r>
              <a:rPr lang="en-US" i="1" dirty="0"/>
              <a:t>incubation </a:t>
            </a:r>
            <a:r>
              <a:rPr lang="en-US" dirty="0"/>
              <a:t>(includes processing time)</a:t>
            </a:r>
          </a:p>
          <a:p>
            <a:r>
              <a:rPr lang="en-US" dirty="0"/>
              <a:t>Meat Samples: 24 hours from time of first collection to </a:t>
            </a:r>
            <a:r>
              <a:rPr lang="en-US" i="1" dirty="0"/>
              <a:t>incubation</a:t>
            </a:r>
            <a:r>
              <a:rPr lang="en-US" dirty="0"/>
              <a:t> (includes processing time)</a:t>
            </a:r>
          </a:p>
          <a:p>
            <a:pPr marL="0" indent="0">
              <a:buNone/>
            </a:pPr>
            <a:r>
              <a:rPr lang="en-US" dirty="0"/>
              <a:t>Don’t forget to include a TC</a:t>
            </a:r>
          </a:p>
          <a:p>
            <a:pPr marL="0" indent="0">
              <a:buNone/>
            </a:pPr>
            <a:r>
              <a:rPr lang="en-US" dirty="0"/>
              <a:t>Check bottles for cracks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1C4CA5-DB11-452E-A2C6-79F35117A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" y="152400"/>
            <a:ext cx="2607094" cy="3474720"/>
          </a:xfrm>
          <a:prstGeom prst="rect">
            <a:avLst/>
          </a:prstGeom>
        </p:spPr>
      </p:pic>
      <p:pic>
        <p:nvPicPr>
          <p:cNvPr id="3" name="Content Placeholder 4" descr="Picture 006.jpg">
            <a:extLst>
              <a:ext uri="{FF2B5EF4-FFF2-40B4-BE49-F238E27FC236}">
                <a16:creationId xmlns:a16="http://schemas.microsoft.com/office/drawing/2014/main" id="{69B9D7BD-4AEF-43CC-88EE-4EF41BF217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b="20832"/>
          <a:stretch>
            <a:fillRect/>
          </a:stretch>
        </p:blipFill>
        <p:spPr>
          <a:xfrm>
            <a:off x="3581862" y="457200"/>
            <a:ext cx="4004043" cy="2377440"/>
          </a:xfrm>
          <a:prstGeom prst="rect">
            <a:avLst/>
          </a:prstGeom>
        </p:spPr>
      </p:pic>
      <p:sp>
        <p:nvSpPr>
          <p:cNvPr id="4" name="Right Arrow 10">
            <a:extLst>
              <a:ext uri="{FF2B5EF4-FFF2-40B4-BE49-F238E27FC236}">
                <a16:creationId xmlns:a16="http://schemas.microsoft.com/office/drawing/2014/main" id="{43EF1CB4-5934-4C9B-AEB2-A63391D4686C}"/>
              </a:ext>
            </a:extLst>
          </p:cNvPr>
          <p:cNvSpPr/>
          <p:nvPr/>
        </p:nvSpPr>
        <p:spPr>
          <a:xfrm>
            <a:off x="2757905" y="609600"/>
            <a:ext cx="1647915" cy="609600"/>
          </a:xfrm>
          <a:prstGeom prst="rightArrow">
            <a:avLst/>
          </a:prstGeom>
          <a:ln>
            <a:solidFill>
              <a:srgbClr val="FFCC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207AF-7900-422B-9C4C-F0E059088B36}"/>
              </a:ext>
            </a:extLst>
          </p:cNvPr>
          <p:cNvSpPr txBox="1"/>
          <p:nvPr/>
        </p:nvSpPr>
        <p:spPr>
          <a:xfrm>
            <a:off x="2757905" y="729734"/>
            <a:ext cx="158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 Airspace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366F61F-9BDD-4E6F-AE28-8F12EE97AA72}"/>
              </a:ext>
            </a:extLst>
          </p:cNvPr>
          <p:cNvSpPr/>
          <p:nvPr/>
        </p:nvSpPr>
        <p:spPr>
          <a:xfrm>
            <a:off x="7313612" y="914400"/>
            <a:ext cx="1447800" cy="609600"/>
          </a:xfrm>
          <a:prstGeom prst="leftArrow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A8F2E-A3B2-439F-BCE2-18ADE0E9BF4E}"/>
              </a:ext>
            </a:extLst>
          </p:cNvPr>
          <p:cNvSpPr txBox="1"/>
          <p:nvPr/>
        </p:nvSpPr>
        <p:spPr>
          <a:xfrm>
            <a:off x="7509705" y="1030357"/>
            <a:ext cx="132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Too Much</a:t>
            </a:r>
          </a:p>
        </p:txBody>
      </p:sp>
      <p:pic>
        <p:nvPicPr>
          <p:cNvPr id="8" name="Picture 2" descr="C:\Documents and Settings\Administrator\My Documents\My Pictures\Picture 005.jpg">
            <a:extLst>
              <a:ext uri="{FF2B5EF4-FFF2-40B4-BE49-F238E27FC236}">
                <a16:creationId xmlns:a16="http://schemas.microsoft.com/office/drawing/2014/main" id="{95C5AE4D-7325-4528-B106-FEB221BF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345" y="3899452"/>
            <a:ext cx="3657600" cy="274320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BEC949-87A3-4BF4-94F9-01D5A03190EF}"/>
              </a:ext>
            </a:extLst>
          </p:cNvPr>
          <p:cNvSpPr/>
          <p:nvPr/>
        </p:nvSpPr>
        <p:spPr>
          <a:xfrm>
            <a:off x="1592667" y="4277082"/>
            <a:ext cx="1301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Too Hot!!</a:t>
            </a:r>
          </a:p>
        </p:txBody>
      </p:sp>
      <p:pic>
        <p:nvPicPr>
          <p:cNvPr id="10" name="Picture 9" descr="Picture 027.jpg">
            <a:extLst>
              <a:ext uri="{FF2B5EF4-FFF2-40B4-BE49-F238E27FC236}">
                <a16:creationId xmlns:a16="http://schemas.microsoft.com/office/drawing/2014/main" id="{56099270-406F-4732-80C8-466FFA23B8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544841" y="3673631"/>
            <a:ext cx="3410852" cy="2560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718F62-C7A2-46FE-87D3-80E0F5EAB783}"/>
              </a:ext>
            </a:extLst>
          </p:cNvPr>
          <p:cNvSpPr/>
          <p:nvPr/>
        </p:nvSpPr>
        <p:spPr>
          <a:xfrm>
            <a:off x="5256211" y="3429000"/>
            <a:ext cx="1274215" cy="369332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  <a:reflection blurRad="6350" stA="53000" endA="300" endPos="35500" dir="5400000" sy="-90000" algn="bl" rotWithShape="0"/>
                </a:effectLst>
              </a:rPr>
              <a:t>Frozen!</a:t>
            </a:r>
          </a:p>
        </p:txBody>
      </p:sp>
      <p:pic>
        <p:nvPicPr>
          <p:cNvPr id="12" name="Picture 11" descr="Picture 013.jpg">
            <a:extLst>
              <a:ext uri="{FF2B5EF4-FFF2-40B4-BE49-F238E27FC236}">
                <a16:creationId xmlns:a16="http://schemas.microsoft.com/office/drawing/2014/main" id="{51240AAA-3A16-4474-8CE2-3C6DA940956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48444" y="3990892"/>
            <a:ext cx="3535680" cy="26517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AFCF406-F719-438E-9372-69104CE613B3}"/>
              </a:ext>
            </a:extLst>
          </p:cNvPr>
          <p:cNvSpPr/>
          <p:nvPr/>
        </p:nvSpPr>
        <p:spPr>
          <a:xfrm>
            <a:off x="7441856" y="6000690"/>
            <a:ext cx="198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Sumberged</a:t>
            </a: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6A8A8885-E37B-431B-A20C-BAD86A635D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30" y="150412"/>
            <a:ext cx="2884933" cy="3749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934676-FC74-44F8-9240-DA3D983594C4}"/>
              </a:ext>
            </a:extLst>
          </p:cNvPr>
          <p:cNvSpPr txBox="1"/>
          <p:nvPr/>
        </p:nvSpPr>
        <p:spPr>
          <a:xfrm>
            <a:off x="9410126" y="1645920"/>
            <a:ext cx="229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Incomplete Form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A12280EB-F5B3-4C34-A15E-46B3665D8C00}"/>
              </a:ext>
            </a:extLst>
          </p:cNvPr>
          <p:cNvSpPr/>
          <p:nvPr/>
        </p:nvSpPr>
        <p:spPr>
          <a:xfrm>
            <a:off x="1757641" y="2015252"/>
            <a:ext cx="1824221" cy="609600"/>
          </a:xfrm>
          <a:prstGeom prst="lef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50C032-E83F-4435-B367-F2D0E551A583}"/>
              </a:ext>
            </a:extLst>
          </p:cNvPr>
          <p:cNvSpPr txBox="1"/>
          <p:nvPr/>
        </p:nvSpPr>
        <p:spPr>
          <a:xfrm>
            <a:off x="2102058" y="2124468"/>
            <a:ext cx="158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Cracked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333715-B067-474D-A7D7-48E94A6DFA38}"/>
              </a:ext>
            </a:extLst>
          </p:cNvPr>
          <p:cNvSpPr txBox="1"/>
          <p:nvPr/>
        </p:nvSpPr>
        <p:spPr>
          <a:xfrm>
            <a:off x="9372095" y="2163187"/>
            <a:ext cx="2486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Delivered Outside of Laboratory Time-Frame</a:t>
            </a:r>
          </a:p>
        </p:txBody>
      </p:sp>
    </p:spTree>
    <p:extLst>
      <p:ext uri="{BB962C8B-B14F-4D97-AF65-F5344CB8AC3E}">
        <p14:creationId xmlns:p14="http://schemas.microsoft.com/office/powerpoint/2010/main" val="10652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9A67-050A-470E-A00D-1E267C93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1087437"/>
          </a:xfrm>
        </p:spPr>
        <p:txBody>
          <a:bodyPr anchor="ctr" anchorCtr="1"/>
          <a:lstStyle/>
          <a:p>
            <a:r>
              <a:rPr lang="en-US" dirty="0"/>
              <a:t>Please Note: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BA93C03-7672-47DD-BB49-68C2A9FDE2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1187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FED7E-3796-4554-AB42-16F2CC087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4834" y="1643270"/>
            <a:ext cx="3657600" cy="353833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ALL</a:t>
            </a:r>
            <a:r>
              <a:rPr lang="en-US" dirty="0"/>
              <a:t> samplers must be trained by DoAG staff</a:t>
            </a:r>
          </a:p>
          <a:p>
            <a:r>
              <a:rPr lang="en-US" dirty="0"/>
              <a:t>Any samples collected by untrained personnel will be discarded</a:t>
            </a:r>
          </a:p>
          <a:p>
            <a:r>
              <a:rPr lang="en-US" dirty="0"/>
              <a:t>Samples should be collected by the same individual for consistency</a:t>
            </a:r>
          </a:p>
          <a:p>
            <a:r>
              <a:rPr lang="en-US" dirty="0"/>
              <a:t>Please contact us if you need training</a:t>
            </a:r>
          </a:p>
        </p:txBody>
      </p:sp>
    </p:spTree>
    <p:extLst>
      <p:ext uri="{BB962C8B-B14F-4D97-AF65-F5344CB8AC3E}">
        <p14:creationId xmlns:p14="http://schemas.microsoft.com/office/powerpoint/2010/main" val="39615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E42A9BB-683F-4EFF-897D-79C4A344573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7229887"/>
              </p:ext>
            </p:extLst>
          </p:nvPr>
        </p:nvGraphicFramePr>
        <p:xfrm>
          <a:off x="2360610" y="129535"/>
          <a:ext cx="7467603" cy="6598930"/>
        </p:xfrm>
        <a:graphic>
          <a:graphicData uri="http://schemas.openxmlformats.org/drawingml/2006/table">
            <a:tbl>
              <a:tblPr/>
              <a:tblGrid>
                <a:gridCol w="1206885">
                  <a:extLst>
                    <a:ext uri="{9D8B030D-6E8A-4147-A177-3AD203B41FA5}">
                      <a16:colId xmlns:a16="http://schemas.microsoft.com/office/drawing/2014/main" val="1545318355"/>
                    </a:ext>
                  </a:extLst>
                </a:gridCol>
                <a:gridCol w="1206885">
                  <a:extLst>
                    <a:ext uri="{9D8B030D-6E8A-4147-A177-3AD203B41FA5}">
                      <a16:colId xmlns:a16="http://schemas.microsoft.com/office/drawing/2014/main" val="2689566783"/>
                    </a:ext>
                  </a:extLst>
                </a:gridCol>
                <a:gridCol w="1206885">
                  <a:extLst>
                    <a:ext uri="{9D8B030D-6E8A-4147-A177-3AD203B41FA5}">
                      <a16:colId xmlns:a16="http://schemas.microsoft.com/office/drawing/2014/main" val="3791030234"/>
                    </a:ext>
                  </a:extLst>
                </a:gridCol>
                <a:gridCol w="1433178">
                  <a:extLst>
                    <a:ext uri="{9D8B030D-6E8A-4147-A177-3AD203B41FA5}">
                      <a16:colId xmlns:a16="http://schemas.microsoft.com/office/drawing/2014/main" val="1119537227"/>
                    </a:ext>
                  </a:extLst>
                </a:gridCol>
                <a:gridCol w="1206885">
                  <a:extLst>
                    <a:ext uri="{9D8B030D-6E8A-4147-A177-3AD203B41FA5}">
                      <a16:colId xmlns:a16="http://schemas.microsoft.com/office/drawing/2014/main" val="2117745718"/>
                    </a:ext>
                  </a:extLst>
                </a:gridCol>
                <a:gridCol w="1206885">
                  <a:extLst>
                    <a:ext uri="{9D8B030D-6E8A-4147-A177-3AD203B41FA5}">
                      <a16:colId xmlns:a16="http://schemas.microsoft.com/office/drawing/2014/main" val="108088025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 Amount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 Prior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035-04.1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035-04.2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444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2/26/2018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080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5/21/2018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849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6/12/2019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64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8/27/2019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558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8/27/2019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2594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6/5/2018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816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8/6/2018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3716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10/30/2018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476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10/1/2018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7836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7/26/2018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421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7/18/2018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9706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9/5/2017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708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5/15/2019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1092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1/2/2019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204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5/1/2019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7946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8/15/2018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7561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10/21/2019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891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7/26/2019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0505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11/1/2017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762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7/2/2018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730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983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035-04.1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035-04.2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35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002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Spls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2326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GeoMean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6905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&gt; 31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16.67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31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Pass/ Fail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969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&gt; 31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562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Spls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5889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BE9ABE-6A06-44BF-A9BE-96401C27C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54717"/>
              </p:ext>
            </p:extLst>
          </p:nvPr>
        </p:nvGraphicFramePr>
        <p:xfrm>
          <a:off x="1217612" y="129535"/>
          <a:ext cx="9558021" cy="6598938"/>
        </p:xfrm>
        <a:graphic>
          <a:graphicData uri="http://schemas.openxmlformats.org/drawingml/2006/table">
            <a:tbl>
              <a:tblPr/>
              <a:tblGrid>
                <a:gridCol w="1047599">
                  <a:extLst>
                    <a:ext uri="{9D8B030D-6E8A-4147-A177-3AD203B41FA5}">
                      <a16:colId xmlns:a16="http://schemas.microsoft.com/office/drawing/2014/main" val="1940434996"/>
                    </a:ext>
                  </a:extLst>
                </a:gridCol>
                <a:gridCol w="857127">
                  <a:extLst>
                    <a:ext uri="{9D8B030D-6E8A-4147-A177-3AD203B41FA5}">
                      <a16:colId xmlns:a16="http://schemas.microsoft.com/office/drawing/2014/main" val="953202040"/>
                    </a:ext>
                  </a:extLst>
                </a:gridCol>
                <a:gridCol w="1047599">
                  <a:extLst>
                    <a:ext uri="{9D8B030D-6E8A-4147-A177-3AD203B41FA5}">
                      <a16:colId xmlns:a16="http://schemas.microsoft.com/office/drawing/2014/main" val="1488610002"/>
                    </a:ext>
                  </a:extLst>
                </a:gridCol>
                <a:gridCol w="857127">
                  <a:extLst>
                    <a:ext uri="{9D8B030D-6E8A-4147-A177-3AD203B41FA5}">
                      <a16:colId xmlns:a16="http://schemas.microsoft.com/office/drawing/2014/main" val="2535436932"/>
                    </a:ext>
                  </a:extLst>
                </a:gridCol>
                <a:gridCol w="857127">
                  <a:extLst>
                    <a:ext uri="{9D8B030D-6E8A-4147-A177-3AD203B41FA5}">
                      <a16:colId xmlns:a16="http://schemas.microsoft.com/office/drawing/2014/main" val="383854058"/>
                    </a:ext>
                  </a:extLst>
                </a:gridCol>
                <a:gridCol w="224863">
                  <a:extLst>
                    <a:ext uri="{9D8B030D-6E8A-4147-A177-3AD203B41FA5}">
                      <a16:colId xmlns:a16="http://schemas.microsoft.com/office/drawing/2014/main" val="3029661728"/>
                    </a:ext>
                  </a:extLst>
                </a:gridCol>
                <a:gridCol w="1047599">
                  <a:extLst>
                    <a:ext uri="{9D8B030D-6E8A-4147-A177-3AD203B41FA5}">
                      <a16:colId xmlns:a16="http://schemas.microsoft.com/office/drawing/2014/main" val="2263626073"/>
                    </a:ext>
                  </a:extLst>
                </a:gridCol>
                <a:gridCol w="857127">
                  <a:extLst>
                    <a:ext uri="{9D8B030D-6E8A-4147-A177-3AD203B41FA5}">
                      <a16:colId xmlns:a16="http://schemas.microsoft.com/office/drawing/2014/main" val="1596713811"/>
                    </a:ext>
                  </a:extLst>
                </a:gridCol>
                <a:gridCol w="1047599">
                  <a:extLst>
                    <a:ext uri="{9D8B030D-6E8A-4147-A177-3AD203B41FA5}">
                      <a16:colId xmlns:a16="http://schemas.microsoft.com/office/drawing/2014/main" val="4063473647"/>
                    </a:ext>
                  </a:extLst>
                </a:gridCol>
                <a:gridCol w="857127">
                  <a:extLst>
                    <a:ext uri="{9D8B030D-6E8A-4147-A177-3AD203B41FA5}">
                      <a16:colId xmlns:a16="http://schemas.microsoft.com/office/drawing/2014/main" val="3355341896"/>
                    </a:ext>
                  </a:extLst>
                </a:gridCol>
                <a:gridCol w="857127">
                  <a:extLst>
                    <a:ext uri="{9D8B030D-6E8A-4147-A177-3AD203B41FA5}">
                      <a16:colId xmlns:a16="http://schemas.microsoft.com/office/drawing/2014/main" val="1609902228"/>
                    </a:ext>
                  </a:extLst>
                </a:gridCol>
              </a:tblGrid>
              <a:tr h="572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 Amount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 Prior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035-02.4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035-03.1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 Amount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 Prior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035-02.4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035-03.1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466490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8/21/2018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245478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2/26/2018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5/16/2017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543249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5/21/2018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5/1/2019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62214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9/7/2017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10/15/2018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54801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6/12/2019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8/15/2018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169537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11/20/2019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1/17/2018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984488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8/26/2019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1/28/2019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97625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7/17/2017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7/12/2017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120327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10/31/2019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10/21/2019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668588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6/5/2018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5/9/2017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49851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8/6/2018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12/18/2019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42028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11/20/2018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87721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10/30/2018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035-02.4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035-03.1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44502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12/4/2018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Spls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71710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5/15/2019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GeoMean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38724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&gt; 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301169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Pass/ Fail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839288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&gt; 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80384"/>
                  </a:ext>
                </a:extLst>
              </a:tr>
              <a:tr h="31717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Spls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371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5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605B-1F1E-4381-BC33-BF57B9F3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609600"/>
          </a:xfrm>
        </p:spPr>
        <p:txBody>
          <a:bodyPr anchor="t" anchorCtr="1"/>
          <a:lstStyle/>
          <a:p>
            <a:r>
              <a:rPr lang="en-US" dirty="0"/>
              <a:t>2019 NSSP-MO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4ABD-7505-4C48-8C96-969EC6C04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4912" y="1295400"/>
            <a:ext cx="815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Marinas &amp; Mooring Areas have been separated:</a:t>
            </a:r>
          </a:p>
          <a:p>
            <a:r>
              <a:rPr lang="en-US" dirty="0"/>
              <a:t>“Mooring Areas are any water area used to provide temporary or permanent anchorage for </a:t>
            </a:r>
            <a:r>
              <a:rPr lang="en-US" b="1" dirty="0"/>
              <a:t>more than 20</a:t>
            </a:r>
            <a:r>
              <a:rPr lang="en-US" dirty="0"/>
              <a:t> boats…”</a:t>
            </a:r>
          </a:p>
          <a:p>
            <a:r>
              <a:rPr lang="en-US" dirty="0"/>
              <a:t>If assessment determines that the Mooring Area is not a pollution source and it is documented in the Conditional Area Management Plan, </a:t>
            </a:r>
            <a:r>
              <a:rPr lang="en-US" b="1" dirty="0"/>
              <a:t>the area can be placed in the open status</a:t>
            </a:r>
            <a:r>
              <a:rPr lang="en-US" dirty="0"/>
              <a:t>.</a:t>
            </a:r>
          </a:p>
          <a:p>
            <a:r>
              <a:rPr lang="en-US" dirty="0"/>
              <a:t>Changes </a:t>
            </a:r>
            <a:r>
              <a:rPr lang="en-US" i="1" dirty="0"/>
              <a:t>may</a:t>
            </a:r>
            <a:r>
              <a:rPr lang="en-US" dirty="0"/>
              <a:t> allow for some Conditionally Approved Seasonal areas to </a:t>
            </a:r>
            <a:r>
              <a:rPr lang="en-US" b="1" dirty="0"/>
              <a:t>remain open year-round</a:t>
            </a:r>
            <a:r>
              <a:rPr lang="en-US" dirty="0"/>
              <a:t>.</a:t>
            </a:r>
          </a:p>
          <a:p>
            <a:r>
              <a:rPr lang="en-US" dirty="0"/>
              <a:t>There may be opportunity to create new areas.</a:t>
            </a:r>
          </a:p>
          <a:p>
            <a:r>
              <a:rPr lang="en-US" dirty="0"/>
              <a:t>Documentation is key. Types of vessels, usage including holiday &amp; weekend occupancy, etc.</a:t>
            </a:r>
          </a:p>
        </p:txBody>
      </p:sp>
    </p:spTree>
    <p:extLst>
      <p:ext uri="{BB962C8B-B14F-4D97-AF65-F5344CB8AC3E}">
        <p14:creationId xmlns:p14="http://schemas.microsoft.com/office/powerpoint/2010/main" val="31316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FFF6-C9FB-42DA-8635-63B021D5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838200"/>
          </a:xfrm>
        </p:spPr>
        <p:txBody>
          <a:bodyPr/>
          <a:lstStyle/>
          <a:p>
            <a:pPr algn="ctr"/>
            <a:r>
              <a:rPr lang="en-US" dirty="0"/>
              <a:t>Monitoring Required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9E51C-D755-4A73-8F91-31C9F261F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Parking Lot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D1AC89-18A6-4746-A6F6-4E274FF801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78022" y="2667000"/>
            <a:ext cx="4632961" cy="347472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4A351-F9C3-42D6-8810-DDD40E9BB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Party Anchorage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984C9A5-17CB-49E9-A7CD-18F7243CDF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88" y="2667000"/>
            <a:ext cx="4632961" cy="3474720"/>
          </a:xfrm>
        </p:spPr>
      </p:pic>
    </p:spTree>
    <p:extLst>
      <p:ext uri="{BB962C8B-B14F-4D97-AF65-F5344CB8AC3E}">
        <p14:creationId xmlns:p14="http://schemas.microsoft.com/office/powerpoint/2010/main" val="32104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1544637"/>
          </a:xfrm>
        </p:spPr>
        <p:txBody>
          <a:bodyPr anchor="t" anchorCtr="1"/>
          <a:lstStyle/>
          <a:p>
            <a:pPr algn="ctr"/>
            <a:r>
              <a:rPr lang="en-US" dirty="0"/>
              <a:t>Partnership with DEEP Boating Division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2133601"/>
            <a:ext cx="3657600" cy="4035424"/>
          </a:xfrm>
        </p:spPr>
        <p:txBody>
          <a:bodyPr/>
          <a:lstStyle/>
          <a:p>
            <a:r>
              <a:rPr lang="en-US" dirty="0"/>
              <a:t>DEEP Maintains Federal Clean Vessel Act pump out data, performs outreach, and produces educational materials</a:t>
            </a:r>
          </a:p>
          <a:p>
            <a:r>
              <a:rPr lang="en-US" dirty="0"/>
              <a:t>DoAG will use this information as part of Mooring Area assessments</a:t>
            </a:r>
          </a:p>
          <a:p>
            <a:endParaRPr lang="en-US" dirty="0"/>
          </a:p>
        </p:txBody>
      </p:sp>
      <p:pic>
        <p:nvPicPr>
          <p:cNvPr id="10" name="Picture Placeholder 9" descr="Sailboat on still lake">
            <a:extLst>
              <a:ext uri="{FF2B5EF4-FFF2-40B4-BE49-F238E27FC236}">
                <a16:creationId xmlns:a16="http://schemas.microsoft.com/office/drawing/2014/main" id="{A31BC211-4C69-46E8-9ED1-5CA69A4034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3137"/>
          <a:stretch>
            <a:fillRect/>
          </a:stretch>
        </p:blipFill>
        <p:spPr/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CB5D74-ABCE-42A4-8992-E46A7D08F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35634"/>
              </p:ext>
            </p:extLst>
          </p:nvPr>
        </p:nvGraphicFramePr>
        <p:xfrm>
          <a:off x="6353377" y="1538597"/>
          <a:ext cx="4968520" cy="3680794"/>
        </p:xfrm>
        <a:graphic>
          <a:graphicData uri="http://schemas.openxmlformats.org/drawingml/2006/table">
            <a:tbl>
              <a:tblPr/>
              <a:tblGrid>
                <a:gridCol w="997818">
                  <a:extLst>
                    <a:ext uri="{9D8B030D-6E8A-4147-A177-3AD203B41FA5}">
                      <a16:colId xmlns:a16="http://schemas.microsoft.com/office/drawing/2014/main" val="3387815721"/>
                    </a:ext>
                  </a:extLst>
                </a:gridCol>
                <a:gridCol w="1471012">
                  <a:extLst>
                    <a:ext uri="{9D8B030D-6E8A-4147-A177-3AD203B41FA5}">
                      <a16:colId xmlns:a16="http://schemas.microsoft.com/office/drawing/2014/main" val="4230286999"/>
                    </a:ext>
                  </a:extLst>
                </a:gridCol>
                <a:gridCol w="524626">
                  <a:extLst>
                    <a:ext uri="{9D8B030D-6E8A-4147-A177-3AD203B41FA5}">
                      <a16:colId xmlns:a16="http://schemas.microsoft.com/office/drawing/2014/main" val="3285842458"/>
                    </a:ext>
                  </a:extLst>
                </a:gridCol>
                <a:gridCol w="493766">
                  <a:extLst>
                    <a:ext uri="{9D8B030D-6E8A-4147-A177-3AD203B41FA5}">
                      <a16:colId xmlns:a16="http://schemas.microsoft.com/office/drawing/2014/main" val="983263620"/>
                    </a:ext>
                  </a:extLst>
                </a:gridCol>
                <a:gridCol w="493766">
                  <a:extLst>
                    <a:ext uri="{9D8B030D-6E8A-4147-A177-3AD203B41FA5}">
                      <a16:colId xmlns:a16="http://schemas.microsoft.com/office/drawing/2014/main" val="4234032039"/>
                    </a:ext>
                  </a:extLst>
                </a:gridCol>
                <a:gridCol w="493766">
                  <a:extLst>
                    <a:ext uri="{9D8B030D-6E8A-4147-A177-3AD203B41FA5}">
                      <a16:colId xmlns:a16="http://schemas.microsoft.com/office/drawing/2014/main" val="3880626878"/>
                    </a:ext>
                  </a:extLst>
                </a:gridCol>
                <a:gridCol w="493766">
                  <a:extLst>
                    <a:ext uri="{9D8B030D-6E8A-4147-A177-3AD203B41FA5}">
                      <a16:colId xmlns:a16="http://schemas.microsoft.com/office/drawing/2014/main" val="3494231685"/>
                    </a:ext>
                  </a:extLst>
                </a:gridCol>
              </a:tblGrid>
              <a:tr h="283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vessel name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week  1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week 2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week 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week 4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week 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67518"/>
                  </a:ext>
                </a:extLst>
              </a:tr>
              <a:tr h="283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Gwen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 24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892097"/>
                  </a:ext>
                </a:extLst>
              </a:tr>
              <a:tr h="283138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Sea Turtle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733986"/>
                  </a:ext>
                </a:extLst>
              </a:tr>
              <a:tr h="283138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Seaquel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939323"/>
                  </a:ext>
                </a:extLst>
              </a:tr>
              <a:tr h="283138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Wild Slpurge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238252"/>
                  </a:ext>
                </a:extLst>
              </a:tr>
              <a:tr h="283138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Stay Thirsty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395800"/>
                  </a:ext>
                </a:extLst>
              </a:tr>
              <a:tr h="283138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 Lady III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387414"/>
                  </a:ext>
                </a:extLst>
              </a:tr>
              <a:tr h="283138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Run Away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705835"/>
                  </a:ext>
                </a:extLst>
              </a:tr>
              <a:tr h="283138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Camp David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837473"/>
                  </a:ext>
                </a:extLst>
              </a:tr>
              <a:tr h="283138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Enchantress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933833"/>
                  </a:ext>
                </a:extLst>
              </a:tr>
              <a:tr h="283138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Kataluma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727032"/>
                  </a:ext>
                </a:extLst>
              </a:tr>
              <a:tr h="283138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Pipe Dream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80644"/>
                  </a:ext>
                </a:extLst>
              </a:tr>
              <a:tr h="283138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Fintimadator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111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5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CE3FBC-3D93-4975-BCD6-8680FBAFC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4012" y="0"/>
            <a:ext cx="6934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446B4-3BE3-4F80-9F4D-813372466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2D7231-F978-4869-9DAF-8B32B804D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4" y="91440"/>
            <a:ext cx="5159528" cy="6675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758E57-77AD-4DAB-A92C-E6358F057E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91440"/>
            <a:ext cx="5159528" cy="6675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19B349-E152-4E97-80D4-224C333A7DB5}"/>
              </a:ext>
            </a:extLst>
          </p:cNvPr>
          <p:cNvSpPr txBox="1"/>
          <p:nvPr/>
        </p:nvSpPr>
        <p:spPr>
          <a:xfrm>
            <a:off x="2066848" y="228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@aquaculture_ct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136BB-D7A4-4464-8A71-2F56203ABF0C}"/>
              </a:ext>
            </a:extLst>
          </p:cNvPr>
          <p:cNvSpPr txBox="1"/>
          <p:nvPr/>
        </p:nvSpPr>
        <p:spPr>
          <a:xfrm>
            <a:off x="8483676" y="20955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@ct_grown</a:t>
            </a:r>
          </a:p>
        </p:txBody>
      </p:sp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133" y="381000"/>
            <a:ext cx="2819400" cy="609600"/>
          </a:xfrm>
        </p:spPr>
        <p:txBody>
          <a:bodyPr/>
          <a:lstStyle/>
          <a:p>
            <a:pPr algn="ctr"/>
            <a:r>
              <a:rPr lang="en-US" dirty="0"/>
              <a:t>DoAG Staff: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407" y="1017104"/>
            <a:ext cx="2744790" cy="609600"/>
          </a:xfrm>
        </p:spPr>
        <p:txBody>
          <a:bodyPr/>
          <a:lstStyle/>
          <a:p>
            <a:pPr algn="ctr"/>
            <a:r>
              <a:rPr lang="en-US" dirty="0"/>
              <a:t>Administration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795" y="1684682"/>
            <a:ext cx="3384075" cy="90611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David Carey, Director</a:t>
            </a:r>
          </a:p>
          <a:p>
            <a:pPr algn="ctr"/>
            <a:r>
              <a:rPr lang="en-US" dirty="0"/>
              <a:t>Lori Scianna, Administrative Assistant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3812" y="2895600"/>
            <a:ext cx="3122740" cy="762000"/>
          </a:xfrm>
        </p:spPr>
        <p:txBody>
          <a:bodyPr/>
          <a:lstStyle/>
          <a:p>
            <a:pPr algn="ctr"/>
            <a:r>
              <a:rPr lang="en-US" dirty="0"/>
              <a:t>Shellfish Laboratory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2434" y="3962400"/>
            <a:ext cx="3122740" cy="2743200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en-US" sz="2400" dirty="0"/>
              <a:t>Kristin DeRosia-Banick, Supervisory EA</a:t>
            </a:r>
          </a:p>
          <a:p>
            <a:pPr lvl="0" algn="ctr"/>
            <a:r>
              <a:rPr lang="en-US" sz="2400" dirty="0"/>
              <a:t>Alissa Dragan, EA III</a:t>
            </a:r>
          </a:p>
          <a:p>
            <a:pPr lvl="0" algn="ctr"/>
            <a:r>
              <a:rPr lang="en-US" sz="2400" dirty="0"/>
              <a:t>Shannon Kelly, EAII</a:t>
            </a:r>
          </a:p>
          <a:p>
            <a:pPr lvl="0" algn="ctr"/>
            <a:r>
              <a:rPr lang="en-US" sz="2400" dirty="0"/>
              <a:t>Jenifer Yeadon, EA II</a:t>
            </a:r>
          </a:p>
          <a:p>
            <a:pPr lvl="0" algn="ctr"/>
            <a:r>
              <a:rPr lang="en-US" sz="2400" dirty="0"/>
              <a:t>Kristin Russo, EA I</a:t>
            </a:r>
          </a:p>
          <a:p>
            <a:pPr lvl="0" algn="ctr"/>
            <a:r>
              <a:rPr lang="en-US" sz="2400" dirty="0"/>
              <a:t>Michal Zuber, EA </a:t>
            </a:r>
            <a:r>
              <a:rPr lang="en-US" dirty="0"/>
              <a:t>I</a:t>
            </a:r>
          </a:p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531D4DD-CEF1-4A9C-81CB-2DB53DC80E64}"/>
              </a:ext>
            </a:extLst>
          </p:cNvPr>
          <p:cNvSpPr txBox="1">
            <a:spLocks/>
          </p:cNvSpPr>
          <p:nvPr/>
        </p:nvSpPr>
        <p:spPr>
          <a:xfrm>
            <a:off x="4925441" y="3009900"/>
            <a:ext cx="312274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4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Shellfish Sanitation Program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99B8FFE-99BD-4DCC-855F-469DB54FFA59}"/>
              </a:ext>
            </a:extLst>
          </p:cNvPr>
          <p:cNvSpPr txBox="1">
            <a:spLocks/>
          </p:cNvSpPr>
          <p:nvPr/>
        </p:nvSpPr>
        <p:spPr>
          <a:xfrm>
            <a:off x="1293813" y="3962400"/>
            <a:ext cx="3122739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Joe DeCrescenzo, Fisheries Biologist II (Marine)</a:t>
            </a:r>
          </a:p>
          <a:p>
            <a:pPr algn="ctr"/>
            <a:r>
              <a:rPr lang="en-US" dirty="0"/>
              <a:t>Emily VanGulick, Fisheries Biologist I (Marine) </a:t>
            </a:r>
          </a:p>
          <a:p>
            <a:pPr algn="ctr"/>
            <a:r>
              <a:rPr lang="en-US" dirty="0"/>
              <a:t>Shellfish Pathologist, Vacant</a:t>
            </a:r>
          </a:p>
          <a:p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931775D-04E5-43AD-A474-A4B3BEC4DE68}"/>
              </a:ext>
            </a:extLst>
          </p:cNvPr>
          <p:cNvSpPr txBox="1">
            <a:spLocks/>
          </p:cNvSpPr>
          <p:nvPr/>
        </p:nvSpPr>
        <p:spPr>
          <a:xfrm>
            <a:off x="8304212" y="2895600"/>
            <a:ext cx="312274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4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Boat Operations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EFBC7D9-E56B-4868-A073-E3868792FA66}"/>
              </a:ext>
            </a:extLst>
          </p:cNvPr>
          <p:cNvSpPr txBox="1">
            <a:spLocks/>
          </p:cNvSpPr>
          <p:nvPr/>
        </p:nvSpPr>
        <p:spPr>
          <a:xfrm>
            <a:off x="8461184" y="3848100"/>
            <a:ext cx="2808796" cy="1262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Rick Seidon, Research Vessel Engineer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D379E-1E39-45A7-9E9D-4509EAE47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39" y="0"/>
            <a:ext cx="683654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2A309C-5329-41E0-B80B-7B11014C01A0}"/>
              </a:ext>
            </a:extLst>
          </p:cNvPr>
          <p:cNvSpPr txBox="1"/>
          <p:nvPr/>
        </p:nvSpPr>
        <p:spPr>
          <a:xfrm>
            <a:off x="1865312" y="16565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</a:p>
        </p:txBody>
      </p:sp>
      <p:pic>
        <p:nvPicPr>
          <p:cNvPr id="6" name="Graphic 5" descr="Envelope">
            <a:extLst>
              <a:ext uri="{FF2B5EF4-FFF2-40B4-BE49-F238E27FC236}">
                <a16:creationId xmlns:a16="http://schemas.microsoft.com/office/drawing/2014/main" id="{8ABEC93C-EF30-4627-A911-2370FDCB4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6499" y="596347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804849-4F54-4D29-A7A7-9622230CEB4D}"/>
              </a:ext>
            </a:extLst>
          </p:cNvPr>
          <p:cNvSpPr txBox="1"/>
          <p:nvPr/>
        </p:nvSpPr>
        <p:spPr>
          <a:xfrm>
            <a:off x="9599612" y="6172200"/>
            <a:ext cx="267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alissa.dragan@ct.gov</a:t>
            </a:r>
          </a:p>
        </p:txBody>
      </p:sp>
    </p:spTree>
    <p:extLst>
      <p:ext uri="{BB962C8B-B14F-4D97-AF65-F5344CB8AC3E}">
        <p14:creationId xmlns:p14="http://schemas.microsoft.com/office/powerpoint/2010/main" val="33281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FD19-43F0-4CAF-9408-2B65BBDD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 Shellfish Sanitation Program NSSP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754E5-6C9E-4BF0-AD14-C9C1731D7562}"/>
              </a:ext>
            </a:extLst>
          </p:cNvPr>
          <p:cNvSpPr txBox="1"/>
          <p:nvPr/>
        </p:nvSpPr>
        <p:spPr>
          <a:xfrm>
            <a:off x="1959217" y="1460432"/>
            <a:ext cx="2387962" cy="861774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2"/>
                </a:solidFill>
              </a:rPr>
              <a:t>Model Ordinance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3667D-E196-42F6-BAC0-8A1F95B4D0F9}"/>
              </a:ext>
            </a:extLst>
          </p:cNvPr>
          <p:cNvSpPr/>
          <p:nvPr/>
        </p:nvSpPr>
        <p:spPr>
          <a:xfrm>
            <a:off x="1563748" y="2895600"/>
            <a:ext cx="1116446" cy="269647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Responsibilities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DF9FA-B132-48DD-A0F2-7C5496914DC8}"/>
              </a:ext>
            </a:extLst>
          </p:cNvPr>
          <p:cNvSpPr txBox="1"/>
          <p:nvPr/>
        </p:nvSpPr>
        <p:spPr>
          <a:xfrm>
            <a:off x="3127227" y="2856875"/>
            <a:ext cx="1714500" cy="40011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Oversight</a:t>
            </a:r>
          </a:p>
        </p:txBody>
      </p:sp>
      <p:sp>
        <p:nvSpPr>
          <p:cNvPr id="7" name="Curved Right Arrow 33">
            <a:extLst>
              <a:ext uri="{FF2B5EF4-FFF2-40B4-BE49-F238E27FC236}">
                <a16:creationId xmlns:a16="http://schemas.microsoft.com/office/drawing/2014/main" id="{972926AD-959C-416B-9FE6-09C7F013FEE9}"/>
              </a:ext>
            </a:extLst>
          </p:cNvPr>
          <p:cNvSpPr/>
          <p:nvPr/>
        </p:nvSpPr>
        <p:spPr>
          <a:xfrm>
            <a:off x="3384439" y="3401638"/>
            <a:ext cx="1062185" cy="11202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Right Arrow 33">
            <a:extLst>
              <a:ext uri="{FF2B5EF4-FFF2-40B4-BE49-F238E27FC236}">
                <a16:creationId xmlns:a16="http://schemas.microsoft.com/office/drawing/2014/main" id="{D9D1215B-75B6-4919-B63F-7B1557798514}"/>
              </a:ext>
            </a:extLst>
          </p:cNvPr>
          <p:cNvSpPr/>
          <p:nvPr/>
        </p:nvSpPr>
        <p:spPr>
          <a:xfrm>
            <a:off x="3330324" y="4513660"/>
            <a:ext cx="1062185" cy="11202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4CDE1C-DDBE-4AE0-AA4B-04E729A3698C}"/>
              </a:ext>
            </a:extLst>
          </p:cNvPr>
          <p:cNvSpPr/>
          <p:nvPr/>
        </p:nvSpPr>
        <p:spPr>
          <a:xfrm>
            <a:off x="5793358" y="2244433"/>
            <a:ext cx="1389888" cy="1280160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248171-AA0C-4DFC-B3FF-5307E45B9996}"/>
              </a:ext>
            </a:extLst>
          </p:cNvPr>
          <p:cNvSpPr txBox="1"/>
          <p:nvPr/>
        </p:nvSpPr>
        <p:spPr>
          <a:xfrm>
            <a:off x="6144683" y="2684458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FDA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650B3F-037A-4B71-BEB5-EC8588362132}"/>
              </a:ext>
            </a:extLst>
          </p:cNvPr>
          <p:cNvSpPr/>
          <p:nvPr/>
        </p:nvSpPr>
        <p:spPr>
          <a:xfrm>
            <a:off x="5802284" y="3652517"/>
            <a:ext cx="1389888" cy="1280160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0C26B-4FDA-4F5A-84A8-6F7950EB6184}"/>
              </a:ext>
            </a:extLst>
          </p:cNvPr>
          <p:cNvSpPr txBox="1"/>
          <p:nvPr/>
        </p:nvSpPr>
        <p:spPr>
          <a:xfrm>
            <a:off x="5950036" y="4068412"/>
            <a:ext cx="109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SSCA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397E6D-7DC5-47A8-8457-BF243C063DC9}"/>
              </a:ext>
            </a:extLst>
          </p:cNvPr>
          <p:cNvSpPr>
            <a:spLocks noChangeAspect="1"/>
          </p:cNvSpPr>
          <p:nvPr/>
        </p:nvSpPr>
        <p:spPr>
          <a:xfrm>
            <a:off x="5766021" y="5198160"/>
            <a:ext cx="1386840" cy="1280160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9B9A8A-F7A1-4CED-A7E0-F51C3322B53E}"/>
              </a:ext>
            </a:extLst>
          </p:cNvPr>
          <p:cNvSpPr txBox="1"/>
          <p:nvPr/>
        </p:nvSpPr>
        <p:spPr>
          <a:xfrm>
            <a:off x="5892318" y="5638185"/>
            <a:ext cx="1156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Industry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6B5DC-DD1F-455B-AA21-F6F066D1AF8F}"/>
              </a:ext>
            </a:extLst>
          </p:cNvPr>
          <p:cNvSpPr txBox="1"/>
          <p:nvPr/>
        </p:nvSpPr>
        <p:spPr>
          <a:xfrm>
            <a:off x="8456612" y="1428825"/>
            <a:ext cx="2387963" cy="163121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2"/>
                </a:solidFill>
              </a:rPr>
              <a:t>Interstate Shellfish Sanitation Conference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95F49C-FC31-491E-90A7-A125FE16132A}"/>
              </a:ext>
            </a:extLst>
          </p:cNvPr>
          <p:cNvSpPr txBox="1"/>
          <p:nvPr/>
        </p:nvSpPr>
        <p:spPr>
          <a:xfrm>
            <a:off x="8869857" y="4532567"/>
            <a:ext cx="1676400" cy="40011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Research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EE0E131-62FA-4165-9E21-84616FD0FEE9}"/>
              </a:ext>
            </a:extLst>
          </p:cNvPr>
          <p:cNvSpPr/>
          <p:nvPr/>
        </p:nvSpPr>
        <p:spPr>
          <a:xfrm>
            <a:off x="7543497" y="2351662"/>
            <a:ext cx="767637" cy="3896738"/>
          </a:xfrm>
          <a:prstGeom prst="rightBrace">
            <a:avLst>
              <a:gd name="adj1" fmla="val 8333"/>
              <a:gd name="adj2" fmla="val 11741"/>
            </a:avLst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B388485B-F87E-4410-8941-F2E1CE68C2D6}"/>
              </a:ext>
            </a:extLst>
          </p:cNvPr>
          <p:cNvSpPr/>
          <p:nvPr/>
        </p:nvSpPr>
        <p:spPr>
          <a:xfrm>
            <a:off x="4646613" y="1600200"/>
            <a:ext cx="3530962" cy="5163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41B3ADA4-9953-46A4-BEB2-C17ED00D58E6}"/>
              </a:ext>
            </a:extLst>
          </p:cNvPr>
          <p:cNvSpPr/>
          <p:nvPr/>
        </p:nvSpPr>
        <p:spPr>
          <a:xfrm>
            <a:off x="9460335" y="3286879"/>
            <a:ext cx="495444" cy="9417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4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66BB73-876D-4BBD-AED5-1FD51ED60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0"/>
            <a:ext cx="9144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BE48FD-656E-4BEF-92D4-EF21EF39D33A}"/>
              </a:ext>
            </a:extLst>
          </p:cNvPr>
          <p:cNvSpPr/>
          <p:nvPr/>
        </p:nvSpPr>
        <p:spPr>
          <a:xfrm>
            <a:off x="3046410" y="1845365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b="1" dirty="0"/>
              <a:t>NSSP_MO Chapter 1 @1 A-F and @2 A-H: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/>
              <a:t>Growing Areas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/>
              <a:t>Shellfish Sanitation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/>
              <a:t>Vibrio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/>
              <a:t>Enforcement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0823" y="304800"/>
            <a:ext cx="9144001" cy="1219200"/>
          </a:xfrm>
        </p:spPr>
        <p:txBody>
          <a:bodyPr/>
          <a:lstStyle/>
          <a:p>
            <a:pPr algn="ctr"/>
            <a:r>
              <a:rPr lang="en-US" dirty="0"/>
              <a:t>The Bureau of Aquaculture Implements the NSSP-MO</a:t>
            </a:r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en-US" dirty="0"/>
              <a:t>DoAG NSSP-MO Responsibilities: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2" y="1219200"/>
            <a:ext cx="5867400" cy="5486400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000" dirty="0"/>
              <a:t>Growing Area Classification</a:t>
            </a:r>
          </a:p>
          <a:p>
            <a:pPr marL="285750" indent="-285750">
              <a:lnSpc>
                <a:spcPct val="120000"/>
              </a:lnSpc>
            </a:pPr>
            <a:r>
              <a:rPr lang="en-US" sz="2000" dirty="0"/>
              <a:t>Growing Area Management (Closures &amp; Openings)</a:t>
            </a:r>
          </a:p>
          <a:p>
            <a:pPr marL="285750" indent="-285750">
              <a:lnSpc>
                <a:spcPct val="120000"/>
              </a:lnSpc>
            </a:pPr>
            <a:r>
              <a:rPr lang="en-US" sz="2000" dirty="0"/>
              <a:t>Regulate Shellfish Harvest, Processing, Sale, &amp; Shipment</a:t>
            </a:r>
          </a:p>
          <a:p>
            <a:pPr marL="285750" indent="-285750">
              <a:lnSpc>
                <a:spcPct val="120000"/>
              </a:lnSpc>
            </a:pPr>
            <a:r>
              <a:rPr lang="en-US" sz="2000" dirty="0"/>
              <a:t>Biannual Harvester, Processor, &amp; Dealer Inspections</a:t>
            </a:r>
          </a:p>
          <a:p>
            <a:pPr marL="285750" indent="-285750">
              <a:lnSpc>
                <a:spcPct val="120000"/>
              </a:lnSpc>
            </a:pPr>
            <a:r>
              <a:rPr lang="en-US" sz="2000" dirty="0"/>
              <a:t>Aquaculture Permitting, Including Inland Fish Farming &amp; Seaweed</a:t>
            </a:r>
          </a:p>
          <a:p>
            <a:pPr marL="285750" indent="-285750">
              <a:lnSpc>
                <a:spcPct val="120000"/>
              </a:lnSpc>
            </a:pPr>
            <a:r>
              <a:rPr lang="en-US" sz="2000" dirty="0"/>
              <a:t>Illness Investigations</a:t>
            </a:r>
          </a:p>
          <a:p>
            <a:pPr marL="285750" indent="-285750">
              <a:lnSpc>
                <a:spcPct val="120000"/>
              </a:lnSpc>
            </a:pPr>
            <a:r>
              <a:rPr lang="en-US" sz="2000" dirty="0"/>
              <a:t>Laboratory Evaluations for CT Dairy Industry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6F430-592F-4E2B-8421-719A30B11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6212" y="1600200"/>
            <a:ext cx="4419600" cy="44196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err="1"/>
              <a:t>DoAG</a:t>
            </a:r>
            <a:r>
              <a:rPr lang="en-US" sz="2000" dirty="0"/>
              <a:t> is the Agency responsible for ensuring the safety of molluscan shellfish for human consumption. </a:t>
            </a:r>
            <a:r>
              <a:rPr lang="en-US" sz="2000" dirty="0" err="1"/>
              <a:t>DoAG</a:t>
            </a:r>
            <a:r>
              <a:rPr lang="en-US" sz="2000" dirty="0"/>
              <a:t> Analysts oversee CT shellfish production from the growing areas through the distribution chain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C1220E79-02D2-4896-9226-5A08232C7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502920"/>
            <a:ext cx="8149884" cy="585216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08790-38AB-47F3-A9FE-E26456B9CA9E}"/>
              </a:ext>
            </a:extLst>
          </p:cNvPr>
          <p:cNvSpPr txBox="1"/>
          <p:nvPr/>
        </p:nvSpPr>
        <p:spPr>
          <a:xfrm flipH="1">
            <a:off x="760412" y="304800"/>
            <a:ext cx="3124200" cy="7017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b="1" dirty="0">
                <a:ln>
                  <a:solidFill>
                    <a:schemeClr val="accent1">
                      <a:shade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Shellfish are effective filter feeders &amp; can concentrate pathogens or other contaminants as they feed</a:t>
            </a:r>
          </a:p>
          <a:p>
            <a:pPr fontAlgn="base"/>
            <a:endParaRPr lang="en-US" b="1" dirty="0">
              <a:ln>
                <a:solidFill>
                  <a:schemeClr val="accent1">
                    <a:shade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r>
              <a:rPr lang="en-US" b="1" dirty="0">
                <a:ln>
                  <a:solidFill>
                    <a:schemeClr val="accent1">
                      <a:shade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Shellfish are consumed RAW with no cook step to kill any pathogens that may be present</a:t>
            </a:r>
          </a:p>
          <a:p>
            <a:pPr fontAlgn="base"/>
            <a:endParaRPr lang="en-US" b="1" dirty="0">
              <a:ln>
                <a:solidFill>
                  <a:schemeClr val="accent1">
                    <a:shade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r>
              <a:rPr lang="en-US" b="1" dirty="0">
                <a:ln>
                  <a:solidFill>
                    <a:schemeClr val="accent1">
                      <a:shade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Shellfish are often grown near shore</a:t>
            </a:r>
          </a:p>
          <a:p>
            <a:pPr fontAlgn="base"/>
            <a:endParaRPr lang="en-US" b="1" dirty="0">
              <a:ln>
                <a:solidFill>
                  <a:schemeClr val="accent1">
                    <a:shade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r>
              <a:rPr lang="en-US" b="1" dirty="0">
                <a:ln>
                  <a:solidFill>
                    <a:schemeClr val="accent1">
                      <a:shade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They are sessile &amp; captive to their environment &amp; cannot move away from contaminants</a:t>
            </a:r>
          </a:p>
          <a:p>
            <a:pPr fontAlgn="base"/>
            <a:endParaRPr lang="en-US" b="1" dirty="0">
              <a:ln>
                <a:solidFill>
                  <a:schemeClr val="accent1">
                    <a:shade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r>
              <a:rPr lang="en-US" b="1" dirty="0">
                <a:ln>
                  <a:solidFill>
                    <a:schemeClr val="accent1">
                      <a:shade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Contaminants may be pollution-related or naturally occurring</a:t>
            </a:r>
          </a:p>
          <a:p>
            <a:pPr fontAlgn="base"/>
            <a:endParaRPr lang="en-US" b="1" dirty="0">
              <a:ln>
                <a:solidFill>
                  <a:schemeClr val="accent1">
                    <a:shade val="50000"/>
                  </a:schemeClr>
                </a:solidFill>
              </a:ln>
            </a:endParaRPr>
          </a:p>
          <a:p>
            <a:pPr fontAlgn="base"/>
            <a:endParaRPr lang="en-US" b="1" dirty="0">
              <a:ln>
                <a:solidFill>
                  <a:schemeClr val="accent1">
                    <a:shade val="50000"/>
                  </a:schemeClr>
                </a:solidFill>
              </a:ln>
            </a:endParaRPr>
          </a:p>
          <a:p>
            <a:pPr fontAlgn="base"/>
            <a:endParaRPr lang="en-US" b="1" dirty="0">
              <a:ln>
                <a:solidFill>
                  <a:schemeClr val="accent1">
                    <a:shade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0834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8992-C763-4120-9CD0-930CA60C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609600"/>
          </a:xfrm>
        </p:spPr>
        <p:txBody>
          <a:bodyPr/>
          <a:lstStyle/>
          <a:p>
            <a:pPr algn="ctr"/>
            <a:r>
              <a:rPr lang="en-US" dirty="0"/>
              <a:t>Growing Area Classifications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D8459-433B-42D0-8886-80F45EF9D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4478" y="937591"/>
            <a:ext cx="4416552" cy="609600"/>
          </a:xfrm>
        </p:spPr>
        <p:txBody>
          <a:bodyPr/>
          <a:lstStyle/>
          <a:p>
            <a:r>
              <a:rPr lang="en-US" dirty="0"/>
              <a:t>Shoreline Survey</a:t>
            </a:r>
          </a:p>
        </p:txBody>
      </p:sp>
      <p:pic>
        <p:nvPicPr>
          <p:cNvPr id="8" name="Content Placeholder 7" descr="A picture containing outdoor, water, boat, rock&#10;&#10;Description automatically generated">
            <a:extLst>
              <a:ext uri="{FF2B5EF4-FFF2-40B4-BE49-F238E27FC236}">
                <a16:creationId xmlns:a16="http://schemas.microsoft.com/office/drawing/2014/main" id="{798A26BD-B52F-487C-9549-11E72C774D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14" y="1547191"/>
            <a:ext cx="4572001" cy="3429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8BC25-B637-46A6-894F-9BA04C723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472" y="962621"/>
            <a:ext cx="4416552" cy="609600"/>
          </a:xfrm>
        </p:spPr>
        <p:txBody>
          <a:bodyPr/>
          <a:lstStyle/>
          <a:p>
            <a:r>
              <a:rPr lang="en-US" dirty="0"/>
              <a:t>Marina Survey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707F0DE-5003-4654-B64B-E7619AE3C2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20" y="1551391"/>
            <a:ext cx="4416425" cy="34248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183363-244A-4B92-A2A8-E34AF7202744}"/>
              </a:ext>
            </a:extLst>
          </p:cNvPr>
          <p:cNvSpPr txBox="1"/>
          <p:nvPr/>
        </p:nvSpPr>
        <p:spPr>
          <a:xfrm>
            <a:off x="1968233" y="1535778"/>
            <a:ext cx="3506787" cy="92333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Walk shoreline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Identify, map &amp; classify pollution 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7324EA-3C48-4BD4-B92C-0E48DAD25C01}"/>
              </a:ext>
            </a:extLst>
          </p:cNvPr>
          <p:cNvSpPr txBox="1"/>
          <p:nvPr/>
        </p:nvSpPr>
        <p:spPr>
          <a:xfrm>
            <a:off x="7564159" y="4052861"/>
            <a:ext cx="3390107" cy="92333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Maximum occupancy of marinas &amp; mooring fields*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50-50 Rule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912E3C-CFED-4800-86BF-9C52E6C656BC}"/>
              </a:ext>
            </a:extLst>
          </p:cNvPr>
          <p:cNvGrpSpPr/>
          <p:nvPr/>
        </p:nvGrpSpPr>
        <p:grpSpPr>
          <a:xfrm>
            <a:off x="1903412" y="5143171"/>
            <a:ext cx="1554476" cy="1554476"/>
            <a:chOff x="8018346" y="3407516"/>
            <a:chExt cx="1554476" cy="15544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3E7F8D9-AC5F-4259-A996-DB31BC02114C}"/>
                </a:ext>
              </a:extLst>
            </p:cNvPr>
            <p:cNvSpPr/>
            <p:nvPr/>
          </p:nvSpPr>
          <p:spPr>
            <a:xfrm>
              <a:off x="8018346" y="3407516"/>
              <a:ext cx="1554476" cy="1554476"/>
            </a:xfrm>
            <a:prstGeom prst="roundRect">
              <a:avLst/>
            </a:prstGeom>
            <a:blipFill rotWithShape="0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t="-29000" b="-2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E2869558-FB03-43B1-B6C9-669D513FF677}"/>
                </a:ext>
              </a:extLst>
            </p:cNvPr>
            <p:cNvSpPr txBox="1"/>
            <p:nvPr/>
          </p:nvSpPr>
          <p:spPr>
            <a:xfrm>
              <a:off x="8094229" y="3483399"/>
              <a:ext cx="1402710" cy="1402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Water &amp; Tissue Sample Results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9D150F-911E-4617-B7E2-FEEA8A96204C}"/>
              </a:ext>
            </a:extLst>
          </p:cNvPr>
          <p:cNvSpPr txBox="1"/>
          <p:nvPr/>
        </p:nvSpPr>
        <p:spPr>
          <a:xfrm>
            <a:off x="3884612" y="5458744"/>
            <a:ext cx="6563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area meet Approved Criteria in open status?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tissue data support 7-day closure?</a:t>
            </a:r>
          </a:p>
        </p:txBody>
      </p:sp>
    </p:spTree>
    <p:extLst>
      <p:ext uri="{BB962C8B-B14F-4D97-AF65-F5344CB8AC3E}">
        <p14:creationId xmlns:p14="http://schemas.microsoft.com/office/powerpoint/2010/main" val="24870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E98B-518C-48BA-953C-D3C147ED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34" y="234189"/>
            <a:ext cx="5066478" cy="756411"/>
          </a:xfrm>
        </p:spPr>
        <p:txBody>
          <a:bodyPr/>
          <a:lstStyle/>
          <a:p>
            <a:r>
              <a:rPr lang="en-US" dirty="0"/>
              <a:t>Sanitary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C748B-4F38-4C8D-BE9E-7AA825427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734" y="1371600"/>
            <a:ext cx="6063007" cy="5105400"/>
          </a:xfrm>
        </p:spPr>
        <p:txBody>
          <a:bodyPr>
            <a:normAutofit/>
          </a:bodyPr>
          <a:lstStyle/>
          <a:p>
            <a:r>
              <a:rPr lang="en-US" dirty="0">
                <a:cs typeface="Arial" charset="0"/>
              </a:rPr>
              <a:t>Written evaluation of all environmental factors, including </a:t>
            </a:r>
            <a:r>
              <a:rPr lang="en-US" b="1" u="sng" dirty="0">
                <a:cs typeface="Arial" charset="0"/>
              </a:rPr>
              <a:t>actual</a:t>
            </a:r>
            <a:r>
              <a:rPr lang="en-US" dirty="0">
                <a:cs typeface="Arial" charset="0"/>
              </a:rPr>
              <a:t> &amp; </a:t>
            </a:r>
            <a:r>
              <a:rPr lang="en-US" b="1" u="sng" dirty="0">
                <a:cs typeface="Arial" charset="0"/>
              </a:rPr>
              <a:t>potential</a:t>
            </a:r>
            <a:r>
              <a:rPr lang="en-US" dirty="0">
                <a:cs typeface="Arial" charset="0"/>
              </a:rPr>
              <a:t> pollution sources impacting water quality in a shellfish growing area</a:t>
            </a:r>
          </a:p>
          <a:p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Stormwater outfalls, pipes, streams mapped &amp; sampled, if flowing</a:t>
            </a:r>
          </a:p>
          <a:p>
            <a:endParaRPr lang="en-US" dirty="0">
              <a:cs typeface="Arial" charset="0"/>
            </a:endParaRPr>
          </a:p>
          <a:p>
            <a:r>
              <a:rPr lang="en-US" dirty="0"/>
              <a:t>Properties inspected for signs of failing septic systems &amp; cross connections to stormwater system</a:t>
            </a:r>
          </a:p>
          <a:p>
            <a:endParaRPr lang="en-US" dirty="0"/>
          </a:p>
          <a:p>
            <a:r>
              <a:rPr lang="en-US" dirty="0"/>
              <a:t>Water pollution control facilities, industrial discharges, storm sewers &amp; pump stations are evaluated </a:t>
            </a:r>
          </a:p>
          <a:p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EAB65A30-17DD-4946-80D7-FA02CA1B4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5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685800"/>
          </a:xfrm>
        </p:spPr>
        <p:txBody>
          <a:bodyPr/>
          <a:lstStyle/>
          <a:p>
            <a:pPr algn="ctr"/>
            <a:r>
              <a:rPr lang="en-US" dirty="0"/>
              <a:t>NSSP-MO Sampling Compliance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79613" y="1066800"/>
            <a:ext cx="6934199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/>
              <a:t>Monthly OPEN Samples:</a:t>
            </a:r>
          </a:p>
          <a:p>
            <a:pPr lvl="0"/>
            <a:r>
              <a:rPr lang="en-US" sz="1800" dirty="0"/>
              <a:t>Once per month </a:t>
            </a:r>
            <a:r>
              <a:rPr lang="en-US" sz="1800" b="1" dirty="0"/>
              <a:t>OPEN</a:t>
            </a:r>
            <a:r>
              <a:rPr lang="en-US" sz="1800" dirty="0"/>
              <a:t> status (12 total) at </a:t>
            </a:r>
            <a:r>
              <a:rPr lang="en-US" sz="1800" b="1" dirty="0"/>
              <a:t>each</a:t>
            </a:r>
            <a:r>
              <a:rPr lang="en-US" sz="1800" dirty="0"/>
              <a:t> station</a:t>
            </a:r>
          </a:p>
          <a:p>
            <a:pPr lvl="0"/>
            <a:r>
              <a:rPr lang="en-US" sz="1800" dirty="0"/>
              <a:t>If sample can not be collected in a month, an additional OPEN sample </a:t>
            </a:r>
            <a:r>
              <a:rPr lang="en-US" sz="1800" b="1" i="1" dirty="0"/>
              <a:t>must</a:t>
            </a:r>
            <a:r>
              <a:rPr lang="en-US" sz="1800" dirty="0"/>
              <a:t> be collected the following month</a:t>
            </a:r>
          </a:p>
          <a:p>
            <a:pPr marL="0" indent="0">
              <a:buNone/>
            </a:pPr>
            <a:r>
              <a:rPr lang="en-US" sz="2500" dirty="0"/>
              <a:t>2.  APC Samples:</a:t>
            </a:r>
          </a:p>
          <a:p>
            <a:pPr lvl="0"/>
            <a:r>
              <a:rPr lang="en-US" sz="1900" dirty="0"/>
              <a:t>Collected 0-4 days following</a:t>
            </a:r>
            <a:r>
              <a:rPr lang="en-US" sz="1900" b="1" dirty="0"/>
              <a:t> ≥0.5”</a:t>
            </a:r>
            <a:r>
              <a:rPr lang="en-US" sz="1900" dirty="0"/>
              <a:t> rainfalls  </a:t>
            </a:r>
          </a:p>
          <a:p>
            <a:pPr lvl="0"/>
            <a:r>
              <a:rPr lang="en-US" sz="1900" dirty="0"/>
              <a:t>5 per year </a:t>
            </a:r>
            <a:r>
              <a:rPr lang="en-US" sz="1900" i="1" dirty="0"/>
              <a:t>required at </a:t>
            </a:r>
            <a:r>
              <a:rPr lang="en-US" sz="1900" b="1" i="1" dirty="0"/>
              <a:t>each</a:t>
            </a:r>
            <a:r>
              <a:rPr lang="en-US" sz="1900" i="1" dirty="0"/>
              <a:t> station.</a:t>
            </a:r>
            <a:r>
              <a:rPr lang="en-US" sz="1900" dirty="0"/>
              <a:t> There </a:t>
            </a:r>
            <a:r>
              <a:rPr lang="en-US" sz="1900" b="1" dirty="0"/>
              <a:t>must</a:t>
            </a:r>
            <a:r>
              <a:rPr lang="en-US" sz="1900" dirty="0"/>
              <a:t> be 15 APC samples in a 3-year period</a:t>
            </a:r>
          </a:p>
          <a:p>
            <a:pPr marL="457200" indent="-457200">
              <a:buAutoNum type="arabicPeriod" startAt="3"/>
            </a:pPr>
            <a:r>
              <a:rPr lang="en-US" sz="2500" dirty="0"/>
              <a:t>Re-Opening Samples:</a:t>
            </a:r>
          </a:p>
          <a:p>
            <a:pPr lvl="0"/>
            <a:r>
              <a:rPr lang="en-US" sz="1900" dirty="0"/>
              <a:t>Required for re-opening </a:t>
            </a:r>
            <a:r>
              <a:rPr lang="en-US" sz="1900" i="1" dirty="0"/>
              <a:t>prior to day 15</a:t>
            </a:r>
          </a:p>
          <a:p>
            <a:pPr lvl="0"/>
            <a:r>
              <a:rPr lang="en-US" sz="1900" dirty="0"/>
              <a:t>Shellfish tissue samples required to verify 7 day closure</a:t>
            </a:r>
          </a:p>
          <a:p>
            <a:pPr marL="0" indent="0">
              <a:buNone/>
            </a:pPr>
            <a:endParaRPr lang="en-US" sz="2500" dirty="0"/>
          </a:p>
        </p:txBody>
      </p:sp>
      <p:graphicFrame>
        <p:nvGraphicFramePr>
          <p:cNvPr id="8" name="Content Placeholder 7" descr="Radial Venn diagram showing overlapping relationships between Group B and Group C to Group A in a cyc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0265370"/>
              </p:ext>
            </p:extLst>
          </p:nvPr>
        </p:nvGraphicFramePr>
        <p:xfrm>
          <a:off x="8228012" y="1600200"/>
          <a:ext cx="441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2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1017</TotalTime>
  <Words>1583</Words>
  <Application>Microsoft Office PowerPoint</Application>
  <PresentationFormat>Custom</PresentationFormat>
  <Paragraphs>574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Ocean Waves 16x9</vt:lpstr>
      <vt:lpstr>Connecticut’s Shellfish Growing Area Program</vt:lpstr>
      <vt:lpstr>DoAG Staff:</vt:lpstr>
      <vt:lpstr>National Shellfish Sanitation Program NSSP</vt:lpstr>
      <vt:lpstr>The Bureau of Aquaculture Implements the NSSP-MO</vt:lpstr>
      <vt:lpstr>DoAG NSSP-MO Responsibilities:</vt:lpstr>
      <vt:lpstr>PowerPoint Presentation</vt:lpstr>
      <vt:lpstr>Growing Area Classifications</vt:lpstr>
      <vt:lpstr>Sanitary Survey</vt:lpstr>
      <vt:lpstr>NSSP-MO Sampling Compliance</vt:lpstr>
      <vt:lpstr>NSSP-MO Bacteriological  Compliance</vt:lpstr>
      <vt:lpstr>Common Sampling Mistakes </vt:lpstr>
      <vt:lpstr>PowerPoint Presentation</vt:lpstr>
      <vt:lpstr>Please Note: </vt:lpstr>
      <vt:lpstr>PowerPoint Presentation</vt:lpstr>
      <vt:lpstr>2019 NSSP-MO Changes</vt:lpstr>
      <vt:lpstr>Monitoring Required</vt:lpstr>
      <vt:lpstr>Partnership with DEEP Boating Division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Connecticut’s Shellfish growing area program</dc:title>
  <dc:creator>Dragan, Alissa</dc:creator>
  <cp:lastModifiedBy>Dragan, Alissa</cp:lastModifiedBy>
  <cp:revision>75</cp:revision>
  <dcterms:created xsi:type="dcterms:W3CDTF">2021-02-04T21:34:06Z</dcterms:created>
  <dcterms:modified xsi:type="dcterms:W3CDTF">2021-02-16T14:40:35Z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