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56" r:id="rId5"/>
    <p:sldId id="263" r:id="rId6"/>
    <p:sldId id="264" r:id="rId7"/>
    <p:sldId id="262" r:id="rId8"/>
    <p:sldId id="266" r:id="rId9"/>
    <p:sldId id="265" r:id="rId10"/>
    <p:sldId id="267" r:id="rId11"/>
    <p:sldId id="268" r:id="rId12"/>
    <p:sldId id="274" r:id="rId13"/>
    <p:sldId id="276" r:id="rId14"/>
    <p:sldId id="269" r:id="rId15"/>
    <p:sldId id="270" r:id="rId16"/>
    <p:sldId id="271" r:id="rId17"/>
    <p:sldId id="272" r:id="rId18"/>
    <p:sldId id="273" r:id="rId19"/>
    <p:sldId id="275" r:id="rId20"/>
    <p:sldId id="277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498" y="-1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69DBD-4239-4DFE-9677-0063615CB5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44623-CB1F-4974-B08A-8358395CCD1A}">
      <dgm:prSet phldrT="[Text]"/>
      <dgm:spPr/>
      <dgm:t>
        <a:bodyPr/>
        <a:lstStyle/>
        <a:p>
          <a:r>
            <a:rPr lang="en-US" dirty="0"/>
            <a:t>Administration:</a:t>
          </a:r>
        </a:p>
      </dgm:t>
    </dgm:pt>
    <dgm:pt modelId="{8D18EEB3-A75F-4CDD-B7CB-78EAB286D81C}" type="parTrans" cxnId="{F66F3206-AB12-4A83-8A70-E1638A786F1E}">
      <dgm:prSet/>
      <dgm:spPr/>
      <dgm:t>
        <a:bodyPr/>
        <a:lstStyle/>
        <a:p>
          <a:endParaRPr lang="en-US"/>
        </a:p>
      </dgm:t>
    </dgm:pt>
    <dgm:pt modelId="{DA2B7B94-7A01-4C0A-B0F0-55B5B305E9C1}" type="sibTrans" cxnId="{F66F3206-AB12-4A83-8A70-E1638A786F1E}">
      <dgm:prSet/>
      <dgm:spPr/>
      <dgm:t>
        <a:bodyPr/>
        <a:lstStyle/>
        <a:p>
          <a:endParaRPr lang="en-US"/>
        </a:p>
      </dgm:t>
    </dgm:pt>
    <dgm:pt modelId="{4C9C9C46-9A3C-4367-8F4A-881153275D0F}" type="asst">
      <dgm:prSet phldrT="[Text]" custT="1"/>
      <dgm:spPr/>
      <dgm:t>
        <a:bodyPr/>
        <a:lstStyle/>
        <a:p>
          <a:r>
            <a:rPr lang="en-US" sz="2000" dirty="0"/>
            <a:t>David Carey, Director</a:t>
          </a:r>
        </a:p>
      </dgm:t>
    </dgm:pt>
    <dgm:pt modelId="{28E3ECDA-BA67-4985-AD43-F371F1E672B6}" type="parTrans" cxnId="{39015F94-D631-4C1C-ABD5-BC7A2476DCB2}">
      <dgm:prSet/>
      <dgm:spPr/>
      <dgm:t>
        <a:bodyPr/>
        <a:lstStyle/>
        <a:p>
          <a:endParaRPr lang="en-US"/>
        </a:p>
      </dgm:t>
    </dgm:pt>
    <dgm:pt modelId="{24C27948-BA20-41F8-B061-B675718833FE}" type="sibTrans" cxnId="{39015F94-D631-4C1C-ABD5-BC7A2476DCB2}">
      <dgm:prSet/>
      <dgm:spPr/>
      <dgm:t>
        <a:bodyPr/>
        <a:lstStyle/>
        <a:p>
          <a:endParaRPr lang="en-US"/>
        </a:p>
      </dgm:t>
    </dgm:pt>
    <dgm:pt modelId="{5DD75889-E9F6-4A54-B210-48C292B2B90D}">
      <dgm:prSet phldrT="[Text]" custT="1"/>
      <dgm:spPr/>
      <dgm:t>
        <a:bodyPr/>
        <a:lstStyle/>
        <a:p>
          <a:r>
            <a:rPr lang="en-US" sz="2000" dirty="0"/>
            <a:t>Lori </a:t>
          </a:r>
          <a:r>
            <a:rPr lang="en-US" sz="2000" dirty="0" err="1"/>
            <a:t>Scianna</a:t>
          </a:r>
          <a:r>
            <a:rPr lang="en-US" sz="2000" dirty="0"/>
            <a:t>, Administrative Assistant</a:t>
          </a:r>
        </a:p>
      </dgm:t>
    </dgm:pt>
    <dgm:pt modelId="{50415BF3-BB87-4888-AFBC-2B8C372DC45C}" type="parTrans" cxnId="{5620B25F-F9FB-43E5-9D13-D475253E20BC}">
      <dgm:prSet/>
      <dgm:spPr/>
      <dgm:t>
        <a:bodyPr/>
        <a:lstStyle/>
        <a:p>
          <a:endParaRPr lang="en-US"/>
        </a:p>
      </dgm:t>
    </dgm:pt>
    <dgm:pt modelId="{C5472B6B-AA37-4272-8A1C-B460CABC27D9}" type="sibTrans" cxnId="{5620B25F-F9FB-43E5-9D13-D475253E20BC}">
      <dgm:prSet/>
      <dgm:spPr/>
      <dgm:t>
        <a:bodyPr/>
        <a:lstStyle/>
        <a:p>
          <a:endParaRPr lang="en-US"/>
        </a:p>
      </dgm:t>
    </dgm:pt>
    <dgm:pt modelId="{8B79A8F0-2754-428A-89C1-289ACCE3E86B}">
      <dgm:prSet phldrT="[Text]"/>
      <dgm:spPr/>
      <dgm:t>
        <a:bodyPr/>
        <a:lstStyle/>
        <a:p>
          <a:r>
            <a:rPr lang="en-US" dirty="0"/>
            <a:t>Shellfish Laboratory:</a:t>
          </a:r>
        </a:p>
      </dgm:t>
    </dgm:pt>
    <dgm:pt modelId="{1975B121-D65F-44EE-A2B4-F810BDBCFC52}" type="parTrans" cxnId="{EA59EA97-0870-46EB-8646-DBC1862D8849}">
      <dgm:prSet/>
      <dgm:spPr/>
      <dgm:t>
        <a:bodyPr/>
        <a:lstStyle/>
        <a:p>
          <a:endParaRPr lang="en-US"/>
        </a:p>
      </dgm:t>
    </dgm:pt>
    <dgm:pt modelId="{E45693BF-2AC8-407E-9C76-E7927885A218}" type="sibTrans" cxnId="{EA59EA97-0870-46EB-8646-DBC1862D8849}">
      <dgm:prSet/>
      <dgm:spPr/>
      <dgm:t>
        <a:bodyPr/>
        <a:lstStyle/>
        <a:p>
          <a:endParaRPr lang="en-US"/>
        </a:p>
      </dgm:t>
    </dgm:pt>
    <dgm:pt modelId="{F9DFDF70-ED25-4B37-B454-86B0F9992A07}">
      <dgm:prSet phldrT="[Text]" custT="1"/>
      <dgm:spPr/>
      <dgm:t>
        <a:bodyPr/>
        <a:lstStyle/>
        <a:p>
          <a:r>
            <a:rPr lang="en-US" sz="2000" dirty="0"/>
            <a:t>Joseph </a:t>
          </a:r>
          <a:r>
            <a:rPr lang="en-US" sz="2000" dirty="0" err="1"/>
            <a:t>DeCrescenzo</a:t>
          </a:r>
          <a:r>
            <a:rPr lang="en-US" sz="2000" dirty="0"/>
            <a:t>, Dairy LEO, Fisheries Biologist 2</a:t>
          </a:r>
        </a:p>
      </dgm:t>
    </dgm:pt>
    <dgm:pt modelId="{B3473173-EC37-4DA7-8ACA-EFC9AA7B2A74}" type="parTrans" cxnId="{30655CE5-8E73-4EF1-8840-E6EEC1238F4A}">
      <dgm:prSet/>
      <dgm:spPr/>
      <dgm:t>
        <a:bodyPr/>
        <a:lstStyle/>
        <a:p>
          <a:endParaRPr lang="en-US"/>
        </a:p>
      </dgm:t>
    </dgm:pt>
    <dgm:pt modelId="{91837CF4-6BB9-42C2-A282-1B6C11091370}" type="sibTrans" cxnId="{30655CE5-8E73-4EF1-8840-E6EEC1238F4A}">
      <dgm:prSet/>
      <dgm:spPr/>
      <dgm:t>
        <a:bodyPr/>
        <a:lstStyle/>
        <a:p>
          <a:endParaRPr lang="en-US"/>
        </a:p>
      </dgm:t>
    </dgm:pt>
    <dgm:pt modelId="{475CB7D5-46D2-4877-B299-304A002C57C9}">
      <dgm:prSet phldrT="[Text]"/>
      <dgm:spPr/>
      <dgm:t>
        <a:bodyPr/>
        <a:lstStyle/>
        <a:p>
          <a:r>
            <a:rPr lang="en-US" dirty="0"/>
            <a:t>Shellfish Sanitation Program:</a:t>
          </a:r>
        </a:p>
      </dgm:t>
    </dgm:pt>
    <dgm:pt modelId="{05C97748-CB3A-4A15-A269-E478B48A8D9F}" type="parTrans" cxnId="{8BF46C3D-925F-4AFD-9143-45E435575519}">
      <dgm:prSet/>
      <dgm:spPr/>
      <dgm:t>
        <a:bodyPr/>
        <a:lstStyle/>
        <a:p>
          <a:endParaRPr lang="en-US"/>
        </a:p>
      </dgm:t>
    </dgm:pt>
    <dgm:pt modelId="{F41A99EA-717A-4BAB-928A-E09E7543EE56}" type="sibTrans" cxnId="{8BF46C3D-925F-4AFD-9143-45E435575519}">
      <dgm:prSet/>
      <dgm:spPr/>
      <dgm:t>
        <a:bodyPr/>
        <a:lstStyle/>
        <a:p>
          <a:endParaRPr lang="en-US"/>
        </a:p>
      </dgm:t>
    </dgm:pt>
    <dgm:pt modelId="{6703BAA1-45E9-4289-8914-1ABB13824DEC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US" sz="2000" dirty="0"/>
            <a:t>Alissa Dragan, Growing Area Specialist, Supervising Environmental Analyst</a:t>
          </a:r>
        </a:p>
      </dgm:t>
    </dgm:pt>
    <dgm:pt modelId="{342A3A5C-2C86-4986-B1B4-6A26026A5C81}" type="parTrans" cxnId="{115BF167-A839-4496-A089-B4F2513CA398}">
      <dgm:prSet/>
      <dgm:spPr/>
      <dgm:t>
        <a:bodyPr/>
        <a:lstStyle/>
        <a:p>
          <a:endParaRPr lang="en-US"/>
        </a:p>
      </dgm:t>
    </dgm:pt>
    <dgm:pt modelId="{666D487E-1FE1-450D-8543-086251BC0279}" type="sibTrans" cxnId="{115BF167-A839-4496-A089-B4F2513CA398}">
      <dgm:prSet/>
      <dgm:spPr/>
      <dgm:t>
        <a:bodyPr/>
        <a:lstStyle/>
        <a:p>
          <a:endParaRPr lang="en-US"/>
        </a:p>
      </dgm:t>
    </dgm:pt>
    <dgm:pt modelId="{4E3365D8-AA1F-4B64-A04B-8C3FCF1D6BB9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en-US" sz="2400" dirty="0"/>
        </a:p>
      </dgm:t>
    </dgm:pt>
    <dgm:pt modelId="{D922B8E9-05FE-40D1-B9D7-F0A491B35B44}" type="parTrans" cxnId="{4B6EA11B-7696-48E5-8E36-42689C1CA0F9}">
      <dgm:prSet/>
      <dgm:spPr/>
      <dgm:t>
        <a:bodyPr/>
        <a:lstStyle/>
        <a:p>
          <a:endParaRPr lang="en-US"/>
        </a:p>
      </dgm:t>
    </dgm:pt>
    <dgm:pt modelId="{9A6DB3A1-3F09-4460-A87A-E1888B6FFE17}" type="sibTrans" cxnId="{4B6EA11B-7696-48E5-8E36-42689C1CA0F9}">
      <dgm:prSet/>
      <dgm:spPr/>
      <dgm:t>
        <a:bodyPr/>
        <a:lstStyle/>
        <a:p>
          <a:endParaRPr lang="en-US"/>
        </a:p>
      </dgm:t>
    </dgm:pt>
    <dgm:pt modelId="{4E245D13-F045-4DC3-8861-E19FC88B431A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en-US" sz="2000" dirty="0"/>
            <a:t>Jenifer Yeadon, Shellfish Sanitation Officer, EA 2</a:t>
          </a:r>
        </a:p>
      </dgm:t>
    </dgm:pt>
    <dgm:pt modelId="{A8264A90-0B0E-479F-A77F-8946F3C28707}" type="parTrans" cxnId="{C6B3C5DA-4CAC-4834-8370-BD1BFEEB755F}">
      <dgm:prSet/>
      <dgm:spPr/>
      <dgm:t>
        <a:bodyPr/>
        <a:lstStyle/>
        <a:p>
          <a:endParaRPr lang="en-US"/>
        </a:p>
      </dgm:t>
    </dgm:pt>
    <dgm:pt modelId="{4AF2A50C-8A1F-4DD2-A6CB-85C0C6D8F93C}" type="sibTrans" cxnId="{C6B3C5DA-4CAC-4834-8370-BD1BFEEB755F}">
      <dgm:prSet/>
      <dgm:spPr/>
      <dgm:t>
        <a:bodyPr/>
        <a:lstStyle/>
        <a:p>
          <a:endParaRPr lang="en-US"/>
        </a:p>
      </dgm:t>
    </dgm:pt>
    <dgm:pt modelId="{B5647BC7-CEF8-4167-8BEF-781E3C0B75D0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en-US" sz="2000" dirty="0"/>
            <a:t>Shannon Kelly, Aquaculture Specialist, EA 2</a:t>
          </a:r>
        </a:p>
      </dgm:t>
    </dgm:pt>
    <dgm:pt modelId="{ACCEE96E-D179-4E8F-84B1-A28DD8B363FB}" type="parTrans" cxnId="{787C2C5B-54B6-4333-A014-593C04D3DD28}">
      <dgm:prSet/>
      <dgm:spPr/>
      <dgm:t>
        <a:bodyPr/>
        <a:lstStyle/>
        <a:p>
          <a:endParaRPr lang="en-US"/>
        </a:p>
      </dgm:t>
    </dgm:pt>
    <dgm:pt modelId="{685106FD-CD8A-4750-B347-BD4BE6A2B95F}" type="sibTrans" cxnId="{787C2C5B-54B6-4333-A014-593C04D3DD28}">
      <dgm:prSet/>
      <dgm:spPr/>
      <dgm:t>
        <a:bodyPr/>
        <a:lstStyle/>
        <a:p>
          <a:endParaRPr lang="en-US"/>
        </a:p>
      </dgm:t>
    </dgm:pt>
    <dgm:pt modelId="{AB721976-AB1F-44A7-8E66-F8657BD3B86E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en-US" sz="2000" dirty="0"/>
            <a:t>Michal Zuber, GIS Specialist, EA 1</a:t>
          </a:r>
        </a:p>
      </dgm:t>
    </dgm:pt>
    <dgm:pt modelId="{AA3CCD8F-1D08-44A4-8088-A1DE8375FB53}" type="parTrans" cxnId="{1C298792-DBDC-4FC5-AF73-6E0470C5FE36}">
      <dgm:prSet/>
      <dgm:spPr/>
      <dgm:t>
        <a:bodyPr/>
        <a:lstStyle/>
        <a:p>
          <a:endParaRPr lang="en-US"/>
        </a:p>
      </dgm:t>
    </dgm:pt>
    <dgm:pt modelId="{DBE8912A-D518-4021-89D2-3E1E8FF26EB2}" type="sibTrans" cxnId="{1C298792-DBDC-4FC5-AF73-6E0470C5FE36}">
      <dgm:prSet/>
      <dgm:spPr/>
      <dgm:t>
        <a:bodyPr/>
        <a:lstStyle/>
        <a:p>
          <a:endParaRPr lang="en-US"/>
        </a:p>
      </dgm:t>
    </dgm:pt>
    <dgm:pt modelId="{F6248998-BCCE-49DC-9727-4EE850E30D74}">
      <dgm:prSet phldrT="[Text]" custT="1"/>
      <dgm:spPr/>
      <dgm:t>
        <a:bodyPr/>
        <a:lstStyle/>
        <a:p>
          <a:r>
            <a:rPr lang="en-US" sz="2000" dirty="0"/>
            <a:t>Emily Marquis, HAB Specialist, Fisheries Biologist 1</a:t>
          </a:r>
        </a:p>
      </dgm:t>
    </dgm:pt>
    <dgm:pt modelId="{71996569-87E1-4E1E-86BA-8700589C8B0D}" type="parTrans" cxnId="{6382398B-97CB-496F-9EB5-9B9176C5801D}">
      <dgm:prSet/>
      <dgm:spPr/>
      <dgm:t>
        <a:bodyPr/>
        <a:lstStyle/>
        <a:p>
          <a:endParaRPr lang="en-US"/>
        </a:p>
      </dgm:t>
    </dgm:pt>
    <dgm:pt modelId="{8FE3B1EB-21CD-4558-911C-1E88CE00DB1C}" type="sibTrans" cxnId="{6382398B-97CB-496F-9EB5-9B9176C5801D}">
      <dgm:prSet/>
      <dgm:spPr/>
      <dgm:t>
        <a:bodyPr/>
        <a:lstStyle/>
        <a:p>
          <a:endParaRPr lang="en-US"/>
        </a:p>
      </dgm:t>
    </dgm:pt>
    <dgm:pt modelId="{8E20E021-ACF9-4EC2-8FC2-4B1C19BB3A35}">
      <dgm:prSet phldrT="[Text]"/>
      <dgm:spPr/>
      <dgm:t>
        <a:bodyPr/>
        <a:lstStyle/>
        <a:p>
          <a:r>
            <a:rPr lang="en-US" dirty="0"/>
            <a:t>Vessel Operations:</a:t>
          </a:r>
        </a:p>
      </dgm:t>
    </dgm:pt>
    <dgm:pt modelId="{407CA494-2C23-47DB-9FDE-299D3B91E163}" type="parTrans" cxnId="{987CAF11-0A0B-46B6-B3AB-2109172BF59F}">
      <dgm:prSet/>
      <dgm:spPr/>
      <dgm:t>
        <a:bodyPr/>
        <a:lstStyle/>
        <a:p>
          <a:endParaRPr lang="en-US"/>
        </a:p>
      </dgm:t>
    </dgm:pt>
    <dgm:pt modelId="{AE5A03F8-7323-45CA-AF29-9F90BC57CA6F}" type="sibTrans" cxnId="{987CAF11-0A0B-46B6-B3AB-2109172BF59F}">
      <dgm:prSet/>
      <dgm:spPr/>
      <dgm:t>
        <a:bodyPr/>
        <a:lstStyle/>
        <a:p>
          <a:endParaRPr lang="en-US"/>
        </a:p>
      </dgm:t>
    </dgm:pt>
    <dgm:pt modelId="{07371874-6709-4A0E-A8D3-BA3A4DF44B7E}">
      <dgm:prSet phldrT="[Text]" custT="1"/>
      <dgm:spPr/>
      <dgm:t>
        <a:bodyPr/>
        <a:lstStyle/>
        <a:p>
          <a:r>
            <a:rPr lang="en-US" sz="2000" dirty="0"/>
            <a:t>Rick </a:t>
          </a:r>
          <a:r>
            <a:rPr lang="en-US" sz="2000" dirty="0" err="1"/>
            <a:t>Seidon</a:t>
          </a:r>
          <a:r>
            <a:rPr lang="en-US" sz="2000" dirty="0"/>
            <a:t>, Research Vessel Engineer</a:t>
          </a:r>
        </a:p>
      </dgm:t>
    </dgm:pt>
    <dgm:pt modelId="{BDEC7D2A-75D2-4ED5-BD3C-CC4F83947AD1}" type="parTrans" cxnId="{84B16E62-5931-4886-8B0B-DC0D77214D9B}">
      <dgm:prSet/>
      <dgm:spPr/>
      <dgm:t>
        <a:bodyPr/>
        <a:lstStyle/>
        <a:p>
          <a:endParaRPr lang="en-US"/>
        </a:p>
      </dgm:t>
    </dgm:pt>
    <dgm:pt modelId="{CF505F50-E799-495B-A702-A0D24233B534}" type="sibTrans" cxnId="{84B16E62-5931-4886-8B0B-DC0D77214D9B}">
      <dgm:prSet/>
      <dgm:spPr/>
      <dgm:t>
        <a:bodyPr/>
        <a:lstStyle/>
        <a:p>
          <a:endParaRPr lang="en-US"/>
        </a:p>
      </dgm:t>
    </dgm:pt>
    <dgm:pt modelId="{3ECEA7B9-F841-4684-BC60-3D8B5EC46A68}">
      <dgm:prSet phldrT="[Text]" custT="1"/>
      <dgm:spPr/>
      <dgm:t>
        <a:bodyPr/>
        <a:lstStyle/>
        <a:p>
          <a:r>
            <a:rPr lang="en-US" sz="2000" dirty="0"/>
            <a:t>Shellfish Pathologist-Vacant</a:t>
          </a:r>
        </a:p>
      </dgm:t>
    </dgm:pt>
    <dgm:pt modelId="{E238DBB9-4CAB-4748-87FF-D50CD11DCCDF}" type="parTrans" cxnId="{8DC72359-BF73-4123-9C71-C079A8C4E767}">
      <dgm:prSet/>
      <dgm:spPr/>
    </dgm:pt>
    <dgm:pt modelId="{0A83C751-F307-4C34-B3C5-E57A4F08B771}" type="sibTrans" cxnId="{8DC72359-BF73-4123-9C71-C079A8C4E767}">
      <dgm:prSet/>
      <dgm:spPr/>
    </dgm:pt>
    <dgm:pt modelId="{EBCB27F5-76B2-4C0F-9271-ED8C692048ED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US" sz="2000" dirty="0"/>
        </a:p>
      </dgm:t>
    </dgm:pt>
    <dgm:pt modelId="{9C8D5DFB-48A3-4EC0-921B-66E7ACDCA619}" type="parTrans" cxnId="{175CB585-3929-4B4F-B3D9-2F3D41B3CB27}">
      <dgm:prSet/>
      <dgm:spPr/>
    </dgm:pt>
    <dgm:pt modelId="{4837A039-76A3-42DF-A168-30937BC37552}" type="sibTrans" cxnId="{175CB585-3929-4B4F-B3D9-2F3D41B3CB27}">
      <dgm:prSet/>
      <dgm:spPr/>
    </dgm:pt>
    <dgm:pt modelId="{F1B29141-896E-4130-9B29-51956939A99E}" type="pres">
      <dgm:prSet presAssocID="{6B669DBD-4239-4DFE-9677-0063615CB50D}" presName="Name0" presStyleCnt="0">
        <dgm:presLayoutVars>
          <dgm:dir/>
          <dgm:animLvl val="lvl"/>
          <dgm:resizeHandles val="exact"/>
        </dgm:presLayoutVars>
      </dgm:prSet>
      <dgm:spPr/>
    </dgm:pt>
    <dgm:pt modelId="{E984844C-9170-41F0-8ED1-A5D7EFA7119E}" type="pres">
      <dgm:prSet presAssocID="{0EE44623-CB1F-4974-B08A-8358395CCD1A}" presName="linNode" presStyleCnt="0"/>
      <dgm:spPr/>
    </dgm:pt>
    <dgm:pt modelId="{6327D3A0-9071-40A5-BA4C-B48C7D6629D6}" type="pres">
      <dgm:prSet presAssocID="{0EE44623-CB1F-4974-B08A-8358395CCD1A}" presName="parentText" presStyleLbl="node1" presStyleIdx="0" presStyleCnt="4" custScaleY="17037" custLinFactNeighborX="-184" custLinFactNeighborY="-6">
        <dgm:presLayoutVars>
          <dgm:chMax val="1"/>
          <dgm:bulletEnabled val="1"/>
        </dgm:presLayoutVars>
      </dgm:prSet>
      <dgm:spPr/>
    </dgm:pt>
    <dgm:pt modelId="{A3A3B6C1-B254-42D1-9CCA-00EA3B778552}" type="pres">
      <dgm:prSet presAssocID="{0EE44623-CB1F-4974-B08A-8358395CCD1A}" presName="descendantText" presStyleLbl="alignAccFollowNode1" presStyleIdx="0" presStyleCnt="4" custScaleX="97623" custScaleY="24853" custLinFactNeighborX="4262" custLinFactNeighborY="-30519">
        <dgm:presLayoutVars>
          <dgm:bulletEnabled val="1"/>
        </dgm:presLayoutVars>
      </dgm:prSet>
      <dgm:spPr/>
    </dgm:pt>
    <dgm:pt modelId="{5284340A-332D-4E83-B1B9-8F59FAA89C17}" type="pres">
      <dgm:prSet presAssocID="{DA2B7B94-7A01-4C0A-B0F0-55B5B305E9C1}" presName="sp" presStyleCnt="0"/>
      <dgm:spPr/>
    </dgm:pt>
    <dgm:pt modelId="{199DFBE2-5527-44CC-B470-DD4EE5E49748}" type="pres">
      <dgm:prSet presAssocID="{8B79A8F0-2754-428A-89C1-289ACCE3E86B}" presName="linNode" presStyleCnt="0"/>
      <dgm:spPr/>
    </dgm:pt>
    <dgm:pt modelId="{4ECC7ADF-B03C-42B6-A3C9-4113FD55E976}" type="pres">
      <dgm:prSet presAssocID="{8B79A8F0-2754-428A-89C1-289ACCE3E86B}" presName="parentText" presStyleLbl="node1" presStyleIdx="1" presStyleCnt="4" custScaleY="16318" custLinFactNeighborX="-297" custLinFactNeighborY="1813">
        <dgm:presLayoutVars>
          <dgm:chMax val="1"/>
          <dgm:bulletEnabled val="1"/>
        </dgm:presLayoutVars>
      </dgm:prSet>
      <dgm:spPr/>
    </dgm:pt>
    <dgm:pt modelId="{2A1DF49D-DDFB-489F-AB90-8A9DBE6065E0}" type="pres">
      <dgm:prSet presAssocID="{8B79A8F0-2754-428A-89C1-289ACCE3E86B}" presName="descendantText" presStyleLbl="alignAccFollowNode1" presStyleIdx="1" presStyleCnt="4" custScaleX="97322" custScaleY="30381" custLinFactNeighborX="3468" custLinFactNeighborY="1767">
        <dgm:presLayoutVars>
          <dgm:bulletEnabled val="1"/>
        </dgm:presLayoutVars>
      </dgm:prSet>
      <dgm:spPr/>
    </dgm:pt>
    <dgm:pt modelId="{8695257C-846F-4E63-A79B-08962D0288A0}" type="pres">
      <dgm:prSet presAssocID="{E45693BF-2AC8-407E-9C76-E7927885A218}" presName="sp" presStyleCnt="0"/>
      <dgm:spPr/>
    </dgm:pt>
    <dgm:pt modelId="{A5DFE43E-B2FE-4A02-BA77-F36F85C280E8}" type="pres">
      <dgm:prSet presAssocID="{475CB7D5-46D2-4877-B299-304A002C57C9}" presName="linNode" presStyleCnt="0"/>
      <dgm:spPr/>
    </dgm:pt>
    <dgm:pt modelId="{B67D0557-8112-447C-9DDB-1212EFCEE8F1}" type="pres">
      <dgm:prSet presAssocID="{475CB7D5-46D2-4877-B299-304A002C57C9}" presName="parentText" presStyleLbl="node1" presStyleIdx="2" presStyleCnt="4" custScaleY="17525" custLinFactNeighborX="53" custLinFactNeighborY="1036">
        <dgm:presLayoutVars>
          <dgm:chMax val="1"/>
          <dgm:bulletEnabled val="1"/>
        </dgm:presLayoutVars>
      </dgm:prSet>
      <dgm:spPr/>
    </dgm:pt>
    <dgm:pt modelId="{F669C5BE-4ECA-46EF-B2C9-056A643D1C8D}" type="pres">
      <dgm:prSet presAssocID="{475CB7D5-46D2-4877-B299-304A002C57C9}" presName="descendantText" presStyleLbl="alignAccFollowNode1" presStyleIdx="2" presStyleCnt="4" custScaleX="97759" custScaleY="52573" custLinFactNeighborX="2692" custLinFactNeighborY="2775">
        <dgm:presLayoutVars>
          <dgm:bulletEnabled val="1"/>
        </dgm:presLayoutVars>
      </dgm:prSet>
      <dgm:spPr/>
    </dgm:pt>
    <dgm:pt modelId="{F86D5563-A2F9-4DC8-95EB-D1314F36503E}" type="pres">
      <dgm:prSet presAssocID="{F41A99EA-717A-4BAB-928A-E09E7543EE56}" presName="sp" presStyleCnt="0"/>
      <dgm:spPr/>
    </dgm:pt>
    <dgm:pt modelId="{C1866F61-30AD-4E3F-B579-7806D60ECED9}" type="pres">
      <dgm:prSet presAssocID="{8E20E021-ACF9-4EC2-8FC2-4B1C19BB3A35}" presName="linNode" presStyleCnt="0"/>
      <dgm:spPr/>
    </dgm:pt>
    <dgm:pt modelId="{FEC7660F-4120-476C-8AC4-02FF4E0ACDAF}" type="pres">
      <dgm:prSet presAssocID="{8E20E021-ACF9-4EC2-8FC2-4B1C19BB3A35}" presName="parentText" presStyleLbl="node1" presStyleIdx="3" presStyleCnt="4" custScaleY="17525" custLinFactNeighborX="-184" custLinFactNeighborY="-866">
        <dgm:presLayoutVars>
          <dgm:chMax val="1"/>
          <dgm:bulletEnabled val="1"/>
        </dgm:presLayoutVars>
      </dgm:prSet>
      <dgm:spPr/>
    </dgm:pt>
    <dgm:pt modelId="{AABBAF32-F55C-4EBA-A2B0-8B2EE1F03F51}" type="pres">
      <dgm:prSet presAssocID="{8E20E021-ACF9-4EC2-8FC2-4B1C19BB3A35}" presName="descendantText" presStyleLbl="alignAccFollowNode1" presStyleIdx="3" presStyleCnt="4" custScaleX="98546" custScaleY="16276" custLinFactNeighborX="1292" custLinFactNeighborY="-254">
        <dgm:presLayoutVars>
          <dgm:bulletEnabled val="1"/>
        </dgm:presLayoutVars>
      </dgm:prSet>
      <dgm:spPr/>
    </dgm:pt>
  </dgm:ptLst>
  <dgm:cxnLst>
    <dgm:cxn modelId="{F66F3206-AB12-4A83-8A70-E1638A786F1E}" srcId="{6B669DBD-4239-4DFE-9677-0063615CB50D}" destId="{0EE44623-CB1F-4974-B08A-8358395CCD1A}" srcOrd="0" destOrd="0" parTransId="{8D18EEB3-A75F-4CDD-B7CB-78EAB286D81C}" sibTransId="{DA2B7B94-7A01-4C0A-B0F0-55B5B305E9C1}"/>
    <dgm:cxn modelId="{987CAF11-0A0B-46B6-B3AB-2109172BF59F}" srcId="{6B669DBD-4239-4DFE-9677-0063615CB50D}" destId="{8E20E021-ACF9-4EC2-8FC2-4B1C19BB3A35}" srcOrd="3" destOrd="0" parTransId="{407CA494-2C23-47DB-9FDE-299D3B91E163}" sibTransId="{AE5A03F8-7323-45CA-AF29-9F90BC57CA6F}"/>
    <dgm:cxn modelId="{B85BE91A-9A0D-480A-820E-1CC157331BC8}" type="presOf" srcId="{F6248998-BCCE-49DC-9727-4EE850E30D74}" destId="{2A1DF49D-DDFB-489F-AB90-8A9DBE6065E0}" srcOrd="0" destOrd="1" presId="urn:microsoft.com/office/officeart/2005/8/layout/vList5"/>
    <dgm:cxn modelId="{4B6EA11B-7696-48E5-8E36-42689C1CA0F9}" srcId="{475CB7D5-46D2-4877-B299-304A002C57C9}" destId="{4E3365D8-AA1F-4B64-A04B-8C3FCF1D6BB9}" srcOrd="5" destOrd="0" parTransId="{D922B8E9-05FE-40D1-B9D7-F0A491B35B44}" sibTransId="{9A6DB3A1-3F09-4460-A87A-E1888B6FFE17}"/>
    <dgm:cxn modelId="{8BF46C3D-925F-4AFD-9143-45E435575519}" srcId="{6B669DBD-4239-4DFE-9677-0063615CB50D}" destId="{475CB7D5-46D2-4877-B299-304A002C57C9}" srcOrd="2" destOrd="0" parTransId="{05C97748-CB3A-4A15-A269-E478B48A8D9F}" sibTransId="{F41A99EA-717A-4BAB-928A-E09E7543EE56}"/>
    <dgm:cxn modelId="{787C2C5B-54B6-4333-A014-593C04D3DD28}" srcId="{475CB7D5-46D2-4877-B299-304A002C57C9}" destId="{B5647BC7-CEF8-4167-8BEF-781E3C0B75D0}" srcOrd="3" destOrd="0" parTransId="{ACCEE96E-D179-4E8F-84B1-A28DD8B363FB}" sibTransId="{685106FD-CD8A-4750-B347-BD4BE6A2B95F}"/>
    <dgm:cxn modelId="{CF95705B-0A9A-42E7-98FA-CCC864AA7C40}" type="presOf" srcId="{AB721976-AB1F-44A7-8E66-F8657BD3B86E}" destId="{F669C5BE-4ECA-46EF-B2C9-056A643D1C8D}" srcOrd="0" destOrd="4" presId="urn:microsoft.com/office/officeart/2005/8/layout/vList5"/>
    <dgm:cxn modelId="{5620B25F-F9FB-43E5-9D13-D475253E20BC}" srcId="{0EE44623-CB1F-4974-B08A-8358395CCD1A}" destId="{5DD75889-E9F6-4A54-B210-48C292B2B90D}" srcOrd="1" destOrd="0" parTransId="{50415BF3-BB87-4888-AFBC-2B8C372DC45C}" sibTransId="{C5472B6B-AA37-4272-8A1C-B460CABC27D9}"/>
    <dgm:cxn modelId="{84B16E62-5931-4886-8B0B-DC0D77214D9B}" srcId="{8E20E021-ACF9-4EC2-8FC2-4B1C19BB3A35}" destId="{07371874-6709-4A0E-A8D3-BA3A4DF44B7E}" srcOrd="0" destOrd="0" parTransId="{BDEC7D2A-75D2-4ED5-BD3C-CC4F83947AD1}" sibTransId="{CF505F50-E799-495B-A702-A0D24233B534}"/>
    <dgm:cxn modelId="{115BF167-A839-4496-A089-B4F2513CA398}" srcId="{475CB7D5-46D2-4877-B299-304A002C57C9}" destId="{6703BAA1-45E9-4289-8914-1ABB13824DEC}" srcOrd="1" destOrd="0" parTransId="{342A3A5C-2C86-4986-B1B4-6A26026A5C81}" sibTransId="{666D487E-1FE1-450D-8543-086251BC0279}"/>
    <dgm:cxn modelId="{8DC72359-BF73-4123-9C71-C079A8C4E767}" srcId="{8B79A8F0-2754-428A-89C1-289ACCE3E86B}" destId="{3ECEA7B9-F841-4684-BC60-3D8B5EC46A68}" srcOrd="2" destOrd="0" parTransId="{E238DBB9-4CAB-4748-87FF-D50CD11DCCDF}" sibTransId="{0A83C751-F307-4C34-B3C5-E57A4F08B771}"/>
    <dgm:cxn modelId="{09AB7F7C-3665-45FF-B83E-86FAFEFDDF13}" type="presOf" srcId="{6B669DBD-4239-4DFE-9677-0063615CB50D}" destId="{F1B29141-896E-4130-9B29-51956939A99E}" srcOrd="0" destOrd="0" presId="urn:microsoft.com/office/officeart/2005/8/layout/vList5"/>
    <dgm:cxn modelId="{5600C87F-AEBD-4A27-ABD8-36DA99ED4E1A}" type="presOf" srcId="{F9DFDF70-ED25-4B37-B454-86B0F9992A07}" destId="{2A1DF49D-DDFB-489F-AB90-8A9DBE6065E0}" srcOrd="0" destOrd="0" presId="urn:microsoft.com/office/officeart/2005/8/layout/vList5"/>
    <dgm:cxn modelId="{188ACF84-AEB4-414F-8E07-2C84C4E5B177}" type="presOf" srcId="{4E3365D8-AA1F-4B64-A04B-8C3FCF1D6BB9}" destId="{F669C5BE-4ECA-46EF-B2C9-056A643D1C8D}" srcOrd="0" destOrd="5" presId="urn:microsoft.com/office/officeart/2005/8/layout/vList5"/>
    <dgm:cxn modelId="{175CB585-3929-4B4F-B3D9-2F3D41B3CB27}" srcId="{475CB7D5-46D2-4877-B299-304A002C57C9}" destId="{EBCB27F5-76B2-4C0F-9271-ED8C692048ED}" srcOrd="0" destOrd="0" parTransId="{9C8D5DFB-48A3-4EC0-921B-66E7ACDCA619}" sibTransId="{4837A039-76A3-42DF-A168-30937BC37552}"/>
    <dgm:cxn modelId="{6382398B-97CB-496F-9EB5-9B9176C5801D}" srcId="{8B79A8F0-2754-428A-89C1-289ACCE3E86B}" destId="{F6248998-BCCE-49DC-9727-4EE850E30D74}" srcOrd="1" destOrd="0" parTransId="{71996569-87E1-4E1E-86BA-8700589C8B0D}" sibTransId="{8FE3B1EB-21CD-4558-911C-1E88CE00DB1C}"/>
    <dgm:cxn modelId="{93570C8F-D11F-4703-A71E-07EC404B3E49}" type="presOf" srcId="{5DD75889-E9F6-4A54-B210-48C292B2B90D}" destId="{A3A3B6C1-B254-42D1-9CCA-00EA3B778552}" srcOrd="0" destOrd="1" presId="urn:microsoft.com/office/officeart/2005/8/layout/vList5"/>
    <dgm:cxn modelId="{1C298792-DBDC-4FC5-AF73-6E0470C5FE36}" srcId="{475CB7D5-46D2-4877-B299-304A002C57C9}" destId="{AB721976-AB1F-44A7-8E66-F8657BD3B86E}" srcOrd="4" destOrd="0" parTransId="{AA3CCD8F-1D08-44A4-8088-A1DE8375FB53}" sibTransId="{DBE8912A-D518-4021-89D2-3E1E8FF26EB2}"/>
    <dgm:cxn modelId="{39015F94-D631-4C1C-ABD5-BC7A2476DCB2}" srcId="{0EE44623-CB1F-4974-B08A-8358395CCD1A}" destId="{4C9C9C46-9A3C-4367-8F4A-881153275D0F}" srcOrd="0" destOrd="0" parTransId="{28E3ECDA-BA67-4985-AD43-F371F1E672B6}" sibTransId="{24C27948-BA20-41F8-B061-B675718833FE}"/>
    <dgm:cxn modelId="{EA59EA97-0870-46EB-8646-DBC1862D8849}" srcId="{6B669DBD-4239-4DFE-9677-0063615CB50D}" destId="{8B79A8F0-2754-428A-89C1-289ACCE3E86B}" srcOrd="1" destOrd="0" parTransId="{1975B121-D65F-44EE-A2B4-F810BDBCFC52}" sibTransId="{E45693BF-2AC8-407E-9C76-E7927885A218}"/>
    <dgm:cxn modelId="{38A87BA6-42DF-43D0-9692-9FDA94DA9326}" type="presOf" srcId="{6703BAA1-45E9-4289-8914-1ABB13824DEC}" destId="{F669C5BE-4ECA-46EF-B2C9-056A643D1C8D}" srcOrd="0" destOrd="1" presId="urn:microsoft.com/office/officeart/2005/8/layout/vList5"/>
    <dgm:cxn modelId="{9FF44CAB-FB25-4DE6-BD99-36040F48925E}" type="presOf" srcId="{07371874-6709-4A0E-A8D3-BA3A4DF44B7E}" destId="{AABBAF32-F55C-4EBA-A2B0-8B2EE1F03F51}" srcOrd="0" destOrd="0" presId="urn:microsoft.com/office/officeart/2005/8/layout/vList5"/>
    <dgm:cxn modelId="{6AE9B4AF-E45B-4D4A-87D8-B1C3932F4F43}" type="presOf" srcId="{8B79A8F0-2754-428A-89C1-289ACCE3E86B}" destId="{4ECC7ADF-B03C-42B6-A3C9-4113FD55E976}" srcOrd="0" destOrd="0" presId="urn:microsoft.com/office/officeart/2005/8/layout/vList5"/>
    <dgm:cxn modelId="{A0361DB0-AA45-4E84-B88E-8E0C0FFC2A8F}" type="presOf" srcId="{0EE44623-CB1F-4974-B08A-8358395CCD1A}" destId="{6327D3A0-9071-40A5-BA4C-B48C7D6629D6}" srcOrd="0" destOrd="0" presId="urn:microsoft.com/office/officeart/2005/8/layout/vList5"/>
    <dgm:cxn modelId="{D3F16AB8-EEA4-424B-9272-254E0066C514}" type="presOf" srcId="{3ECEA7B9-F841-4684-BC60-3D8B5EC46A68}" destId="{2A1DF49D-DDFB-489F-AB90-8A9DBE6065E0}" srcOrd="0" destOrd="2" presId="urn:microsoft.com/office/officeart/2005/8/layout/vList5"/>
    <dgm:cxn modelId="{5580F2C7-F2B8-4AC0-8F9E-6AE7D4E32467}" type="presOf" srcId="{475CB7D5-46D2-4877-B299-304A002C57C9}" destId="{B67D0557-8112-447C-9DDB-1212EFCEE8F1}" srcOrd="0" destOrd="0" presId="urn:microsoft.com/office/officeart/2005/8/layout/vList5"/>
    <dgm:cxn modelId="{2DC255CF-1E28-4D82-BC02-F18B4CC7F517}" type="presOf" srcId="{B5647BC7-CEF8-4167-8BEF-781E3C0B75D0}" destId="{F669C5BE-4ECA-46EF-B2C9-056A643D1C8D}" srcOrd="0" destOrd="3" presId="urn:microsoft.com/office/officeart/2005/8/layout/vList5"/>
    <dgm:cxn modelId="{8334CECF-4216-441A-B820-B489B3A26D1F}" type="presOf" srcId="{EBCB27F5-76B2-4C0F-9271-ED8C692048ED}" destId="{F669C5BE-4ECA-46EF-B2C9-056A643D1C8D}" srcOrd="0" destOrd="0" presId="urn:microsoft.com/office/officeart/2005/8/layout/vList5"/>
    <dgm:cxn modelId="{954260DA-3EF7-4E0D-9614-BDCA57412D86}" type="presOf" srcId="{4C9C9C46-9A3C-4367-8F4A-881153275D0F}" destId="{A3A3B6C1-B254-42D1-9CCA-00EA3B778552}" srcOrd="0" destOrd="0" presId="urn:microsoft.com/office/officeart/2005/8/layout/vList5"/>
    <dgm:cxn modelId="{C6B3C5DA-4CAC-4834-8370-BD1BFEEB755F}" srcId="{475CB7D5-46D2-4877-B299-304A002C57C9}" destId="{4E245D13-F045-4DC3-8861-E19FC88B431A}" srcOrd="2" destOrd="0" parTransId="{A8264A90-0B0E-479F-A77F-8946F3C28707}" sibTransId="{4AF2A50C-8A1F-4DD2-A6CB-85C0C6D8F93C}"/>
    <dgm:cxn modelId="{A36A7DDD-FFAE-42ED-B49D-2DCA5CF8D5E1}" type="presOf" srcId="{4E245D13-F045-4DC3-8861-E19FC88B431A}" destId="{F669C5BE-4ECA-46EF-B2C9-056A643D1C8D}" srcOrd="0" destOrd="2" presId="urn:microsoft.com/office/officeart/2005/8/layout/vList5"/>
    <dgm:cxn modelId="{30655CE5-8E73-4EF1-8840-E6EEC1238F4A}" srcId="{8B79A8F0-2754-428A-89C1-289ACCE3E86B}" destId="{F9DFDF70-ED25-4B37-B454-86B0F9992A07}" srcOrd="0" destOrd="0" parTransId="{B3473173-EC37-4DA7-8ACA-EFC9AA7B2A74}" sibTransId="{91837CF4-6BB9-42C2-A282-1B6C11091370}"/>
    <dgm:cxn modelId="{A1179AF4-8E81-4E93-9174-D90A5DD820E4}" type="presOf" srcId="{8E20E021-ACF9-4EC2-8FC2-4B1C19BB3A35}" destId="{FEC7660F-4120-476C-8AC4-02FF4E0ACDAF}" srcOrd="0" destOrd="0" presId="urn:microsoft.com/office/officeart/2005/8/layout/vList5"/>
    <dgm:cxn modelId="{E926627C-A0F5-433D-ABEE-6C9C7B8948B1}" type="presParOf" srcId="{F1B29141-896E-4130-9B29-51956939A99E}" destId="{E984844C-9170-41F0-8ED1-A5D7EFA7119E}" srcOrd="0" destOrd="0" presId="urn:microsoft.com/office/officeart/2005/8/layout/vList5"/>
    <dgm:cxn modelId="{D252C447-CA30-4E2C-B138-6668FA5D3037}" type="presParOf" srcId="{E984844C-9170-41F0-8ED1-A5D7EFA7119E}" destId="{6327D3A0-9071-40A5-BA4C-B48C7D6629D6}" srcOrd="0" destOrd="0" presId="urn:microsoft.com/office/officeart/2005/8/layout/vList5"/>
    <dgm:cxn modelId="{3517C4A0-1697-4FB3-A377-AF04DFAB38EF}" type="presParOf" srcId="{E984844C-9170-41F0-8ED1-A5D7EFA7119E}" destId="{A3A3B6C1-B254-42D1-9CCA-00EA3B778552}" srcOrd="1" destOrd="0" presId="urn:microsoft.com/office/officeart/2005/8/layout/vList5"/>
    <dgm:cxn modelId="{1A6038CF-365C-47FE-8060-8A7FBCBB04EF}" type="presParOf" srcId="{F1B29141-896E-4130-9B29-51956939A99E}" destId="{5284340A-332D-4E83-B1B9-8F59FAA89C17}" srcOrd="1" destOrd="0" presId="urn:microsoft.com/office/officeart/2005/8/layout/vList5"/>
    <dgm:cxn modelId="{5ED66111-691D-4B94-A50E-E40B93D29842}" type="presParOf" srcId="{F1B29141-896E-4130-9B29-51956939A99E}" destId="{199DFBE2-5527-44CC-B470-DD4EE5E49748}" srcOrd="2" destOrd="0" presId="urn:microsoft.com/office/officeart/2005/8/layout/vList5"/>
    <dgm:cxn modelId="{F0D4397C-27B5-4B9C-9C85-B93146E9650D}" type="presParOf" srcId="{199DFBE2-5527-44CC-B470-DD4EE5E49748}" destId="{4ECC7ADF-B03C-42B6-A3C9-4113FD55E976}" srcOrd="0" destOrd="0" presId="urn:microsoft.com/office/officeart/2005/8/layout/vList5"/>
    <dgm:cxn modelId="{45F20C0F-C914-4325-973A-BDE9EA6430E5}" type="presParOf" srcId="{199DFBE2-5527-44CC-B470-DD4EE5E49748}" destId="{2A1DF49D-DDFB-489F-AB90-8A9DBE6065E0}" srcOrd="1" destOrd="0" presId="urn:microsoft.com/office/officeart/2005/8/layout/vList5"/>
    <dgm:cxn modelId="{0542D802-9149-43A8-B696-D906DD21465F}" type="presParOf" srcId="{F1B29141-896E-4130-9B29-51956939A99E}" destId="{8695257C-846F-4E63-A79B-08962D0288A0}" srcOrd="3" destOrd="0" presId="urn:microsoft.com/office/officeart/2005/8/layout/vList5"/>
    <dgm:cxn modelId="{96E9D6F1-C617-4AFA-A30C-84054C450251}" type="presParOf" srcId="{F1B29141-896E-4130-9B29-51956939A99E}" destId="{A5DFE43E-B2FE-4A02-BA77-F36F85C280E8}" srcOrd="4" destOrd="0" presId="urn:microsoft.com/office/officeart/2005/8/layout/vList5"/>
    <dgm:cxn modelId="{CBA7C72B-4284-46D4-B84A-96E87991EF26}" type="presParOf" srcId="{A5DFE43E-B2FE-4A02-BA77-F36F85C280E8}" destId="{B67D0557-8112-447C-9DDB-1212EFCEE8F1}" srcOrd="0" destOrd="0" presId="urn:microsoft.com/office/officeart/2005/8/layout/vList5"/>
    <dgm:cxn modelId="{DB052235-EBE2-4179-B516-0B6B36DEBF7A}" type="presParOf" srcId="{A5DFE43E-B2FE-4A02-BA77-F36F85C280E8}" destId="{F669C5BE-4ECA-46EF-B2C9-056A643D1C8D}" srcOrd="1" destOrd="0" presId="urn:microsoft.com/office/officeart/2005/8/layout/vList5"/>
    <dgm:cxn modelId="{7C31838A-1063-42E5-9C4E-65ABB4F572E5}" type="presParOf" srcId="{F1B29141-896E-4130-9B29-51956939A99E}" destId="{F86D5563-A2F9-4DC8-95EB-D1314F36503E}" srcOrd="5" destOrd="0" presId="urn:microsoft.com/office/officeart/2005/8/layout/vList5"/>
    <dgm:cxn modelId="{CD915B05-A7C8-4CD2-9C94-0E79FA58CC86}" type="presParOf" srcId="{F1B29141-896E-4130-9B29-51956939A99E}" destId="{C1866F61-30AD-4E3F-B579-7806D60ECED9}" srcOrd="6" destOrd="0" presId="urn:microsoft.com/office/officeart/2005/8/layout/vList5"/>
    <dgm:cxn modelId="{8212B636-3CFE-4F6F-B685-19DA0A2711E8}" type="presParOf" srcId="{C1866F61-30AD-4E3F-B579-7806D60ECED9}" destId="{FEC7660F-4120-476C-8AC4-02FF4E0ACDAF}" srcOrd="0" destOrd="0" presId="urn:microsoft.com/office/officeart/2005/8/layout/vList5"/>
    <dgm:cxn modelId="{194400CC-DE55-4E0C-A186-4B539C0E4A87}" type="presParOf" srcId="{C1866F61-30AD-4E3F-B579-7806D60ECED9}" destId="{AABBAF32-F55C-4EBA-A2B0-8B2EE1F03F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3B6C1-B254-42D1-9CCA-00EA3B778552}">
      <dsp:nvSpPr>
        <dsp:cNvPr id="0" name=""/>
        <dsp:cNvSpPr/>
      </dsp:nvSpPr>
      <dsp:spPr>
        <a:xfrm rot="5400000">
          <a:off x="7017213" y="-2952387"/>
          <a:ext cx="863787" cy="67685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David Carey, Director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Lori </a:t>
          </a:r>
          <a:r>
            <a:rPr lang="en-US" sz="2000" kern="1200" dirty="0" err="1"/>
            <a:t>Scianna</a:t>
          </a:r>
          <a:r>
            <a:rPr lang="en-US" sz="2000" kern="1200" dirty="0"/>
            <a:t>, Administrative Assistant</a:t>
          </a:r>
        </a:p>
      </dsp:txBody>
      <dsp:txXfrm rot="-5400000">
        <a:off x="4064826" y="42167"/>
        <a:ext cx="6726395" cy="779453"/>
      </dsp:txXfrm>
    </dsp:sp>
    <dsp:sp modelId="{6327D3A0-9071-40A5-BA4C-B48C7D6629D6}">
      <dsp:nvSpPr>
        <dsp:cNvPr id="0" name=""/>
        <dsp:cNvSpPr/>
      </dsp:nvSpPr>
      <dsp:spPr>
        <a:xfrm>
          <a:off x="37648" y="62045"/>
          <a:ext cx="3900020" cy="74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Administration:</a:t>
          </a:r>
        </a:p>
      </dsp:txBody>
      <dsp:txXfrm>
        <a:off x="73780" y="98177"/>
        <a:ext cx="3827756" cy="667905"/>
      </dsp:txXfrm>
    </dsp:sp>
    <dsp:sp modelId="{2A1DF49D-DDFB-489F-AB90-8A9DBE6065E0}">
      <dsp:nvSpPr>
        <dsp:cNvPr id="0" name=""/>
        <dsp:cNvSpPr/>
      </dsp:nvSpPr>
      <dsp:spPr>
        <a:xfrm rot="5400000">
          <a:off x="6931566" y="-1702965"/>
          <a:ext cx="1055917" cy="67476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Joseph </a:t>
          </a:r>
          <a:r>
            <a:rPr lang="en-US" sz="2000" kern="1200" dirty="0" err="1"/>
            <a:t>DeCrescenzo</a:t>
          </a:r>
          <a:r>
            <a:rPr lang="en-US" sz="2000" kern="1200" dirty="0"/>
            <a:t>, Dairy LEO, Fisheries Biologist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Emily Marquis, HAB Specialist, Fisheries Biologist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Shellfish Pathologist-Vacant</a:t>
          </a:r>
        </a:p>
      </dsp:txBody>
      <dsp:txXfrm rot="-5400000">
        <a:off x="4085678" y="1194469"/>
        <a:ext cx="6696147" cy="952825"/>
      </dsp:txXfrm>
    </dsp:sp>
    <dsp:sp modelId="{4ECC7ADF-B03C-42B6-A3C9-4113FD55E976}">
      <dsp:nvSpPr>
        <dsp:cNvPr id="0" name=""/>
        <dsp:cNvSpPr/>
      </dsp:nvSpPr>
      <dsp:spPr>
        <a:xfrm>
          <a:off x="29813" y="1333767"/>
          <a:ext cx="3900020" cy="708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Shellfish Laboratory:</a:t>
          </a:r>
        </a:p>
      </dsp:txBody>
      <dsp:txXfrm>
        <a:off x="64420" y="1368374"/>
        <a:ext cx="3830806" cy="639718"/>
      </dsp:txXfrm>
    </dsp:sp>
    <dsp:sp modelId="{F669C5BE-4ECA-46EF-B2C9-056A643D1C8D}">
      <dsp:nvSpPr>
        <dsp:cNvPr id="0" name=""/>
        <dsp:cNvSpPr/>
      </dsp:nvSpPr>
      <dsp:spPr>
        <a:xfrm rot="5400000">
          <a:off x="6530782" y="-24287"/>
          <a:ext cx="1827219" cy="6777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/>
            <a:t>Alissa Dragan, Growing Area Specialist, Supervising Environmental Analyst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/>
            <a:t>Jenifer Yeadon, Shellfish Sanitation Officer, EA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/>
            <a:t>Shannon Kelly, Aquaculture Specialist, EA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/>
            <a:t>Michal Zuber, GIS Specialist, EA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4055396" y="2540297"/>
        <a:ext cx="6688795" cy="1648825"/>
      </dsp:txXfrm>
    </dsp:sp>
    <dsp:sp modelId="{B67D0557-8112-447C-9DDB-1212EFCEE8F1}">
      <dsp:nvSpPr>
        <dsp:cNvPr id="0" name=""/>
        <dsp:cNvSpPr/>
      </dsp:nvSpPr>
      <dsp:spPr>
        <a:xfrm>
          <a:off x="54080" y="2932584"/>
          <a:ext cx="3900020" cy="76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Shellfish Sanitation Program:</a:t>
          </a:r>
        </a:p>
      </dsp:txBody>
      <dsp:txXfrm>
        <a:off x="91247" y="2969751"/>
        <a:ext cx="3825686" cy="687036"/>
      </dsp:txXfrm>
    </dsp:sp>
    <dsp:sp modelId="{AABBAF32-F55C-4EBA-A2B0-8B2EE1F03F51}">
      <dsp:nvSpPr>
        <dsp:cNvPr id="0" name=""/>
        <dsp:cNvSpPr/>
      </dsp:nvSpPr>
      <dsp:spPr>
        <a:xfrm rot="5400000">
          <a:off x="7134249" y="1354673"/>
          <a:ext cx="565686" cy="6832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Rick </a:t>
          </a:r>
          <a:r>
            <a:rPr lang="en-US" sz="2000" kern="1200" dirty="0" err="1"/>
            <a:t>Seidon</a:t>
          </a:r>
          <a:r>
            <a:rPr lang="en-US" sz="2000" kern="1200" dirty="0"/>
            <a:t>, Research Vessel Engineer</a:t>
          </a:r>
        </a:p>
      </dsp:txBody>
      <dsp:txXfrm rot="-5400000">
        <a:off x="4000814" y="4515724"/>
        <a:ext cx="6804942" cy="510456"/>
      </dsp:txXfrm>
    </dsp:sp>
    <dsp:sp modelId="{FEC7660F-4120-476C-8AC4-02FF4E0ACDAF}">
      <dsp:nvSpPr>
        <dsp:cNvPr id="0" name=""/>
        <dsp:cNvSpPr/>
      </dsp:nvSpPr>
      <dsp:spPr>
        <a:xfrm>
          <a:off x="37648" y="4361471"/>
          <a:ext cx="3900020" cy="76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Vessel Operations:</a:t>
          </a:r>
        </a:p>
      </dsp:txBody>
      <dsp:txXfrm>
        <a:off x="74815" y="4398638"/>
        <a:ext cx="3825686" cy="687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3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≥4 hours media prep time-Expiration = 14 days</a:t>
            </a:r>
          </a:p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Sample Holding time 30 hours</a:t>
            </a:r>
          </a:p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≈2 hours process (2 people)</a:t>
            </a:r>
          </a:p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2 hour water bath (stop time 3pm)</a:t>
            </a:r>
          </a:p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24 hours incubation</a:t>
            </a:r>
          </a:p>
          <a:p>
            <a:pPr marL="400663" lvl="1" defTabSz="931774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/>
              <a:t>1-2 cleanup/autoclave</a:t>
            </a:r>
          </a:p>
          <a:p>
            <a:pPr lvl="1"/>
            <a:r>
              <a:rPr lang="en-US" sz="2000" dirty="0"/>
              <a:t>MEATS ≈4 hours Prep time</a:t>
            </a:r>
          </a:p>
          <a:p>
            <a:pPr lvl="1"/>
            <a:r>
              <a:rPr lang="en-US" sz="2000" dirty="0"/>
              <a:t>Holding time 24 Hours</a:t>
            </a:r>
          </a:p>
          <a:p>
            <a:pPr lvl="1"/>
            <a:r>
              <a:rPr lang="en-US" sz="2000" dirty="0"/>
              <a:t>48 hour test (2 24 </a:t>
            </a:r>
            <a:r>
              <a:rPr lang="en-US" sz="2000" dirty="0" err="1"/>
              <a:t>hr</a:t>
            </a:r>
            <a:r>
              <a:rPr lang="en-US" sz="2000" dirty="0"/>
              <a:t> portions)</a:t>
            </a:r>
          </a:p>
          <a:p>
            <a:pPr marL="652242" lvl="1" indent="-251579" defTabSz="931774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6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9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4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5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25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  <a:tabLst>
                <a:tab pos="465887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Areas: Sanitary &amp; Marina Surveys, Shellfish Tissue &amp; Seawater Sampling, Annual, Triennial, and 12 Year Sanitary Survey Reporting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buFont typeface="Arial" panose="020B0604020202020204" pitchFamily="34" charset="0"/>
              <a:buChar char="•"/>
              <a:tabLst>
                <a:tab pos="465887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Inspections and licensing: All CT Shellfish Harvesters and Wholesale Dealers Biannually 71 Dealers 3 Inspectors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buFont typeface="Arial" panose="020B0604020202020204" pitchFamily="34" charset="0"/>
              <a:buChar char="•"/>
              <a:tabLst>
                <a:tab pos="465887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Patrol: CT DEEP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0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Walk beach during dry/wet weather at low tide:  different sources may occur depending on conditions​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Sample pipes, storm drains, streams for bacteria testing and flow calculation​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Locate upland streams and path of flows​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Animals present (farms, wildlife, etc.)​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Development near water:  sewered vs. septic​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3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6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/>
              <a:t>APC = &gt;=0.5” Rain withing 0-4 days of event</a:t>
            </a:r>
          </a:p>
          <a:p>
            <a:r>
              <a:rPr lang="en-US" sz="2900" dirty="0"/>
              <a:t>Reopening Samples required to reopen prior to day 14. Additional rain adds 7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1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6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pngall.com/instagram-png/download/557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mailto:Alissa.dragan@ct.gov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1855F4-57BE-4BA3-979D-5FF3C6942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759" y="91440"/>
            <a:ext cx="6568009" cy="6675120"/>
          </a:xfrm>
          <a:prstGeom prst="rect">
            <a:avLst/>
          </a:prstGeom>
        </p:spPr>
      </p:pic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08" y="5449743"/>
            <a:ext cx="7202056" cy="1237673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Alissa Dragan</a:t>
            </a:r>
          </a:p>
          <a:p>
            <a:pPr algn="l"/>
            <a:r>
              <a:rPr lang="en-US" sz="2400" dirty="0"/>
              <a:t>Supervising Environmental Analyst</a:t>
            </a:r>
          </a:p>
          <a:p>
            <a:pPr algn="l"/>
            <a:r>
              <a:rPr lang="en-US" sz="2400" dirty="0"/>
              <a:t>CT Department of Agriculture, Bureau of Aquaculture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64" y="464029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Connecticut’s Shellfish Program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4E79A-9C03-4972-AD57-CEB475B3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75" y="182598"/>
            <a:ext cx="4999153" cy="6492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B4BA1-45B0-4E9B-9F66-EBF72C600F86}"/>
              </a:ext>
            </a:extLst>
          </p:cNvPr>
          <p:cNvSpPr txBox="1"/>
          <p:nvPr/>
        </p:nvSpPr>
        <p:spPr>
          <a:xfrm>
            <a:off x="308113" y="198783"/>
            <a:ext cx="596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Sample Tracking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BD1BBF-C00A-4378-AABA-94DE027BF46A}"/>
              </a:ext>
            </a:extLst>
          </p:cNvPr>
          <p:cNvSpPr/>
          <p:nvPr/>
        </p:nvSpPr>
        <p:spPr>
          <a:xfrm>
            <a:off x="10199734" y="311714"/>
            <a:ext cx="1682612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3FCC0-0021-4DF2-A7D1-5614F5DAD3B2}"/>
              </a:ext>
            </a:extLst>
          </p:cNvPr>
          <p:cNvSpPr/>
          <p:nvPr/>
        </p:nvSpPr>
        <p:spPr>
          <a:xfrm>
            <a:off x="10248900" y="1400175"/>
            <a:ext cx="1514475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1B695E-0074-4518-9EBC-E35029624EB8}"/>
              </a:ext>
            </a:extLst>
          </p:cNvPr>
          <p:cNvSpPr/>
          <p:nvPr/>
        </p:nvSpPr>
        <p:spPr>
          <a:xfrm>
            <a:off x="7235168" y="799569"/>
            <a:ext cx="1124607" cy="91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5B7EA9-F1B0-401F-ABD3-171161D5F5A6}"/>
              </a:ext>
            </a:extLst>
          </p:cNvPr>
          <p:cNvSpPr/>
          <p:nvPr/>
        </p:nvSpPr>
        <p:spPr>
          <a:xfrm>
            <a:off x="8898010" y="799568"/>
            <a:ext cx="339834" cy="91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48C7155-212E-4F34-83E5-F3864C61A61A}"/>
              </a:ext>
            </a:extLst>
          </p:cNvPr>
          <p:cNvSpPr/>
          <p:nvPr/>
        </p:nvSpPr>
        <p:spPr>
          <a:xfrm>
            <a:off x="9663856" y="799217"/>
            <a:ext cx="305830" cy="91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931D30-8FAC-4262-8026-016141C1BCF7}"/>
              </a:ext>
            </a:extLst>
          </p:cNvPr>
          <p:cNvSpPr/>
          <p:nvPr/>
        </p:nvSpPr>
        <p:spPr>
          <a:xfrm>
            <a:off x="7043241" y="1990675"/>
            <a:ext cx="220502" cy="2400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8EFE9-A0EB-451F-A702-953B56D07C11}"/>
              </a:ext>
            </a:extLst>
          </p:cNvPr>
          <p:cNvSpPr/>
          <p:nvPr/>
        </p:nvSpPr>
        <p:spPr>
          <a:xfrm>
            <a:off x="7341870" y="1990675"/>
            <a:ext cx="224393" cy="24008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0FC4CD-9089-4E63-9521-5A85C2AC9364}"/>
              </a:ext>
            </a:extLst>
          </p:cNvPr>
          <p:cNvSpPr/>
          <p:nvPr/>
        </p:nvSpPr>
        <p:spPr>
          <a:xfrm>
            <a:off x="7924800" y="2028800"/>
            <a:ext cx="62103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461A2-D963-4337-B38E-8AEE35C5F93D}"/>
              </a:ext>
            </a:extLst>
          </p:cNvPr>
          <p:cNvSpPr txBox="1"/>
          <p:nvPr/>
        </p:nvSpPr>
        <p:spPr>
          <a:xfrm>
            <a:off x="581846" y="1282690"/>
            <a:ext cx="6096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Sample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Town &amp; Tax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Collector(s)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Date &amp; Tide Stage (E, 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Station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of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Area Sampled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Area Status (O/C)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APC Sample Run?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anything unusual, large flock of birds, odors, discolored water,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431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71C0-73F3-49A5-A17D-BC5D9358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2021 Laboratory Processing: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A5DD-2FDE-4397-BB0F-CF65A9537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100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5901 Samples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5451 Seawater Samples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174 Shellfish Tissue Samples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11 MSC Samples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244 Plankton Samples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21 PSP Samples Processed</a:t>
            </a:r>
          </a:p>
        </p:txBody>
      </p:sp>
      <p:pic>
        <p:nvPicPr>
          <p:cNvPr id="5" name="Content Placeholder 6" descr="Picture 022.jpg">
            <a:extLst>
              <a:ext uri="{FF2B5EF4-FFF2-40B4-BE49-F238E27FC236}">
                <a16:creationId xmlns:a16="http://schemas.microsoft.com/office/drawing/2014/main" id="{B753C138-E2F7-4BF8-82D3-1DA215E446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508" r="2508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8375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80D0-26A9-4487-A650-8BC98A4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National Shellfish Sanitation Program Bacteriological Standards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76D5-7236-4905-9B4A-402D35D2B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84" y="1690688"/>
            <a:ext cx="5025216" cy="1316038"/>
          </a:xfrm>
        </p:spPr>
        <p:txBody>
          <a:bodyPr>
            <a:noAutofit/>
          </a:bodyPr>
          <a:lstStyle/>
          <a:p>
            <a:r>
              <a:rPr lang="en-US" sz="2800" dirty="0"/>
              <a:t>Does my area meet Approved criteria (AKA “pass”) under conditionally open conditions?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E42D-9A63-4E2A-B46D-711A0AFA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975" y="3006726"/>
            <a:ext cx="502521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Geometric Mean of membrane filtration (MF) colony forming units (CFU) shall not exceed 14 CFU/100 mL, AND</a:t>
            </a:r>
          </a:p>
          <a:p>
            <a:r>
              <a:rPr lang="en-US" sz="2400" dirty="0">
                <a:latin typeface="+mj-lt"/>
              </a:rPr>
              <a:t>not more than 10% of samples shall exceed an MF of 31 CFU/100mL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D2D04-B4A9-4D03-A93C-D45023E189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To meet the Approved Criteria, it takes 8 million cubic feet of dilution water to dilute one person’s waste in one day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59,850,779 gallons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Volume equal to 12 football fields covered in 10 feet of water</a:t>
            </a:r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21BB59B-7B39-46E0-94DF-46EE1969C36A}"/>
              </a:ext>
            </a:extLst>
          </p:cNvPr>
          <p:cNvSpPr/>
          <p:nvPr/>
        </p:nvSpPr>
        <p:spPr>
          <a:xfrm rot="5400000">
            <a:off x="8606705" y="3424887"/>
            <a:ext cx="461818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CD058B-63A5-4994-964C-94C35E8610D1}"/>
              </a:ext>
            </a:extLst>
          </p:cNvPr>
          <p:cNvSpPr/>
          <p:nvPr/>
        </p:nvSpPr>
        <p:spPr>
          <a:xfrm rot="5400000">
            <a:off x="8606705" y="4363967"/>
            <a:ext cx="461818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48A2-9D2E-4D15-AB52-27C7CAF3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do we need to provide tissue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06D4-7A46-4FE9-9F0C-798EE935E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945" y="2377281"/>
            <a:ext cx="5025216" cy="2574925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NSSP-MO Stipulates that the closure time period shall be at least fourteen (14) consecutive days when environmental conditions are suitable for </a:t>
            </a:r>
            <a:r>
              <a:rPr lang="en-US" b="1" i="1" u="none" strike="noStrike" baseline="0" dirty="0">
                <a:solidFill>
                  <a:schemeClr val="tx1">
                    <a:lumMod val="95000"/>
                  </a:schemeClr>
                </a:solidFill>
              </a:rPr>
              <a:t>shellfish feeding and cleansing </a:t>
            </a:r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unless shorter time periods are demonstrated to be adequate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DA22E-A761-47B2-AEF8-A5D175CE6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533525"/>
            <a:ext cx="5033960" cy="495935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A growing area temporarily placed in the closed status…, shall be returned to the open status only when: 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b="0" i="0" u="none" strike="noStrike" baseline="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The emergency situation or condition has returned to normal and sufficient time has elapsed to allow the </a:t>
            </a:r>
            <a:r>
              <a:rPr lang="en-US" b="1" i="1" u="none" strike="noStrike" baseline="0" dirty="0">
                <a:solidFill>
                  <a:schemeClr val="tx1">
                    <a:lumMod val="95000"/>
                  </a:schemeClr>
                </a:solidFill>
              </a:rPr>
              <a:t>shellstock</a:t>
            </a:r>
            <a:r>
              <a:rPr lang="en-US" b="1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 to reduce pathogens or poisonous or deleterious substances </a:t>
            </a:r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that may be present in the shellstock to acceptable levels. When pathogens are of concern, </a:t>
            </a:r>
            <a:r>
              <a:rPr lang="en-US" b="1" i="1" u="none" strike="noStrike" baseline="0" dirty="0">
                <a:solidFill>
                  <a:schemeClr val="tx1">
                    <a:lumMod val="95000"/>
                  </a:schemeClr>
                </a:solidFill>
              </a:rPr>
              <a:t>studies establishing sufficient elapsed time shall document the interval necessary for reduction of coliform levels in the shellstock to pre-closure levels</a:t>
            </a:r>
            <a:r>
              <a:rPr lang="en-US" b="0" i="0" u="none" strike="noStrike" baseline="0" dirty="0">
                <a:solidFill>
                  <a:schemeClr val="tx1">
                    <a:lumMod val="95000"/>
                  </a:schemeClr>
                </a:solidFill>
              </a:rPr>
              <a:t>. Such coliform studies may establish criteria for reopening based on coliform levels in the water.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6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ECF1-AA79-426F-8C84-95C87404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4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we upgrade our closure trigger?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06C25-4420-4DB4-9DC8-E550CB9C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6382" y="1607344"/>
            <a:ext cx="2946866" cy="576262"/>
          </a:xfrm>
        </p:spPr>
        <p:txBody>
          <a:bodyPr/>
          <a:lstStyle/>
          <a:p>
            <a:r>
              <a:rPr lang="en-US" sz="2800" dirty="0"/>
              <a:t>Sanitary Survey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D6AF3-F299-43B3-A822-5A95A0D765A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404422" y="2463007"/>
            <a:ext cx="3298825" cy="27876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Sanitary Survey must be up to 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30970-0551-4012-BD41-C744A0650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5841" y="1719660"/>
            <a:ext cx="2936241" cy="576262"/>
          </a:xfrm>
        </p:spPr>
        <p:txBody>
          <a:bodyPr/>
          <a:lstStyle/>
          <a:p>
            <a:r>
              <a:rPr lang="en-US" sz="2800" dirty="0"/>
              <a:t>APC Samples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2F213-53C2-41F1-90CE-E4D6CDE19E7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577691" y="2463007"/>
            <a:ext cx="3300984" cy="3589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Target sampling to include rainfall amounts greater than your current closure trigger to determine impacts of various rainfall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Ideally on day 0-4,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Within the 7 day closure period</a:t>
            </a:r>
          </a:p>
        </p:txBody>
      </p:sp>
    </p:spTree>
    <p:extLst>
      <p:ext uri="{BB962C8B-B14F-4D97-AF65-F5344CB8AC3E}">
        <p14:creationId xmlns:p14="http://schemas.microsoft.com/office/powerpoint/2010/main" val="379864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1EAB-D663-4384-B515-DF380D5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can we upgrade our closure trigger?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88B3-1DED-4CDC-96C0-04311B1A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2616200"/>
            <a:ext cx="10233800" cy="322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Considerations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ts val="1000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dataset should adequately cover all seasons &amp; rainfall amounts under which the area will be open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3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865D-D706-4EDA-9174-59A7E5E5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55600"/>
            <a:ext cx="11068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else can you do for my Commission?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FD06-0AA4-4647-BDAF-DF07A7D0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Produce maps for your recreational permits and commercial shellfish lease sites</a:t>
            </a:r>
          </a:p>
          <a:p>
            <a:r>
              <a:rPr lang="en-US" sz="2400" dirty="0"/>
              <a:t>Permit shellstock restocking activities:</a:t>
            </a:r>
          </a:p>
          <a:p>
            <a:pPr marL="457200" indent="-457200">
              <a:buNone/>
            </a:pPr>
            <a:r>
              <a:rPr lang="en-US" sz="2400" dirty="0"/>
              <a:t>	Recreational Relay license required to move shellstock from one area to another</a:t>
            </a:r>
          </a:p>
          <a:p>
            <a:pPr marL="457200" indent="-457200">
              <a:buNone/>
            </a:pPr>
            <a:r>
              <a:rPr lang="en-US" sz="2400" dirty="0"/>
              <a:t>	Reopening license may be required depending on source of relayed product</a:t>
            </a:r>
          </a:p>
          <a:p>
            <a:pPr marL="457200" indent="-457200">
              <a:buNone/>
            </a:pPr>
            <a:r>
              <a:rPr lang="en-US" sz="2400" dirty="0"/>
              <a:t>	Scientific/Resource Assessment license</a:t>
            </a:r>
          </a:p>
          <a:p>
            <a:r>
              <a:rPr lang="en-US" sz="2400" dirty="0"/>
              <a:t>Shellfish pathology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8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0E36A8F0-8C6D-4C9A-B75F-15A3F19AC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20" r="3759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C7E58-D04B-4FB3-8D63-76872E6F9F7E}"/>
              </a:ext>
            </a:extLst>
          </p:cNvPr>
          <p:cNvSpPr txBox="1"/>
          <p:nvPr/>
        </p:nvSpPr>
        <p:spPr>
          <a:xfrm>
            <a:off x="2456872" y="415575"/>
            <a:ext cx="687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0F08-D99B-47CC-B09A-608038F08258}"/>
              </a:ext>
            </a:extLst>
          </p:cNvPr>
          <p:cNvSpPr txBox="1"/>
          <p:nvPr/>
        </p:nvSpPr>
        <p:spPr>
          <a:xfrm>
            <a:off x="0" y="4981286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Alissa Dragan</a:t>
            </a:r>
          </a:p>
          <a:p>
            <a:r>
              <a:rPr lang="en-US" dirty="0">
                <a:hlinkClick r:id="rId5"/>
              </a:rPr>
              <a:t>Alissa.dragan@ct.gov</a:t>
            </a:r>
            <a:endParaRPr lang="en-US" dirty="0"/>
          </a:p>
          <a:p>
            <a:r>
              <a:rPr lang="en-US" dirty="0"/>
              <a:t>860-818-7034</a:t>
            </a:r>
          </a:p>
          <a:p>
            <a:r>
              <a:rPr lang="en-US" dirty="0"/>
              <a:t>https://portal.ct.gov/DOAG/Aquaculture1/Aquaculture/Aquaculture-Home-Page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59AE4F9-FF34-4BA7-9217-F67656659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459" y="6181615"/>
            <a:ext cx="640080" cy="620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B0EC2-D1F9-428E-B27A-720BB7711F5C}"/>
              </a:ext>
            </a:extLst>
          </p:cNvPr>
          <p:cNvSpPr txBox="1"/>
          <p:nvPr/>
        </p:nvSpPr>
        <p:spPr>
          <a:xfrm>
            <a:off x="6225989" y="11753850"/>
            <a:ext cx="64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pngall.com/instagram-png/download/557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E6965-6F98-4DCC-8859-90B650F59790}"/>
              </a:ext>
            </a:extLst>
          </p:cNvPr>
          <p:cNvSpPr txBox="1"/>
          <p:nvPr/>
        </p:nvSpPr>
        <p:spPr>
          <a:xfrm>
            <a:off x="665539" y="6257759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Aquaculture_ct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FF18-29F5-4BCA-9022-B73C0716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DA</a:t>
            </a:r>
            <a:r>
              <a:rPr lang="en-US" sz="4400" dirty="0"/>
              <a:t>/BA Staff: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9D4C7A-28D4-455A-A380-0A0E3988A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787629"/>
              </p:ext>
            </p:extLst>
          </p:nvPr>
        </p:nvGraphicFramePr>
        <p:xfrm>
          <a:off x="520411" y="1154546"/>
          <a:ext cx="10833389" cy="516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18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87F7AE-285E-4F4B-BFA2-B869B77580CD}"/>
              </a:ext>
            </a:extLst>
          </p:cNvPr>
          <p:cNvSpPr txBox="1"/>
          <p:nvPr/>
        </p:nvSpPr>
        <p:spPr>
          <a:xfrm>
            <a:off x="1771650" y="1235839"/>
            <a:ext cx="86486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The CT Shellfish Program operates as part of the National Shellfish Sanitation Program (NSSP)​</a:t>
            </a:r>
          </a:p>
          <a:p>
            <a:endParaRPr lang="en-US" sz="3200" dirty="0"/>
          </a:p>
          <a:p>
            <a:pPr algn="just"/>
            <a:r>
              <a:rPr lang="en-US" sz="3200" dirty="0"/>
              <a:t>CT’s program falls under the jurisdiction of the CT Department of Agriculture, Bureau of Aquaculture​</a:t>
            </a:r>
          </a:p>
          <a:p>
            <a:endParaRPr lang="en-US" sz="3200" dirty="0"/>
          </a:p>
          <a:p>
            <a:pPr algn="just"/>
            <a:r>
              <a:rPr lang="en-US" sz="3200" dirty="0"/>
              <a:t>NSSP is a cooperative program consisting of State, FDA, and Industry partners who agree to accept and meet specific responsibilities in order to ensure the safety of molluscan shellfish</a:t>
            </a:r>
            <a:r>
              <a:rPr lang="en-US" sz="2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2868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DABA NSSP-MO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17F5-EF6F-44F3-BEB0-89B13A73A5DD}"/>
              </a:ext>
            </a:extLst>
          </p:cNvPr>
          <p:cNvSpPr txBox="1"/>
          <p:nvPr/>
        </p:nvSpPr>
        <p:spPr>
          <a:xfrm>
            <a:off x="378112" y="2524855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/>
              <a:t>DOAG is the responsible Agency for ensuring the safety of molluscan shellfish for human consumption. DOAG Analysts oversee CT shellfish production from the growing areas through the distribution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1867D-6C73-4197-A006-134644A6F5D3}"/>
              </a:ext>
            </a:extLst>
          </p:cNvPr>
          <p:cNvSpPr txBox="1"/>
          <p:nvPr/>
        </p:nvSpPr>
        <p:spPr>
          <a:xfrm>
            <a:off x="6096000" y="1287244"/>
            <a:ext cx="5486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Growing Area Classification &amp; Management (Closures &amp; Openings)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Regulate Shellfish Harvest, Processing, Sale, &amp; Shipment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Biannual Harvester, Processor, &amp; Dealer Inspections &amp; Illness Investigations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Aquaculture Permitting, Includes Inland Fish Farming &amp; Seaweed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Laboratory: </a:t>
            </a:r>
            <a:r>
              <a:rPr lang="en-US" sz="24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Seawater &amp; Shellfish Bacteriological, Viral, &amp; Vibrio Testing, HAB Monitoring Program, Shellfish Pathology, &amp; </a:t>
            </a:r>
            <a:r>
              <a:rPr lang="en-US" sz="2400" dirty="0"/>
              <a:t>Evaluations for CT Dairy Industry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81A1FE-5F82-4FEE-BB5D-641AA8A9E94F}"/>
              </a:ext>
            </a:extLst>
          </p:cNvPr>
          <p:cNvSpPr txBox="1"/>
          <p:nvPr/>
        </p:nvSpPr>
        <p:spPr>
          <a:xfrm>
            <a:off x="533400" y="1219200"/>
            <a:ext cx="1082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Sanitary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FD620-6B47-4937-ACB1-4E4DEF720AA3}"/>
              </a:ext>
            </a:extLst>
          </p:cNvPr>
          <p:cNvSpPr txBox="1"/>
          <p:nvPr/>
        </p:nvSpPr>
        <p:spPr>
          <a:xfrm>
            <a:off x="533400" y="4807804"/>
            <a:ext cx="1114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3200" dirty="0">
                <a:latin typeface="Corbel" panose="020B0503020204020204" pitchFamily="34" charset="0"/>
                <a:cs typeface="Arial" charset="0"/>
              </a:rPr>
              <a:t>Written evaluation of all environmental factors, including </a:t>
            </a:r>
            <a:r>
              <a:rPr lang="en-US" sz="3200" b="1" u="sng" dirty="0">
                <a:latin typeface="Corbel" panose="020B0503020204020204" pitchFamily="34" charset="0"/>
                <a:cs typeface="Arial" charset="0"/>
              </a:rPr>
              <a:t>actual</a:t>
            </a:r>
            <a:r>
              <a:rPr lang="en-US" sz="3200" dirty="0">
                <a:latin typeface="Corbel" panose="020B0503020204020204" pitchFamily="34" charset="0"/>
                <a:cs typeface="Arial" charset="0"/>
              </a:rPr>
              <a:t> and </a:t>
            </a:r>
            <a:r>
              <a:rPr lang="en-US" sz="3200" b="1" u="sng" dirty="0">
                <a:latin typeface="Corbel" panose="020B0503020204020204" pitchFamily="34" charset="0"/>
                <a:cs typeface="Arial" charset="0"/>
              </a:rPr>
              <a:t>potential</a:t>
            </a:r>
            <a:r>
              <a:rPr lang="en-US" sz="3200" dirty="0">
                <a:latin typeface="Corbel" panose="020B0503020204020204" pitchFamily="34" charset="0"/>
                <a:cs typeface="Arial" charset="0"/>
              </a:rPr>
              <a:t> pollution sources, which have a bearing on the water quality in a shellfish growing area</a:t>
            </a:r>
          </a:p>
        </p:txBody>
      </p:sp>
    </p:spTree>
    <p:extLst>
      <p:ext uri="{BB962C8B-B14F-4D97-AF65-F5344CB8AC3E}">
        <p14:creationId xmlns:p14="http://schemas.microsoft.com/office/powerpoint/2010/main" val="102624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35E6C-7DAC-42E2-ABC7-E55260654AD4}"/>
              </a:ext>
            </a:extLst>
          </p:cNvPr>
          <p:cNvSpPr txBox="1"/>
          <p:nvPr/>
        </p:nvSpPr>
        <p:spPr>
          <a:xfrm>
            <a:off x="280987" y="952500"/>
            <a:ext cx="1163002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Shoreline of every town with classified growing areas is walked, and every property within the designated survey area is visually inspected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Individual properties are inspected for signs of failing septic systems, cross connections to stormwater system​, and other potential sources of pollution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Water pollution control facilities, industrial discharges, storm sewers, and pump stations are evaluated 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Marina surveys are performed to evaluate the potential for contamination by boats discharging waste</a:t>
            </a:r>
            <a:endParaRPr lang="en-US" sz="3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lvl="0" rtl="0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4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D2A742-3B59-4050-BB64-B2C92C5E3E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" y="1024730"/>
            <a:ext cx="38861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368DE0-D9F4-4F37-B4FF-E7ED03CB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97" y="1024730"/>
            <a:ext cx="388600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C98A23-D01D-48A1-BA81-F5247E1C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10" y="1024730"/>
            <a:ext cx="388600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5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AC1453-EA32-4513-BB5D-BFE6BEB1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03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Sampling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6AE4315-7CC8-46C6-96C3-6403B87C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912"/>
            <a:ext cx="3017520" cy="1130300"/>
          </a:xfrm>
        </p:spPr>
        <p:txBody>
          <a:bodyPr/>
          <a:lstStyle/>
          <a:p>
            <a:pPr algn="ctr"/>
            <a:r>
              <a:rPr lang="en-US" dirty="0"/>
              <a:t>Conditionally Approved Open Samples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5B0A5E9-0E46-446B-8220-180497EA665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52474" y="2571750"/>
            <a:ext cx="3474720" cy="3589338"/>
          </a:xfrm>
        </p:spPr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onthly water samples are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required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 when the growing area is in the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open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 status of its conditional classification </a:t>
            </a:r>
          </a:p>
          <a:p>
            <a:pPr algn="l">
              <a:spcBef>
                <a:spcPts val="0"/>
              </a:spcBef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</a:rPr>
              <a:t>If a monthly sample cannot be collected due to environmental constraints, the monthly sampling requirement will be satisfied if an additional water sampling run is conducted the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following month</a:t>
            </a:r>
            <a:endParaRPr lang="en-US" sz="2000" b="0" i="0" u="none" strike="noStrike" baseline="0" dirty="0">
              <a:solidFill>
                <a:schemeClr val="tx1"/>
              </a:solidFill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66A142-61E7-4B58-AAEB-9A8E7B3CE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993" y="1238250"/>
            <a:ext cx="3017520" cy="1223962"/>
          </a:xfrm>
        </p:spPr>
        <p:txBody>
          <a:bodyPr/>
          <a:lstStyle/>
          <a:p>
            <a:pPr algn="ctr"/>
            <a:r>
              <a:rPr lang="en-US" dirty="0"/>
              <a:t>Adverse Pollution Condition Samples(APC)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827652-8538-4D7D-8714-774EFF05D9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02189" y="2571750"/>
            <a:ext cx="3474720" cy="39211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</a:rPr>
              <a:t>A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minimum of five (5) 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samples shall be collected annually under adverse pollution conditions from each sample station in the growing area </a:t>
            </a:r>
          </a:p>
          <a:p>
            <a:pPr algn="l">
              <a:spcBef>
                <a:spcPts val="0"/>
              </a:spcBef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</a:rPr>
              <a:t>A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minimum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 of the most recent fifteen (15) samples collected under APC from </a:t>
            </a:r>
            <a:r>
              <a:rPr lang="en-US" sz="2000" b="1" i="1" u="none" strike="noStrike" baseline="0" dirty="0">
                <a:solidFill>
                  <a:schemeClr val="tx1"/>
                </a:solidFill>
              </a:rPr>
              <a:t>each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 sample station shall be used to calculate the median or geometric mean and percentage to determine compliance with this standard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9D5725-E090-4EF5-AF21-AC629FB45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1686" y="1597820"/>
            <a:ext cx="3017520" cy="576262"/>
          </a:xfrm>
        </p:spPr>
        <p:txBody>
          <a:bodyPr/>
          <a:lstStyle/>
          <a:p>
            <a:pPr algn="ctr"/>
            <a:r>
              <a:rPr lang="en-US" dirty="0"/>
              <a:t>Reopening Samples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8AF752C-6620-4CB2-B8BD-B3E8D29DA30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29583" y="2390774"/>
            <a:ext cx="3474720" cy="4238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</a:rPr>
              <a:t>The closure time period shall be </a:t>
            </a:r>
            <a:r>
              <a:rPr lang="en-US" sz="2000" b="1" i="0" u="none" strike="noStrike" baseline="0" dirty="0">
                <a:solidFill>
                  <a:schemeClr val="tx1"/>
                </a:solidFill>
              </a:rPr>
              <a:t>at least fourteen (14) consecutive days 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when environmental conditions are suitable for shellfish feeding and cleansing unless shorter time periods are demonstrated to be adequate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chemeClr val="tx1"/>
                </a:solidFill>
              </a:rPr>
              <a:t>CT DABA policy: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Minimum 7 day closure with reopening on the 8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day following the collection of satisfactory seawater &amp;/or shellfish tissue samples.</a:t>
            </a:r>
            <a:endParaRPr lang="en-US" sz="2000" b="0" i="0" u="none" strike="noStrik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9514A84-02E3-47AD-A530-F246D77D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111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621</TotalTime>
  <Words>1264</Words>
  <Application>Microsoft Office PowerPoint</Application>
  <PresentationFormat>Widescreen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 2</vt:lpstr>
      <vt:lpstr>Depth</vt:lpstr>
      <vt:lpstr>Connecticut’s Shellfish Program</vt:lpstr>
      <vt:lpstr>DA/BA Staff:</vt:lpstr>
      <vt:lpstr>PowerPoint Presentation</vt:lpstr>
      <vt:lpstr>DABA NSSP-MO Responsibilities</vt:lpstr>
      <vt:lpstr>PowerPoint Presentation</vt:lpstr>
      <vt:lpstr>PowerPoint Presentation</vt:lpstr>
      <vt:lpstr>PowerPoint Presentation</vt:lpstr>
      <vt:lpstr>Sampling Requirements</vt:lpstr>
      <vt:lpstr>PowerPoint Presentation</vt:lpstr>
      <vt:lpstr>PowerPoint Presentation</vt:lpstr>
      <vt:lpstr>2021 Laboratory Processing:</vt:lpstr>
      <vt:lpstr>National Shellfish Sanitation Program Bacteriological Standards</vt:lpstr>
      <vt:lpstr>Why do we need to provide tissue samples?</vt:lpstr>
      <vt:lpstr>How can we upgrade our closure trigger? </vt:lpstr>
      <vt:lpstr>How can we upgrade our closure trigger? </vt:lpstr>
      <vt:lpstr>What else can you do for my Commission?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Connecticut’s Shellfish Program</dc:title>
  <dc:creator>Dragan, Alissa</dc:creator>
  <cp:lastModifiedBy>Dragan, Alissa</cp:lastModifiedBy>
  <cp:revision>26</cp:revision>
  <cp:lastPrinted>2022-03-31T18:35:46Z</cp:lastPrinted>
  <dcterms:created xsi:type="dcterms:W3CDTF">2022-03-29T20:29:50Z</dcterms:created>
  <dcterms:modified xsi:type="dcterms:W3CDTF">2022-04-02T00:39:53Z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