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9" r:id="rId3"/>
    <p:sldId id="263" r:id="rId4"/>
    <p:sldId id="261" r:id="rId5"/>
    <p:sldId id="265" r:id="rId6"/>
    <p:sldId id="262" r:id="rId7"/>
    <p:sldId id="267" r:id="rId8"/>
    <p:sldId id="268" r:id="rId9"/>
    <p:sldId id="270" r:id="rId10"/>
    <p:sldId id="273" r:id="rId11"/>
    <p:sldId id="280" r:id="rId12"/>
    <p:sldId id="269" r:id="rId13"/>
    <p:sldId id="274" r:id="rId14"/>
    <p:sldId id="276" r:id="rId15"/>
    <p:sldId id="278" r:id="rId16"/>
    <p:sldId id="277" r:id="rId17"/>
    <p:sldId id="279" r:id="rId18"/>
    <p:sldId id="257" r:id="rId19"/>
    <p:sldId id="25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882"/>
    <p:restoredTop sz="75178"/>
  </p:normalViewPr>
  <p:slideViewPr>
    <p:cSldViewPr snapToGrid="0" snapToObjects="1">
      <p:cViewPr varScale="1">
        <p:scale>
          <a:sx n="61" d="100"/>
          <a:sy n="61" d="100"/>
        </p:scale>
        <p:origin x="240" y="3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FD7103-225C-4B4D-B9D4-695B4CF68F94}" type="datetimeFigureOut">
              <a:rPr lang="en-US" smtClean="0"/>
              <a:t>4/8/22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5CDD76-CD3F-4142-A60A-6B4737F99814}" type="slidenum">
              <a:rPr lang="en-US" smtClean="0"/>
              <a:t>‹#›</a:t>
            </a:fld>
            <a:endParaRPr lang="en-US"/>
          </a:p>
        </p:txBody>
      </p:sp>
    </p:spTree>
    <p:extLst>
      <p:ext uri="{BB962C8B-B14F-4D97-AF65-F5344CB8AC3E}">
        <p14:creationId xmlns:p14="http://schemas.microsoft.com/office/powerpoint/2010/main" val="3410301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5CDD76-CD3F-4142-A60A-6B4737F99814}" type="slidenum">
              <a:rPr lang="en-US" smtClean="0"/>
              <a:t>1</a:t>
            </a:fld>
            <a:endParaRPr lang="en-US"/>
          </a:p>
        </p:txBody>
      </p:sp>
    </p:spTree>
    <p:extLst>
      <p:ext uri="{BB962C8B-B14F-4D97-AF65-F5344CB8AC3E}">
        <p14:creationId xmlns:p14="http://schemas.microsoft.com/office/powerpoint/2010/main" val="2132048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reviewed the literature including state shellfish reports and maps dating back to the 1800s to uncover information about shellfish habitats and populations to help determine what we had versus what we have now.</a:t>
            </a:r>
          </a:p>
          <a:p>
            <a:endParaRPr lang="en-US" dirty="0"/>
          </a:p>
        </p:txBody>
      </p:sp>
      <p:sp>
        <p:nvSpPr>
          <p:cNvPr id="4" name="Slide Number Placeholder 3"/>
          <p:cNvSpPr>
            <a:spLocks noGrp="1"/>
          </p:cNvSpPr>
          <p:nvPr>
            <p:ph type="sldNum" sz="quarter" idx="5"/>
          </p:nvPr>
        </p:nvSpPr>
        <p:spPr/>
        <p:txBody>
          <a:bodyPr/>
          <a:lstStyle/>
          <a:p>
            <a:fld id="{4F5CDD76-CD3F-4142-A60A-6B4737F99814}" type="slidenum">
              <a:rPr lang="en-US" smtClean="0"/>
              <a:t>10</a:t>
            </a:fld>
            <a:endParaRPr lang="en-US"/>
          </a:p>
        </p:txBody>
      </p:sp>
    </p:spTree>
    <p:extLst>
      <p:ext uri="{BB962C8B-B14F-4D97-AF65-F5344CB8AC3E}">
        <p14:creationId xmlns:p14="http://schemas.microsoft.com/office/powerpoint/2010/main" val="2249871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reviewed the literature including state shellfish reports and maps dating back to the 1800s to uncover information about shellfish habitats and populations to help determine what we had versus what we have now.</a:t>
            </a:r>
          </a:p>
          <a:p>
            <a:endParaRPr lang="en-US" dirty="0"/>
          </a:p>
        </p:txBody>
      </p:sp>
      <p:sp>
        <p:nvSpPr>
          <p:cNvPr id="4" name="Slide Number Placeholder 3"/>
          <p:cNvSpPr>
            <a:spLocks noGrp="1"/>
          </p:cNvSpPr>
          <p:nvPr>
            <p:ph type="sldNum" sz="quarter" idx="5"/>
          </p:nvPr>
        </p:nvSpPr>
        <p:spPr/>
        <p:txBody>
          <a:bodyPr/>
          <a:lstStyle/>
          <a:p>
            <a:fld id="{4F5CDD76-CD3F-4142-A60A-6B4737F99814}" type="slidenum">
              <a:rPr lang="en-US" smtClean="0"/>
              <a:t>11</a:t>
            </a:fld>
            <a:endParaRPr lang="en-US"/>
          </a:p>
        </p:txBody>
      </p:sp>
    </p:spTree>
    <p:extLst>
      <p:ext uri="{BB962C8B-B14F-4D97-AF65-F5344CB8AC3E}">
        <p14:creationId xmlns:p14="http://schemas.microsoft.com/office/powerpoint/2010/main" val="2330216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Interactive map viewer</a:t>
            </a:r>
          </a:p>
        </p:txBody>
      </p:sp>
      <p:sp>
        <p:nvSpPr>
          <p:cNvPr id="4" name="Slide Number Placeholder 3"/>
          <p:cNvSpPr>
            <a:spLocks noGrp="1"/>
          </p:cNvSpPr>
          <p:nvPr>
            <p:ph type="sldNum" sz="quarter" idx="5"/>
          </p:nvPr>
        </p:nvSpPr>
        <p:spPr/>
        <p:txBody>
          <a:bodyPr/>
          <a:lstStyle/>
          <a:p>
            <a:fld id="{4F5CDD76-CD3F-4142-A60A-6B4737F99814}" type="slidenum">
              <a:rPr lang="en-US" smtClean="0"/>
              <a:t>12</a:t>
            </a:fld>
            <a:endParaRPr lang="en-US"/>
          </a:p>
        </p:txBody>
      </p:sp>
    </p:spTree>
    <p:extLst>
      <p:ext uri="{BB962C8B-B14F-4D97-AF65-F5344CB8AC3E}">
        <p14:creationId xmlns:p14="http://schemas.microsoft.com/office/powerpoint/2010/main" val="2283169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00100" indent="-742950">
              <a:lnSpc>
                <a:spcPct val="90000"/>
              </a:lnSpc>
              <a:spcAft>
                <a:spcPts val="600"/>
              </a:spcAft>
              <a:buFont typeface="+mj-lt"/>
              <a:buAutoNum type="arabicPeriod"/>
            </a:pPr>
            <a:r>
              <a:rPr lang="en-US" sz="1200" dirty="0"/>
              <a:t>Data management</a:t>
            </a:r>
          </a:p>
          <a:p>
            <a:pPr marL="800100" indent="-742950">
              <a:lnSpc>
                <a:spcPct val="90000"/>
              </a:lnSpc>
              <a:spcAft>
                <a:spcPts val="600"/>
              </a:spcAft>
              <a:buFont typeface="+mj-lt"/>
              <a:buAutoNum type="arabicPeriod"/>
            </a:pPr>
            <a:r>
              <a:rPr lang="en-US" sz="1200" dirty="0"/>
              <a:t>Research &amp; monitoring</a:t>
            </a:r>
          </a:p>
          <a:p>
            <a:pPr marL="800100" indent="-742950">
              <a:lnSpc>
                <a:spcPct val="90000"/>
              </a:lnSpc>
              <a:spcAft>
                <a:spcPts val="600"/>
              </a:spcAft>
              <a:buFont typeface="+mj-lt"/>
              <a:buAutoNum type="arabicPeriod"/>
            </a:pPr>
            <a:r>
              <a:rPr lang="en-US" sz="1200" dirty="0"/>
              <a:t>Policy</a:t>
            </a:r>
          </a:p>
          <a:p>
            <a:pPr marL="800100" indent="-742950">
              <a:lnSpc>
                <a:spcPct val="90000"/>
              </a:lnSpc>
              <a:spcAft>
                <a:spcPts val="600"/>
              </a:spcAft>
              <a:buFont typeface="+mj-lt"/>
              <a:buAutoNum type="arabicPeriod"/>
            </a:pPr>
            <a:r>
              <a:rPr lang="en-US" sz="1200" dirty="0"/>
              <a:t>Outreach		</a:t>
            </a:r>
          </a:p>
          <a:p>
            <a:endParaRPr lang="en-US" dirty="0"/>
          </a:p>
        </p:txBody>
      </p:sp>
      <p:sp>
        <p:nvSpPr>
          <p:cNvPr id="4" name="Slide Number Placeholder 3"/>
          <p:cNvSpPr>
            <a:spLocks noGrp="1"/>
          </p:cNvSpPr>
          <p:nvPr>
            <p:ph type="sldNum" sz="quarter" idx="5"/>
          </p:nvPr>
        </p:nvSpPr>
        <p:spPr/>
        <p:txBody>
          <a:bodyPr/>
          <a:lstStyle/>
          <a:p>
            <a:fld id="{4F5CDD76-CD3F-4142-A60A-6B4737F99814}" type="slidenum">
              <a:rPr lang="en-US" smtClean="0"/>
              <a:t>13</a:t>
            </a:fld>
            <a:endParaRPr lang="en-US"/>
          </a:p>
        </p:txBody>
      </p:sp>
    </p:spTree>
    <p:extLst>
      <p:ext uri="{BB962C8B-B14F-4D97-AF65-F5344CB8AC3E}">
        <p14:creationId xmlns:p14="http://schemas.microsoft.com/office/powerpoint/2010/main" val="3626958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5CDD76-CD3F-4142-A60A-6B4737F99814}" type="slidenum">
              <a:rPr lang="en-US" smtClean="0"/>
              <a:t>15</a:t>
            </a:fld>
            <a:endParaRPr lang="en-US"/>
          </a:p>
        </p:txBody>
      </p:sp>
    </p:spTree>
    <p:extLst>
      <p:ext uri="{BB962C8B-B14F-4D97-AF65-F5344CB8AC3E}">
        <p14:creationId xmlns:p14="http://schemas.microsoft.com/office/powerpoint/2010/main" val="654821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5CDD76-CD3F-4142-A60A-6B4737F99814}" type="slidenum">
              <a:rPr lang="en-US" smtClean="0"/>
              <a:t>19</a:t>
            </a:fld>
            <a:endParaRPr lang="en-US"/>
          </a:p>
        </p:txBody>
      </p:sp>
    </p:spTree>
    <p:extLst>
      <p:ext uri="{BB962C8B-B14F-4D97-AF65-F5344CB8AC3E}">
        <p14:creationId xmlns:p14="http://schemas.microsoft.com/office/powerpoint/2010/main" val="3246232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2018, the state received a grant to develop a plan for shellfish restoration. </a:t>
            </a:r>
          </a:p>
          <a:p>
            <a:r>
              <a:rPr lang="en-US" dirty="0"/>
              <a:t>A team that include CT Sea Grant, the University of Connecticut, the State Depts. of Agriculture and Energy and Environmental Protection, </a:t>
            </a:r>
          </a:p>
          <a:p>
            <a:r>
              <a:rPr lang="en-US" dirty="0"/>
              <a:t>The project brought together a steering committee of local, state and federal partners. </a:t>
            </a:r>
          </a:p>
          <a:p>
            <a:r>
              <a:rPr lang="en-US" dirty="0"/>
              <a:t>We also consulted with a number of people in the field including shellfish and harbor management commissions.</a:t>
            </a:r>
          </a:p>
          <a:p>
            <a:endParaRPr lang="en-US" dirty="0"/>
          </a:p>
          <a:p>
            <a:pPr marL="228600" indent="-228600">
              <a:buAutoNum type="alphaLcParenR"/>
            </a:pPr>
            <a:endParaRPr lang="en-US" dirty="0"/>
          </a:p>
          <a:p>
            <a:pPr marL="228600" indent="-228600">
              <a:buAutoNum type="alphaLcParenR"/>
            </a:pPr>
            <a:endParaRPr lang="en-US" dirty="0"/>
          </a:p>
        </p:txBody>
      </p:sp>
      <p:sp>
        <p:nvSpPr>
          <p:cNvPr id="4" name="Slide Number Placeholder 3"/>
          <p:cNvSpPr>
            <a:spLocks noGrp="1"/>
          </p:cNvSpPr>
          <p:nvPr>
            <p:ph type="sldNum" sz="quarter" idx="5"/>
          </p:nvPr>
        </p:nvSpPr>
        <p:spPr/>
        <p:txBody>
          <a:bodyPr/>
          <a:lstStyle/>
          <a:p>
            <a:fld id="{4F5CDD76-CD3F-4142-A60A-6B4737F99814}" type="slidenum">
              <a:rPr lang="en-US" smtClean="0"/>
              <a:t>2</a:t>
            </a:fld>
            <a:endParaRPr lang="en-US"/>
          </a:p>
        </p:txBody>
      </p:sp>
    </p:spTree>
    <p:extLst>
      <p:ext uri="{BB962C8B-B14F-4D97-AF65-F5344CB8AC3E}">
        <p14:creationId xmlns:p14="http://schemas.microsoft.com/office/powerpoint/2010/main" val="2257977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Shellfish provide many ecosystem services that add value to our environment, economy, society and culture. </a:t>
            </a:r>
          </a:p>
          <a:p>
            <a:r>
              <a:rPr lang="en-US" dirty="0"/>
              <a:t>Those include:</a:t>
            </a:r>
          </a:p>
          <a:p>
            <a:pPr marL="171450" indent="-171450">
              <a:buFont typeface="Arial" panose="020B0604020202020204" pitchFamily="34" charset="0"/>
              <a:buChar char="•"/>
            </a:pPr>
            <a:r>
              <a:rPr lang="en-US" dirty="0"/>
              <a:t>Shellfish production (both commercial and recreational)</a:t>
            </a:r>
          </a:p>
          <a:p>
            <a:pPr marL="171450" indent="-171450">
              <a:buFont typeface="Arial" panose="020B0604020202020204" pitchFamily="34" charset="0"/>
              <a:buChar char="•"/>
            </a:pPr>
            <a:r>
              <a:rPr lang="en-US" dirty="0"/>
              <a:t>Improved water quality (via filtration and excess nutrient mitigation)</a:t>
            </a:r>
          </a:p>
          <a:p>
            <a:pPr marL="171450" indent="-171450">
              <a:buFont typeface="Arial" panose="020B0604020202020204" pitchFamily="34" charset="0"/>
              <a:buChar char="•"/>
            </a:pPr>
            <a:r>
              <a:rPr lang="en-US" dirty="0"/>
              <a:t>Coastal habitat provision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(non-shellfish) Fisheries production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Shoreline stabilization</a:t>
            </a:r>
          </a:p>
          <a:p>
            <a:endParaRPr lang="en-US" dirty="0"/>
          </a:p>
          <a:p>
            <a:pPr marL="228600" indent="-228600">
              <a:buAutoNum type="alphaLcParenR"/>
            </a:pPr>
            <a:endParaRPr lang="en-US" dirty="0"/>
          </a:p>
          <a:p>
            <a:pPr marL="228600" indent="-228600">
              <a:buAutoNum type="alphaLcParenR"/>
            </a:pPr>
            <a:endParaRPr lang="en-US" dirty="0"/>
          </a:p>
        </p:txBody>
      </p:sp>
      <p:sp>
        <p:nvSpPr>
          <p:cNvPr id="4" name="Slide Number Placeholder 3"/>
          <p:cNvSpPr>
            <a:spLocks noGrp="1"/>
          </p:cNvSpPr>
          <p:nvPr>
            <p:ph type="sldNum" sz="quarter" idx="5"/>
          </p:nvPr>
        </p:nvSpPr>
        <p:spPr/>
        <p:txBody>
          <a:bodyPr/>
          <a:lstStyle/>
          <a:p>
            <a:fld id="{4F5CDD76-CD3F-4142-A60A-6B4737F99814}" type="slidenum">
              <a:rPr lang="en-US" smtClean="0"/>
              <a:t>3</a:t>
            </a:fld>
            <a:endParaRPr lang="en-US"/>
          </a:p>
        </p:txBody>
      </p:sp>
    </p:spTree>
    <p:extLst>
      <p:ext uri="{BB962C8B-B14F-4D97-AF65-F5344CB8AC3E}">
        <p14:creationId xmlns:p14="http://schemas.microsoft.com/office/powerpoint/2010/main" val="1124315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plan involved:</a:t>
            </a:r>
          </a:p>
          <a:p>
            <a:pPr marL="228600" indent="-228600">
              <a:buAutoNum type="alphaLcParenR"/>
            </a:pPr>
            <a:r>
              <a:rPr lang="en-US" dirty="0"/>
              <a:t>Identifying what is known about shellfish habitats, mainly oyster beds and reefs</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US" dirty="0"/>
              <a:t>compiling spatial and other data for decision making</a:t>
            </a:r>
          </a:p>
          <a:p>
            <a:pPr marL="228600" indent="-228600">
              <a:buAutoNum type="alphaLcParenR"/>
            </a:pPr>
            <a:r>
              <a:rPr lang="en-US" dirty="0"/>
              <a:t>surveying natural oyster habitats along the coast</a:t>
            </a:r>
          </a:p>
          <a:p>
            <a:pPr marL="228600" indent="-228600">
              <a:buAutoNum type="alphaLcParenR"/>
            </a:pPr>
            <a:r>
              <a:rPr lang="en-US" dirty="0"/>
              <a:t>Highlighting sites with potential for restoration</a:t>
            </a:r>
          </a:p>
          <a:p>
            <a:pPr marL="228600" indent="-228600">
              <a:buAutoNum type="alphaLcParenR"/>
            </a:pPr>
            <a:r>
              <a:rPr lang="en-US" dirty="0"/>
              <a:t>Identifying management, research, policy and outreach needs</a:t>
            </a:r>
          </a:p>
          <a:p>
            <a:pPr marL="228600" indent="-228600">
              <a:buAutoNum type="alphaLcParenR"/>
            </a:pPr>
            <a:r>
              <a:rPr lang="en-US" dirty="0"/>
              <a:t>Providing a step by step guide for site selection</a:t>
            </a:r>
          </a:p>
          <a:p>
            <a:pPr marL="228600" indent="-228600">
              <a:buAutoNum type="alphaLcParenR"/>
            </a:pPr>
            <a:r>
              <a:rPr lang="en-US" dirty="0"/>
              <a:t>Identifying regulatory guidance and best management practices</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US" dirty="0"/>
              <a:t>Pointing to potential funding sources for projects</a:t>
            </a:r>
          </a:p>
          <a:p>
            <a:endParaRPr lang="en-US" dirty="0"/>
          </a:p>
          <a:p>
            <a:pPr marL="228600" indent="-228600">
              <a:buAutoNum type="alphaLcParenR"/>
            </a:pPr>
            <a:endParaRPr lang="en-US" dirty="0"/>
          </a:p>
          <a:p>
            <a:pPr marL="228600" indent="-228600">
              <a:buAutoNum type="alphaLcParenR"/>
            </a:pPr>
            <a:endParaRPr lang="en-US" dirty="0"/>
          </a:p>
        </p:txBody>
      </p:sp>
      <p:sp>
        <p:nvSpPr>
          <p:cNvPr id="4" name="Slide Number Placeholder 3"/>
          <p:cNvSpPr>
            <a:spLocks noGrp="1"/>
          </p:cNvSpPr>
          <p:nvPr>
            <p:ph type="sldNum" sz="quarter" idx="5"/>
          </p:nvPr>
        </p:nvSpPr>
        <p:spPr/>
        <p:txBody>
          <a:bodyPr/>
          <a:lstStyle/>
          <a:p>
            <a:fld id="{4F5CDD76-CD3F-4142-A60A-6B4737F99814}" type="slidenum">
              <a:rPr lang="en-US" smtClean="0"/>
              <a:t>4</a:t>
            </a:fld>
            <a:endParaRPr lang="en-US"/>
          </a:p>
        </p:txBody>
      </p:sp>
    </p:spTree>
    <p:extLst>
      <p:ext uri="{BB962C8B-B14F-4D97-AF65-F5344CB8AC3E}">
        <p14:creationId xmlns:p14="http://schemas.microsoft.com/office/powerpoint/2010/main" val="189528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reviewed the literature including state shellfish reports and maps dating back to the 1800s to uncover information about shellfish habitats and populations to help determine what we had versus what we have now.</a:t>
            </a:r>
          </a:p>
          <a:p>
            <a:endParaRPr lang="en-US" dirty="0"/>
          </a:p>
        </p:txBody>
      </p:sp>
      <p:sp>
        <p:nvSpPr>
          <p:cNvPr id="4" name="Slide Number Placeholder 3"/>
          <p:cNvSpPr>
            <a:spLocks noGrp="1"/>
          </p:cNvSpPr>
          <p:nvPr>
            <p:ph type="sldNum" sz="quarter" idx="5"/>
          </p:nvPr>
        </p:nvSpPr>
        <p:spPr/>
        <p:txBody>
          <a:bodyPr/>
          <a:lstStyle/>
          <a:p>
            <a:fld id="{4F5CDD76-CD3F-4142-A60A-6B4737F99814}" type="slidenum">
              <a:rPr lang="en-US" smtClean="0"/>
              <a:t>5</a:t>
            </a:fld>
            <a:endParaRPr lang="en-US"/>
          </a:p>
        </p:txBody>
      </p:sp>
    </p:spTree>
    <p:extLst>
      <p:ext uri="{BB962C8B-B14F-4D97-AF65-F5344CB8AC3E}">
        <p14:creationId xmlns:p14="http://schemas.microsoft.com/office/powerpoint/2010/main" val="1388861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have the ability to present this graphically in terms of total acreage. </a:t>
            </a:r>
          </a:p>
          <a:p>
            <a:r>
              <a:rPr lang="en-US" dirty="0"/>
              <a:t>However, this table still underestimates the total shellfish habitat because we haven’t completed surveying undesignated natural oyster beds.</a:t>
            </a:r>
          </a:p>
        </p:txBody>
      </p:sp>
      <p:sp>
        <p:nvSpPr>
          <p:cNvPr id="4" name="Slide Number Placeholder 3"/>
          <p:cNvSpPr>
            <a:spLocks noGrp="1"/>
          </p:cNvSpPr>
          <p:nvPr>
            <p:ph type="sldNum" sz="quarter" idx="5"/>
          </p:nvPr>
        </p:nvSpPr>
        <p:spPr/>
        <p:txBody>
          <a:bodyPr/>
          <a:lstStyle/>
          <a:p>
            <a:fld id="{4F5CDD76-CD3F-4142-A60A-6B4737F99814}" type="slidenum">
              <a:rPr lang="en-US" smtClean="0"/>
              <a:t>6</a:t>
            </a:fld>
            <a:endParaRPr lang="en-US"/>
          </a:p>
        </p:txBody>
      </p:sp>
    </p:spTree>
    <p:extLst>
      <p:ext uri="{BB962C8B-B14F-4D97-AF65-F5344CB8AC3E}">
        <p14:creationId xmlns:p14="http://schemas.microsoft.com/office/powerpoint/2010/main" val="1711518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Interactive map viewer</a:t>
            </a:r>
          </a:p>
        </p:txBody>
      </p:sp>
      <p:sp>
        <p:nvSpPr>
          <p:cNvPr id="4" name="Slide Number Placeholder 3"/>
          <p:cNvSpPr>
            <a:spLocks noGrp="1"/>
          </p:cNvSpPr>
          <p:nvPr>
            <p:ph type="sldNum" sz="quarter" idx="5"/>
          </p:nvPr>
        </p:nvSpPr>
        <p:spPr/>
        <p:txBody>
          <a:bodyPr/>
          <a:lstStyle/>
          <a:p>
            <a:fld id="{4F5CDD76-CD3F-4142-A60A-6B4737F99814}" type="slidenum">
              <a:rPr lang="en-US" smtClean="0"/>
              <a:t>7</a:t>
            </a:fld>
            <a:endParaRPr lang="en-US"/>
          </a:p>
        </p:txBody>
      </p:sp>
    </p:spTree>
    <p:extLst>
      <p:ext uri="{BB962C8B-B14F-4D97-AF65-F5344CB8AC3E}">
        <p14:creationId xmlns:p14="http://schemas.microsoft.com/office/powerpoint/2010/main" val="3538209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Interactive map viewer</a:t>
            </a:r>
          </a:p>
        </p:txBody>
      </p:sp>
      <p:sp>
        <p:nvSpPr>
          <p:cNvPr id="4" name="Slide Number Placeholder 3"/>
          <p:cNvSpPr>
            <a:spLocks noGrp="1"/>
          </p:cNvSpPr>
          <p:nvPr>
            <p:ph type="sldNum" sz="quarter" idx="5"/>
          </p:nvPr>
        </p:nvSpPr>
        <p:spPr/>
        <p:txBody>
          <a:bodyPr/>
          <a:lstStyle/>
          <a:p>
            <a:fld id="{4F5CDD76-CD3F-4142-A60A-6B4737F99814}" type="slidenum">
              <a:rPr lang="en-US" smtClean="0"/>
              <a:t>8</a:t>
            </a:fld>
            <a:endParaRPr lang="en-US"/>
          </a:p>
        </p:txBody>
      </p:sp>
    </p:spTree>
    <p:extLst>
      <p:ext uri="{BB962C8B-B14F-4D97-AF65-F5344CB8AC3E}">
        <p14:creationId xmlns:p14="http://schemas.microsoft.com/office/powerpoint/2010/main" val="1813631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reviewed the literature including state shellfish reports and maps dating back to the 1800s to uncover information about shellfish habitats and populations to help determine what we had versus what we have now.</a:t>
            </a:r>
          </a:p>
          <a:p>
            <a:endParaRPr lang="en-US" dirty="0"/>
          </a:p>
        </p:txBody>
      </p:sp>
      <p:sp>
        <p:nvSpPr>
          <p:cNvPr id="4" name="Slide Number Placeholder 3"/>
          <p:cNvSpPr>
            <a:spLocks noGrp="1"/>
          </p:cNvSpPr>
          <p:nvPr>
            <p:ph type="sldNum" sz="quarter" idx="5"/>
          </p:nvPr>
        </p:nvSpPr>
        <p:spPr/>
        <p:txBody>
          <a:bodyPr/>
          <a:lstStyle/>
          <a:p>
            <a:fld id="{4F5CDD76-CD3F-4142-A60A-6B4737F99814}" type="slidenum">
              <a:rPr lang="en-US" smtClean="0"/>
              <a:t>9</a:t>
            </a:fld>
            <a:endParaRPr lang="en-US"/>
          </a:p>
        </p:txBody>
      </p:sp>
    </p:spTree>
    <p:extLst>
      <p:ext uri="{BB962C8B-B14F-4D97-AF65-F5344CB8AC3E}">
        <p14:creationId xmlns:p14="http://schemas.microsoft.com/office/powerpoint/2010/main" val="3938705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E5ED0-B189-8F49-99D1-5AC9A9C9E3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B1969D-C111-6E49-A5CF-CF069ADF29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B4F005-88BD-2C44-8BA0-846F5EF98548}"/>
              </a:ext>
            </a:extLst>
          </p:cNvPr>
          <p:cNvSpPr>
            <a:spLocks noGrp="1"/>
          </p:cNvSpPr>
          <p:nvPr>
            <p:ph type="dt" sz="half" idx="10"/>
          </p:nvPr>
        </p:nvSpPr>
        <p:spPr/>
        <p:txBody>
          <a:bodyPr/>
          <a:lstStyle/>
          <a:p>
            <a:fld id="{9BC7A492-FD43-BD46-BD11-B810DD9333EA}" type="datetimeFigureOut">
              <a:rPr lang="en-US" smtClean="0"/>
              <a:t>4/8/22</a:t>
            </a:fld>
            <a:endParaRPr lang="en-US"/>
          </a:p>
        </p:txBody>
      </p:sp>
      <p:sp>
        <p:nvSpPr>
          <p:cNvPr id="5" name="Footer Placeholder 4">
            <a:extLst>
              <a:ext uri="{FF2B5EF4-FFF2-40B4-BE49-F238E27FC236}">
                <a16:creationId xmlns:a16="http://schemas.microsoft.com/office/drawing/2014/main" id="{91A6293E-FFBA-5C49-AAE2-2DABD0E7FA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AEA3EC-F6BD-8548-AF73-1A404044F975}"/>
              </a:ext>
            </a:extLst>
          </p:cNvPr>
          <p:cNvSpPr>
            <a:spLocks noGrp="1"/>
          </p:cNvSpPr>
          <p:nvPr>
            <p:ph type="sldNum" sz="quarter" idx="12"/>
          </p:nvPr>
        </p:nvSpPr>
        <p:spPr/>
        <p:txBody>
          <a:bodyPr/>
          <a:lstStyle/>
          <a:p>
            <a:fld id="{1EFCBD4C-C0AA-F244-B355-C332EA3496A6}" type="slidenum">
              <a:rPr lang="en-US" smtClean="0"/>
              <a:t>‹#›</a:t>
            </a:fld>
            <a:endParaRPr lang="en-US"/>
          </a:p>
        </p:txBody>
      </p:sp>
    </p:spTree>
    <p:extLst>
      <p:ext uri="{BB962C8B-B14F-4D97-AF65-F5344CB8AC3E}">
        <p14:creationId xmlns:p14="http://schemas.microsoft.com/office/powerpoint/2010/main" val="2250289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E493-3005-094E-8175-11295EBA65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2ED741-1245-914F-B9C6-163CCE4C4C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ACA49E-06CA-1C4F-9247-C0285DB83267}"/>
              </a:ext>
            </a:extLst>
          </p:cNvPr>
          <p:cNvSpPr>
            <a:spLocks noGrp="1"/>
          </p:cNvSpPr>
          <p:nvPr>
            <p:ph type="dt" sz="half" idx="10"/>
          </p:nvPr>
        </p:nvSpPr>
        <p:spPr/>
        <p:txBody>
          <a:bodyPr/>
          <a:lstStyle/>
          <a:p>
            <a:fld id="{9BC7A492-FD43-BD46-BD11-B810DD9333EA}" type="datetimeFigureOut">
              <a:rPr lang="en-US" smtClean="0"/>
              <a:t>4/8/22</a:t>
            </a:fld>
            <a:endParaRPr lang="en-US"/>
          </a:p>
        </p:txBody>
      </p:sp>
      <p:sp>
        <p:nvSpPr>
          <p:cNvPr id="5" name="Footer Placeholder 4">
            <a:extLst>
              <a:ext uri="{FF2B5EF4-FFF2-40B4-BE49-F238E27FC236}">
                <a16:creationId xmlns:a16="http://schemas.microsoft.com/office/drawing/2014/main" id="{4C829020-556C-CE4E-B5DA-17D130A8A7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41A502-B073-1648-92A1-98A1D5CBA6E3}"/>
              </a:ext>
            </a:extLst>
          </p:cNvPr>
          <p:cNvSpPr>
            <a:spLocks noGrp="1"/>
          </p:cNvSpPr>
          <p:nvPr>
            <p:ph type="sldNum" sz="quarter" idx="12"/>
          </p:nvPr>
        </p:nvSpPr>
        <p:spPr/>
        <p:txBody>
          <a:bodyPr/>
          <a:lstStyle/>
          <a:p>
            <a:fld id="{1EFCBD4C-C0AA-F244-B355-C332EA3496A6}" type="slidenum">
              <a:rPr lang="en-US" smtClean="0"/>
              <a:t>‹#›</a:t>
            </a:fld>
            <a:endParaRPr lang="en-US"/>
          </a:p>
        </p:txBody>
      </p:sp>
    </p:spTree>
    <p:extLst>
      <p:ext uri="{BB962C8B-B14F-4D97-AF65-F5344CB8AC3E}">
        <p14:creationId xmlns:p14="http://schemas.microsoft.com/office/powerpoint/2010/main" val="3855273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F41CFB-AEA1-D04F-8E19-F1D57CBAB5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545816-E7F2-0B4B-9BB6-FEB123D33F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F02198-DD56-3F4F-9BEA-14C63F8E7B0F}"/>
              </a:ext>
            </a:extLst>
          </p:cNvPr>
          <p:cNvSpPr>
            <a:spLocks noGrp="1"/>
          </p:cNvSpPr>
          <p:nvPr>
            <p:ph type="dt" sz="half" idx="10"/>
          </p:nvPr>
        </p:nvSpPr>
        <p:spPr/>
        <p:txBody>
          <a:bodyPr/>
          <a:lstStyle/>
          <a:p>
            <a:fld id="{9BC7A492-FD43-BD46-BD11-B810DD9333EA}" type="datetimeFigureOut">
              <a:rPr lang="en-US" smtClean="0"/>
              <a:t>4/8/22</a:t>
            </a:fld>
            <a:endParaRPr lang="en-US"/>
          </a:p>
        </p:txBody>
      </p:sp>
      <p:sp>
        <p:nvSpPr>
          <p:cNvPr id="5" name="Footer Placeholder 4">
            <a:extLst>
              <a:ext uri="{FF2B5EF4-FFF2-40B4-BE49-F238E27FC236}">
                <a16:creationId xmlns:a16="http://schemas.microsoft.com/office/drawing/2014/main" id="{BC6E2C24-16CB-544D-8913-75BBB9FE1E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DCA6AF-18AC-A049-8C77-868E10D02DC3}"/>
              </a:ext>
            </a:extLst>
          </p:cNvPr>
          <p:cNvSpPr>
            <a:spLocks noGrp="1"/>
          </p:cNvSpPr>
          <p:nvPr>
            <p:ph type="sldNum" sz="quarter" idx="12"/>
          </p:nvPr>
        </p:nvSpPr>
        <p:spPr/>
        <p:txBody>
          <a:bodyPr/>
          <a:lstStyle/>
          <a:p>
            <a:fld id="{1EFCBD4C-C0AA-F244-B355-C332EA3496A6}" type="slidenum">
              <a:rPr lang="en-US" smtClean="0"/>
              <a:t>‹#›</a:t>
            </a:fld>
            <a:endParaRPr lang="en-US"/>
          </a:p>
        </p:txBody>
      </p:sp>
    </p:spTree>
    <p:extLst>
      <p:ext uri="{BB962C8B-B14F-4D97-AF65-F5344CB8AC3E}">
        <p14:creationId xmlns:p14="http://schemas.microsoft.com/office/powerpoint/2010/main" val="2452890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BCAF1-52D1-F749-B638-414EAAF357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363C56-6FBE-0D42-8E50-AE319FB2A5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513647-4C08-4040-B682-20721D9475A7}"/>
              </a:ext>
            </a:extLst>
          </p:cNvPr>
          <p:cNvSpPr>
            <a:spLocks noGrp="1"/>
          </p:cNvSpPr>
          <p:nvPr>
            <p:ph type="dt" sz="half" idx="10"/>
          </p:nvPr>
        </p:nvSpPr>
        <p:spPr/>
        <p:txBody>
          <a:bodyPr/>
          <a:lstStyle/>
          <a:p>
            <a:fld id="{9BC7A492-FD43-BD46-BD11-B810DD9333EA}" type="datetimeFigureOut">
              <a:rPr lang="en-US" smtClean="0"/>
              <a:t>4/8/22</a:t>
            </a:fld>
            <a:endParaRPr lang="en-US"/>
          </a:p>
        </p:txBody>
      </p:sp>
      <p:sp>
        <p:nvSpPr>
          <p:cNvPr id="5" name="Footer Placeholder 4">
            <a:extLst>
              <a:ext uri="{FF2B5EF4-FFF2-40B4-BE49-F238E27FC236}">
                <a16:creationId xmlns:a16="http://schemas.microsoft.com/office/drawing/2014/main" id="{D49560B5-67F5-2C4C-8844-599C8DBEF5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54E1E8-CF34-B241-BD42-328032CBB130}"/>
              </a:ext>
            </a:extLst>
          </p:cNvPr>
          <p:cNvSpPr>
            <a:spLocks noGrp="1"/>
          </p:cNvSpPr>
          <p:nvPr>
            <p:ph type="sldNum" sz="quarter" idx="12"/>
          </p:nvPr>
        </p:nvSpPr>
        <p:spPr/>
        <p:txBody>
          <a:bodyPr/>
          <a:lstStyle/>
          <a:p>
            <a:fld id="{1EFCBD4C-C0AA-F244-B355-C332EA3496A6}" type="slidenum">
              <a:rPr lang="en-US" smtClean="0"/>
              <a:t>‹#›</a:t>
            </a:fld>
            <a:endParaRPr lang="en-US"/>
          </a:p>
        </p:txBody>
      </p:sp>
    </p:spTree>
    <p:extLst>
      <p:ext uri="{BB962C8B-B14F-4D97-AF65-F5344CB8AC3E}">
        <p14:creationId xmlns:p14="http://schemas.microsoft.com/office/powerpoint/2010/main" val="3701664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AAFC8-C3EF-2D42-9983-C085770A6D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B18837F-E018-2B4C-BC3A-46C69918BA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2C6D46-DF5F-7E43-976D-87BBB00FA2A4}"/>
              </a:ext>
            </a:extLst>
          </p:cNvPr>
          <p:cNvSpPr>
            <a:spLocks noGrp="1"/>
          </p:cNvSpPr>
          <p:nvPr>
            <p:ph type="dt" sz="half" idx="10"/>
          </p:nvPr>
        </p:nvSpPr>
        <p:spPr/>
        <p:txBody>
          <a:bodyPr/>
          <a:lstStyle/>
          <a:p>
            <a:fld id="{9BC7A492-FD43-BD46-BD11-B810DD9333EA}" type="datetimeFigureOut">
              <a:rPr lang="en-US" smtClean="0"/>
              <a:t>4/8/22</a:t>
            </a:fld>
            <a:endParaRPr lang="en-US"/>
          </a:p>
        </p:txBody>
      </p:sp>
      <p:sp>
        <p:nvSpPr>
          <p:cNvPr id="5" name="Footer Placeholder 4">
            <a:extLst>
              <a:ext uri="{FF2B5EF4-FFF2-40B4-BE49-F238E27FC236}">
                <a16:creationId xmlns:a16="http://schemas.microsoft.com/office/drawing/2014/main" id="{4A53A7C9-A270-8246-96B6-DAF3A348D8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73CB37-AD1E-314D-AF9A-2D2664D1D436}"/>
              </a:ext>
            </a:extLst>
          </p:cNvPr>
          <p:cNvSpPr>
            <a:spLocks noGrp="1"/>
          </p:cNvSpPr>
          <p:nvPr>
            <p:ph type="sldNum" sz="quarter" idx="12"/>
          </p:nvPr>
        </p:nvSpPr>
        <p:spPr/>
        <p:txBody>
          <a:bodyPr/>
          <a:lstStyle/>
          <a:p>
            <a:fld id="{1EFCBD4C-C0AA-F244-B355-C332EA3496A6}" type="slidenum">
              <a:rPr lang="en-US" smtClean="0"/>
              <a:t>‹#›</a:t>
            </a:fld>
            <a:endParaRPr lang="en-US"/>
          </a:p>
        </p:txBody>
      </p:sp>
    </p:spTree>
    <p:extLst>
      <p:ext uri="{BB962C8B-B14F-4D97-AF65-F5344CB8AC3E}">
        <p14:creationId xmlns:p14="http://schemas.microsoft.com/office/powerpoint/2010/main" val="1668923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DED8D-EF85-8447-B35E-0EF8DCD81B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91DD2F-6BD3-1D43-A976-4DA931B193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2B15F0-26CC-A647-8E5F-4E7C360A3F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1628E4-9FBD-B949-92F0-038A1B062226}"/>
              </a:ext>
            </a:extLst>
          </p:cNvPr>
          <p:cNvSpPr>
            <a:spLocks noGrp="1"/>
          </p:cNvSpPr>
          <p:nvPr>
            <p:ph type="dt" sz="half" idx="10"/>
          </p:nvPr>
        </p:nvSpPr>
        <p:spPr/>
        <p:txBody>
          <a:bodyPr/>
          <a:lstStyle/>
          <a:p>
            <a:fld id="{9BC7A492-FD43-BD46-BD11-B810DD9333EA}" type="datetimeFigureOut">
              <a:rPr lang="en-US" smtClean="0"/>
              <a:t>4/8/22</a:t>
            </a:fld>
            <a:endParaRPr lang="en-US"/>
          </a:p>
        </p:txBody>
      </p:sp>
      <p:sp>
        <p:nvSpPr>
          <p:cNvPr id="6" name="Footer Placeholder 5">
            <a:extLst>
              <a:ext uri="{FF2B5EF4-FFF2-40B4-BE49-F238E27FC236}">
                <a16:creationId xmlns:a16="http://schemas.microsoft.com/office/drawing/2014/main" id="{23EB7AB0-2EA6-AA42-9835-EDC9A7A0EE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502242-A68E-784A-8ACA-5817AE4E887A}"/>
              </a:ext>
            </a:extLst>
          </p:cNvPr>
          <p:cNvSpPr>
            <a:spLocks noGrp="1"/>
          </p:cNvSpPr>
          <p:nvPr>
            <p:ph type="sldNum" sz="quarter" idx="12"/>
          </p:nvPr>
        </p:nvSpPr>
        <p:spPr/>
        <p:txBody>
          <a:bodyPr/>
          <a:lstStyle/>
          <a:p>
            <a:fld id="{1EFCBD4C-C0AA-F244-B355-C332EA3496A6}" type="slidenum">
              <a:rPr lang="en-US" smtClean="0"/>
              <a:t>‹#›</a:t>
            </a:fld>
            <a:endParaRPr lang="en-US"/>
          </a:p>
        </p:txBody>
      </p:sp>
    </p:spTree>
    <p:extLst>
      <p:ext uri="{BB962C8B-B14F-4D97-AF65-F5344CB8AC3E}">
        <p14:creationId xmlns:p14="http://schemas.microsoft.com/office/powerpoint/2010/main" val="2254899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90D85-84A8-474D-AEB3-A1DBC351F7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9B6175-9C4F-0745-B4BB-FEB0519185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F266580-279F-9148-9327-6C2F2D3CA5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19225A-B700-AA47-9707-BA377AF73D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2C85F5-3417-6C40-883D-95E1D4959B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E4E63D2-4A41-4F42-A35E-0225051B3B72}"/>
              </a:ext>
            </a:extLst>
          </p:cNvPr>
          <p:cNvSpPr>
            <a:spLocks noGrp="1"/>
          </p:cNvSpPr>
          <p:nvPr>
            <p:ph type="dt" sz="half" idx="10"/>
          </p:nvPr>
        </p:nvSpPr>
        <p:spPr/>
        <p:txBody>
          <a:bodyPr/>
          <a:lstStyle/>
          <a:p>
            <a:fld id="{9BC7A492-FD43-BD46-BD11-B810DD9333EA}" type="datetimeFigureOut">
              <a:rPr lang="en-US" smtClean="0"/>
              <a:t>4/8/22</a:t>
            </a:fld>
            <a:endParaRPr lang="en-US"/>
          </a:p>
        </p:txBody>
      </p:sp>
      <p:sp>
        <p:nvSpPr>
          <p:cNvPr id="8" name="Footer Placeholder 7">
            <a:extLst>
              <a:ext uri="{FF2B5EF4-FFF2-40B4-BE49-F238E27FC236}">
                <a16:creationId xmlns:a16="http://schemas.microsoft.com/office/drawing/2014/main" id="{1EAE63CE-3652-974B-B904-EAB49FE9CA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957CE7-87EE-E440-A225-C5ED68CBA2F5}"/>
              </a:ext>
            </a:extLst>
          </p:cNvPr>
          <p:cNvSpPr>
            <a:spLocks noGrp="1"/>
          </p:cNvSpPr>
          <p:nvPr>
            <p:ph type="sldNum" sz="quarter" idx="12"/>
          </p:nvPr>
        </p:nvSpPr>
        <p:spPr/>
        <p:txBody>
          <a:bodyPr/>
          <a:lstStyle/>
          <a:p>
            <a:fld id="{1EFCBD4C-C0AA-F244-B355-C332EA3496A6}" type="slidenum">
              <a:rPr lang="en-US" smtClean="0"/>
              <a:t>‹#›</a:t>
            </a:fld>
            <a:endParaRPr lang="en-US"/>
          </a:p>
        </p:txBody>
      </p:sp>
    </p:spTree>
    <p:extLst>
      <p:ext uri="{BB962C8B-B14F-4D97-AF65-F5344CB8AC3E}">
        <p14:creationId xmlns:p14="http://schemas.microsoft.com/office/powerpoint/2010/main" val="1448711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763F2-82D9-B54F-9E55-6706F37CF4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6C60C2-B147-1B43-85D9-D3F2EC41AB24}"/>
              </a:ext>
            </a:extLst>
          </p:cNvPr>
          <p:cNvSpPr>
            <a:spLocks noGrp="1"/>
          </p:cNvSpPr>
          <p:nvPr>
            <p:ph type="dt" sz="half" idx="10"/>
          </p:nvPr>
        </p:nvSpPr>
        <p:spPr/>
        <p:txBody>
          <a:bodyPr/>
          <a:lstStyle/>
          <a:p>
            <a:fld id="{9BC7A492-FD43-BD46-BD11-B810DD9333EA}" type="datetimeFigureOut">
              <a:rPr lang="en-US" smtClean="0"/>
              <a:t>4/8/22</a:t>
            </a:fld>
            <a:endParaRPr lang="en-US"/>
          </a:p>
        </p:txBody>
      </p:sp>
      <p:sp>
        <p:nvSpPr>
          <p:cNvPr id="4" name="Footer Placeholder 3">
            <a:extLst>
              <a:ext uri="{FF2B5EF4-FFF2-40B4-BE49-F238E27FC236}">
                <a16:creationId xmlns:a16="http://schemas.microsoft.com/office/drawing/2014/main" id="{3B31A2B2-53A7-F94C-A04A-7FB36D3599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C2120F-96B1-2C42-922F-07AD916E1202}"/>
              </a:ext>
            </a:extLst>
          </p:cNvPr>
          <p:cNvSpPr>
            <a:spLocks noGrp="1"/>
          </p:cNvSpPr>
          <p:nvPr>
            <p:ph type="sldNum" sz="quarter" idx="12"/>
          </p:nvPr>
        </p:nvSpPr>
        <p:spPr/>
        <p:txBody>
          <a:bodyPr/>
          <a:lstStyle/>
          <a:p>
            <a:fld id="{1EFCBD4C-C0AA-F244-B355-C332EA3496A6}" type="slidenum">
              <a:rPr lang="en-US" smtClean="0"/>
              <a:t>‹#›</a:t>
            </a:fld>
            <a:endParaRPr lang="en-US"/>
          </a:p>
        </p:txBody>
      </p:sp>
    </p:spTree>
    <p:extLst>
      <p:ext uri="{BB962C8B-B14F-4D97-AF65-F5344CB8AC3E}">
        <p14:creationId xmlns:p14="http://schemas.microsoft.com/office/powerpoint/2010/main" val="2846101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B516FC-791A-374F-A7B7-75C97EFF74EB}"/>
              </a:ext>
            </a:extLst>
          </p:cNvPr>
          <p:cNvSpPr>
            <a:spLocks noGrp="1"/>
          </p:cNvSpPr>
          <p:nvPr>
            <p:ph type="dt" sz="half" idx="10"/>
          </p:nvPr>
        </p:nvSpPr>
        <p:spPr/>
        <p:txBody>
          <a:bodyPr/>
          <a:lstStyle/>
          <a:p>
            <a:fld id="{9BC7A492-FD43-BD46-BD11-B810DD9333EA}" type="datetimeFigureOut">
              <a:rPr lang="en-US" smtClean="0"/>
              <a:t>4/8/22</a:t>
            </a:fld>
            <a:endParaRPr lang="en-US"/>
          </a:p>
        </p:txBody>
      </p:sp>
      <p:sp>
        <p:nvSpPr>
          <p:cNvPr id="3" name="Footer Placeholder 2">
            <a:extLst>
              <a:ext uri="{FF2B5EF4-FFF2-40B4-BE49-F238E27FC236}">
                <a16:creationId xmlns:a16="http://schemas.microsoft.com/office/drawing/2014/main" id="{469DA846-721C-F342-9450-EC56316CC0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6AD04F-EB12-5542-87C2-3900B90D8CA7}"/>
              </a:ext>
            </a:extLst>
          </p:cNvPr>
          <p:cNvSpPr>
            <a:spLocks noGrp="1"/>
          </p:cNvSpPr>
          <p:nvPr>
            <p:ph type="sldNum" sz="quarter" idx="12"/>
          </p:nvPr>
        </p:nvSpPr>
        <p:spPr/>
        <p:txBody>
          <a:bodyPr/>
          <a:lstStyle/>
          <a:p>
            <a:fld id="{1EFCBD4C-C0AA-F244-B355-C332EA3496A6}" type="slidenum">
              <a:rPr lang="en-US" smtClean="0"/>
              <a:t>‹#›</a:t>
            </a:fld>
            <a:endParaRPr lang="en-US"/>
          </a:p>
        </p:txBody>
      </p:sp>
    </p:spTree>
    <p:extLst>
      <p:ext uri="{BB962C8B-B14F-4D97-AF65-F5344CB8AC3E}">
        <p14:creationId xmlns:p14="http://schemas.microsoft.com/office/powerpoint/2010/main" val="131627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5A41C-6D67-2144-AF42-124B63F64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129DB3-097D-3C47-9938-2BDBCC82DB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745F98-8CF1-924E-838B-148F3273BE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1A6680-919A-AE41-9FA9-58B861531B93}"/>
              </a:ext>
            </a:extLst>
          </p:cNvPr>
          <p:cNvSpPr>
            <a:spLocks noGrp="1"/>
          </p:cNvSpPr>
          <p:nvPr>
            <p:ph type="dt" sz="half" idx="10"/>
          </p:nvPr>
        </p:nvSpPr>
        <p:spPr/>
        <p:txBody>
          <a:bodyPr/>
          <a:lstStyle/>
          <a:p>
            <a:fld id="{9BC7A492-FD43-BD46-BD11-B810DD9333EA}" type="datetimeFigureOut">
              <a:rPr lang="en-US" smtClean="0"/>
              <a:t>4/8/22</a:t>
            </a:fld>
            <a:endParaRPr lang="en-US"/>
          </a:p>
        </p:txBody>
      </p:sp>
      <p:sp>
        <p:nvSpPr>
          <p:cNvPr id="6" name="Footer Placeholder 5">
            <a:extLst>
              <a:ext uri="{FF2B5EF4-FFF2-40B4-BE49-F238E27FC236}">
                <a16:creationId xmlns:a16="http://schemas.microsoft.com/office/drawing/2014/main" id="{404D22E7-EFA6-904C-B3A3-EE66F96B5C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ADDD2B-587F-E144-A16C-18EAF3D9F6C9}"/>
              </a:ext>
            </a:extLst>
          </p:cNvPr>
          <p:cNvSpPr>
            <a:spLocks noGrp="1"/>
          </p:cNvSpPr>
          <p:nvPr>
            <p:ph type="sldNum" sz="quarter" idx="12"/>
          </p:nvPr>
        </p:nvSpPr>
        <p:spPr/>
        <p:txBody>
          <a:bodyPr/>
          <a:lstStyle/>
          <a:p>
            <a:fld id="{1EFCBD4C-C0AA-F244-B355-C332EA3496A6}" type="slidenum">
              <a:rPr lang="en-US" smtClean="0"/>
              <a:t>‹#›</a:t>
            </a:fld>
            <a:endParaRPr lang="en-US"/>
          </a:p>
        </p:txBody>
      </p:sp>
    </p:spTree>
    <p:extLst>
      <p:ext uri="{BB962C8B-B14F-4D97-AF65-F5344CB8AC3E}">
        <p14:creationId xmlns:p14="http://schemas.microsoft.com/office/powerpoint/2010/main" val="2566189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1FEE8-9FEB-DA41-B10C-647F71E74B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10E8AB-4361-BE40-96FF-83E78955B0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AB849F-CA61-0E49-8C34-AE4FCDF3B4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06BC2C-9153-C04C-BB48-49CD055257C0}"/>
              </a:ext>
            </a:extLst>
          </p:cNvPr>
          <p:cNvSpPr>
            <a:spLocks noGrp="1"/>
          </p:cNvSpPr>
          <p:nvPr>
            <p:ph type="dt" sz="half" idx="10"/>
          </p:nvPr>
        </p:nvSpPr>
        <p:spPr/>
        <p:txBody>
          <a:bodyPr/>
          <a:lstStyle/>
          <a:p>
            <a:fld id="{9BC7A492-FD43-BD46-BD11-B810DD9333EA}" type="datetimeFigureOut">
              <a:rPr lang="en-US" smtClean="0"/>
              <a:t>4/8/22</a:t>
            </a:fld>
            <a:endParaRPr lang="en-US"/>
          </a:p>
        </p:txBody>
      </p:sp>
      <p:sp>
        <p:nvSpPr>
          <p:cNvPr id="6" name="Footer Placeholder 5">
            <a:extLst>
              <a:ext uri="{FF2B5EF4-FFF2-40B4-BE49-F238E27FC236}">
                <a16:creationId xmlns:a16="http://schemas.microsoft.com/office/drawing/2014/main" id="{031B44AA-78A2-4D4A-9744-C9E9B71327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E29410-43A3-3C46-9326-0CB05B1FDE52}"/>
              </a:ext>
            </a:extLst>
          </p:cNvPr>
          <p:cNvSpPr>
            <a:spLocks noGrp="1"/>
          </p:cNvSpPr>
          <p:nvPr>
            <p:ph type="sldNum" sz="quarter" idx="12"/>
          </p:nvPr>
        </p:nvSpPr>
        <p:spPr/>
        <p:txBody>
          <a:bodyPr/>
          <a:lstStyle/>
          <a:p>
            <a:fld id="{1EFCBD4C-C0AA-F244-B355-C332EA3496A6}" type="slidenum">
              <a:rPr lang="en-US" smtClean="0"/>
              <a:t>‹#›</a:t>
            </a:fld>
            <a:endParaRPr lang="en-US"/>
          </a:p>
        </p:txBody>
      </p:sp>
    </p:spTree>
    <p:extLst>
      <p:ext uri="{BB962C8B-B14F-4D97-AF65-F5344CB8AC3E}">
        <p14:creationId xmlns:p14="http://schemas.microsoft.com/office/powerpoint/2010/main" val="389464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C97DC1-6263-5742-8D8C-592DFC6A84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25DA3D-BB82-A445-809F-F3A35FB08C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49DDD8-F7D8-624F-A95A-FC1A910CC1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C7A492-FD43-BD46-BD11-B810DD9333EA}" type="datetimeFigureOut">
              <a:rPr lang="en-US" smtClean="0"/>
              <a:t>4/8/22</a:t>
            </a:fld>
            <a:endParaRPr lang="en-US"/>
          </a:p>
        </p:txBody>
      </p:sp>
      <p:sp>
        <p:nvSpPr>
          <p:cNvPr id="5" name="Footer Placeholder 4">
            <a:extLst>
              <a:ext uri="{FF2B5EF4-FFF2-40B4-BE49-F238E27FC236}">
                <a16:creationId xmlns:a16="http://schemas.microsoft.com/office/drawing/2014/main" id="{28F26AFF-BC62-4549-9486-171B18B0C4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A37BA40-15AE-6247-830C-BFFBA9C006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FCBD4C-C0AA-F244-B355-C332EA3496A6}" type="slidenum">
              <a:rPr lang="en-US" smtClean="0"/>
              <a:t>‹#›</a:t>
            </a:fld>
            <a:endParaRPr lang="en-US"/>
          </a:p>
        </p:txBody>
      </p:sp>
    </p:spTree>
    <p:extLst>
      <p:ext uri="{BB962C8B-B14F-4D97-AF65-F5344CB8AC3E}">
        <p14:creationId xmlns:p14="http://schemas.microsoft.com/office/powerpoint/2010/main" val="1250685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docs.google.com/spreadsheets/d/1asn_zfgoOVXAO7BcXt0K2BbqE3NTtO3-_TVPwYTnfuE/edit?usp=sharing" TargetMode="External"/><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s://s.uconn.edu/ctshellfishrestoratio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0114F-CD95-BB4C-8AF4-0A3428F2E83F}"/>
              </a:ext>
            </a:extLst>
          </p:cNvPr>
          <p:cNvSpPr>
            <a:spLocks noGrp="1"/>
          </p:cNvSpPr>
          <p:nvPr>
            <p:ph type="ctrTitle"/>
          </p:nvPr>
        </p:nvSpPr>
        <p:spPr>
          <a:xfrm>
            <a:off x="8643193" y="348342"/>
            <a:ext cx="3091607" cy="2496457"/>
          </a:xfrm>
        </p:spPr>
        <p:txBody>
          <a:bodyPr vert="horz" lIns="91440" tIns="45720" rIns="91440" bIns="45720" rtlCol="0" anchor="b">
            <a:normAutofit/>
          </a:bodyPr>
          <a:lstStyle/>
          <a:p>
            <a:pPr algn="l"/>
            <a:r>
              <a:rPr lang="en-US" sz="2400" dirty="0"/>
              <a:t>The</a:t>
            </a:r>
            <a:br>
              <a:rPr lang="en-US" sz="3600" dirty="0"/>
            </a:br>
            <a:r>
              <a:rPr lang="en-US" sz="3600" b="1" dirty="0"/>
              <a:t>Connecticut</a:t>
            </a:r>
            <a:r>
              <a:rPr lang="en-US" sz="3600" dirty="0"/>
              <a:t> </a:t>
            </a:r>
            <a:r>
              <a:rPr lang="en-US" sz="3600" b="1" dirty="0"/>
              <a:t>Shellfish Restoration </a:t>
            </a:r>
            <a:br>
              <a:rPr lang="en-US" sz="3600" b="1" dirty="0"/>
            </a:br>
            <a:r>
              <a:rPr lang="en-US" sz="3600" b="1" dirty="0"/>
              <a:t>Guide</a:t>
            </a:r>
            <a:endParaRPr lang="en-US" sz="2800" b="1" dirty="0"/>
          </a:p>
        </p:txBody>
      </p:sp>
      <p:sp>
        <p:nvSpPr>
          <p:cNvPr id="3" name="Subtitle 2">
            <a:extLst>
              <a:ext uri="{FF2B5EF4-FFF2-40B4-BE49-F238E27FC236}">
                <a16:creationId xmlns:a16="http://schemas.microsoft.com/office/drawing/2014/main" id="{C3525EF3-7FAC-AC4B-9279-D57D7D590BB0}"/>
              </a:ext>
            </a:extLst>
          </p:cNvPr>
          <p:cNvSpPr>
            <a:spLocks noGrp="1"/>
          </p:cNvSpPr>
          <p:nvPr>
            <p:ph type="subTitle" idx="1"/>
          </p:nvPr>
        </p:nvSpPr>
        <p:spPr>
          <a:xfrm>
            <a:off x="8643193" y="3033483"/>
            <a:ext cx="2942813" cy="3251202"/>
          </a:xfrm>
        </p:spPr>
        <p:txBody>
          <a:bodyPr vert="horz" lIns="91440" tIns="45720" rIns="91440" bIns="45720" rtlCol="0">
            <a:normAutofit/>
          </a:bodyPr>
          <a:lstStyle/>
          <a:p>
            <a:pPr algn="l"/>
            <a:r>
              <a:rPr lang="en-US" sz="1600" dirty="0"/>
              <a:t>Tessa L. Getchis</a:t>
            </a:r>
            <a:r>
              <a:rPr lang="en-US" sz="1600" baseline="30000" dirty="0"/>
              <a:t>1,2</a:t>
            </a:r>
            <a:r>
              <a:rPr lang="en-US" sz="1600" dirty="0"/>
              <a:t>, David H. Carey</a:t>
            </a:r>
            <a:r>
              <a:rPr lang="en-US" sz="1600" baseline="30000" dirty="0"/>
              <a:t>3</a:t>
            </a:r>
            <a:r>
              <a:rPr lang="en-US" sz="1600" dirty="0"/>
              <a:t>, Kristin DeRosia-Banick</a:t>
            </a:r>
            <a:r>
              <a:rPr lang="en-US" sz="1600" baseline="30000" dirty="0"/>
              <a:t>3</a:t>
            </a:r>
            <a:r>
              <a:rPr lang="en-US" sz="1600" dirty="0"/>
              <a:t>, Harry Yamalis</a:t>
            </a:r>
            <a:r>
              <a:rPr lang="en-US" sz="1600" baseline="30000" dirty="0"/>
              <a:t>4</a:t>
            </a:r>
            <a:r>
              <a:rPr lang="en-US" sz="1600" dirty="0"/>
              <a:t>, Juliana Barrett</a:t>
            </a:r>
            <a:r>
              <a:rPr lang="en-US" sz="1600" baseline="30000" dirty="0"/>
              <a:t>1,2</a:t>
            </a:r>
            <a:r>
              <a:rPr lang="en-US" sz="1600" dirty="0"/>
              <a:t>, Aaron Kornbluth</a:t>
            </a:r>
            <a:r>
              <a:rPr lang="en-US" sz="1600" baseline="30000" dirty="0"/>
              <a:t>5</a:t>
            </a:r>
            <a:r>
              <a:rPr lang="en-US" sz="1600" dirty="0"/>
              <a:t>, Alissa Dragan</a:t>
            </a:r>
            <a:r>
              <a:rPr lang="en-US" sz="1600" baseline="30000" dirty="0"/>
              <a:t>3</a:t>
            </a:r>
            <a:r>
              <a:rPr lang="en-US" sz="1600" dirty="0"/>
              <a:t>, Katherine McFarland</a:t>
            </a:r>
            <a:r>
              <a:rPr lang="en-US" sz="1600" baseline="30000" dirty="0"/>
              <a:t>6</a:t>
            </a:r>
            <a:r>
              <a:rPr lang="en-US" sz="1600" dirty="0"/>
              <a:t>, Katherine Hornick</a:t>
            </a:r>
            <a:r>
              <a:rPr lang="en-US" sz="1600" baseline="30000" dirty="0"/>
              <a:t>6</a:t>
            </a:r>
            <a:r>
              <a:rPr lang="en-US" sz="1600" dirty="0"/>
              <a:t>, Zofia Baumann</a:t>
            </a:r>
            <a:r>
              <a:rPr lang="en-US" sz="1600" baseline="30000" dirty="0"/>
              <a:t>2 </a:t>
            </a:r>
            <a:r>
              <a:rPr lang="en-US" sz="1600" dirty="0"/>
              <a:t>&amp; Jennifer Mattei</a:t>
            </a:r>
            <a:r>
              <a:rPr lang="en-US" sz="1600" baseline="30000" dirty="0"/>
              <a:t>7</a:t>
            </a:r>
          </a:p>
          <a:p>
            <a:pPr algn="l"/>
            <a:r>
              <a:rPr lang="en-US" sz="1200" baseline="30000" dirty="0"/>
              <a:t>1</a:t>
            </a:r>
            <a:r>
              <a:rPr lang="en-US" sz="1200" dirty="0"/>
              <a:t>Connecticut Sea Grant, </a:t>
            </a:r>
            <a:r>
              <a:rPr lang="en-US" sz="1200" baseline="30000" dirty="0"/>
              <a:t>2</a:t>
            </a:r>
            <a:r>
              <a:rPr lang="en-US" sz="1200" dirty="0"/>
              <a:t>University of Connecticut, </a:t>
            </a:r>
            <a:r>
              <a:rPr lang="en-US" sz="1200" baseline="30000" dirty="0"/>
              <a:t>3</a:t>
            </a:r>
            <a:r>
              <a:rPr lang="en-US" sz="1200" dirty="0"/>
              <a:t>Connecticut Department of </a:t>
            </a:r>
            <a:r>
              <a:rPr lang="en-US" sz="1200" dirty="0" err="1"/>
              <a:t>Agriculture|Bureau</a:t>
            </a:r>
            <a:r>
              <a:rPr lang="en-US" sz="1200" dirty="0"/>
              <a:t> of Aquaculture, </a:t>
            </a:r>
            <a:r>
              <a:rPr lang="en-US" sz="1200" baseline="30000" dirty="0"/>
              <a:t>4</a:t>
            </a:r>
            <a:r>
              <a:rPr lang="en-US" sz="1200" dirty="0"/>
              <a:t>Connecticut Department of Energy and Environmental Protection, </a:t>
            </a:r>
            <a:r>
              <a:rPr lang="en-US" sz="1200" baseline="30000" dirty="0"/>
              <a:t>5</a:t>
            </a:r>
            <a:r>
              <a:rPr lang="en-US" sz="1200" dirty="0"/>
              <a:t>The Pew Charitable Trusts, </a:t>
            </a:r>
            <a:r>
              <a:rPr lang="en-US" sz="1200" baseline="30000" dirty="0"/>
              <a:t>6</a:t>
            </a:r>
            <a:r>
              <a:rPr lang="en-US" sz="1200" dirty="0"/>
              <a:t>National Oceanic and Atmospheric Administration Fisheries Service, </a:t>
            </a:r>
            <a:r>
              <a:rPr lang="en-US" sz="1200" baseline="30000" dirty="0"/>
              <a:t>7</a:t>
            </a:r>
            <a:r>
              <a:rPr lang="en-US" sz="1200" dirty="0"/>
              <a:t>Sacred Heart University</a:t>
            </a:r>
          </a:p>
          <a:p>
            <a:pPr indent="-228600" algn="l">
              <a:buFont typeface="Arial" panose="020B0604020202020204" pitchFamily="34" charset="0"/>
              <a:buChar char="•"/>
            </a:pPr>
            <a:endParaRPr lang="en-US" sz="1400" dirty="0"/>
          </a:p>
          <a:p>
            <a:pPr indent="-228600" algn="l">
              <a:buFont typeface="Arial" panose="020B0604020202020204" pitchFamily="34" charset="0"/>
              <a:buChar char="•"/>
            </a:pPr>
            <a:endParaRPr lang="en-US" sz="1400" dirty="0"/>
          </a:p>
        </p:txBody>
      </p:sp>
      <p:pic>
        <p:nvPicPr>
          <p:cNvPr id="6" name="Picture 5" descr="A picture containing nature, waterfall&#10;&#10;Description automatically generated">
            <a:extLst>
              <a:ext uri="{FF2B5EF4-FFF2-40B4-BE49-F238E27FC236}">
                <a16:creationId xmlns:a16="http://schemas.microsoft.com/office/drawing/2014/main" id="{5FB39CCF-74D2-0A46-B626-061AD43B14F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628865" y="-628433"/>
            <a:ext cx="6857570" cy="8115300"/>
          </a:xfrm>
          <a:prstGeom prst="rect">
            <a:avLst/>
          </a:prstGeom>
        </p:spPr>
      </p:pic>
    </p:spTree>
    <p:extLst>
      <p:ext uri="{BB962C8B-B14F-4D97-AF65-F5344CB8AC3E}">
        <p14:creationId xmlns:p14="http://schemas.microsoft.com/office/powerpoint/2010/main" val="476903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Map&#10;&#10;Description automatically generated">
            <a:extLst>
              <a:ext uri="{FF2B5EF4-FFF2-40B4-BE49-F238E27FC236}">
                <a16:creationId xmlns:a16="http://schemas.microsoft.com/office/drawing/2014/main" id="{0A830103-74C7-2340-B7E7-4CBB7F54849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14974" y="490765"/>
            <a:ext cx="4650014" cy="5676900"/>
          </a:xfrm>
          <a:prstGeom prst="rect">
            <a:avLst/>
          </a:prstGeom>
          <a:ln>
            <a:solidFill>
              <a:schemeClr val="tx1"/>
            </a:solidFill>
          </a:ln>
        </p:spPr>
      </p:pic>
      <p:pic>
        <p:nvPicPr>
          <p:cNvPr id="10" name="Picture 9" descr="Map&#10;&#10;Description automatically generated">
            <a:extLst>
              <a:ext uri="{FF2B5EF4-FFF2-40B4-BE49-F238E27FC236}">
                <a16:creationId xmlns:a16="http://schemas.microsoft.com/office/drawing/2014/main" id="{D23288C4-2F4B-784F-AF45-46470926791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81059" y="901702"/>
            <a:ext cx="2862158" cy="3390608"/>
          </a:xfrm>
          <a:prstGeom prst="rect">
            <a:avLst/>
          </a:prstGeom>
          <a:ln>
            <a:noFill/>
          </a:ln>
        </p:spPr>
      </p:pic>
      <p:pic>
        <p:nvPicPr>
          <p:cNvPr id="8" name="Picture 3">
            <a:extLst>
              <a:ext uri="{FF2B5EF4-FFF2-40B4-BE49-F238E27FC236}">
                <a16:creationId xmlns:a16="http://schemas.microsoft.com/office/drawing/2014/main" id="{87868B72-270A-4A40-AECB-E819BDD911E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47590" y="3528785"/>
            <a:ext cx="2463800" cy="33147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E1284211-B68B-F649-AEE5-DF1278272A83}"/>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728200" y="3545083"/>
            <a:ext cx="2463800" cy="3302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808119F3-0637-334E-9774-8E8EAD707882}"/>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4366979" y="3516084"/>
            <a:ext cx="2463801" cy="33147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BA516A6-7288-FF41-81D9-F98A88F91253}"/>
              </a:ext>
            </a:extLst>
          </p:cNvPr>
          <p:cNvSpPr txBox="1"/>
          <p:nvPr/>
        </p:nvSpPr>
        <p:spPr>
          <a:xfrm>
            <a:off x="4364335" y="3657277"/>
            <a:ext cx="2463801" cy="523220"/>
          </a:xfrm>
          <a:prstGeom prst="rect">
            <a:avLst/>
          </a:prstGeom>
          <a:solidFill>
            <a:schemeClr val="bg1">
              <a:alpha val="65305"/>
            </a:schemeClr>
          </a:solidFill>
        </p:spPr>
        <p:txBody>
          <a:bodyPr wrap="square" rtlCol="0">
            <a:spAutoFit/>
          </a:bodyPr>
          <a:lstStyle/>
          <a:p>
            <a:pPr algn="ctr"/>
            <a:r>
              <a:rPr lang="en-US" sz="2800" b="1" dirty="0"/>
              <a:t>Non-reef</a:t>
            </a:r>
          </a:p>
        </p:txBody>
      </p:sp>
      <p:sp>
        <p:nvSpPr>
          <p:cNvPr id="13" name="TextBox 12">
            <a:extLst>
              <a:ext uri="{FF2B5EF4-FFF2-40B4-BE49-F238E27FC236}">
                <a16:creationId xmlns:a16="http://schemas.microsoft.com/office/drawing/2014/main" id="{5D94FA29-C84C-6942-96A8-E144F77E2BFA}"/>
              </a:ext>
            </a:extLst>
          </p:cNvPr>
          <p:cNvSpPr txBox="1"/>
          <p:nvPr/>
        </p:nvSpPr>
        <p:spPr>
          <a:xfrm>
            <a:off x="7065216" y="3677172"/>
            <a:ext cx="2446173" cy="523220"/>
          </a:xfrm>
          <a:prstGeom prst="rect">
            <a:avLst/>
          </a:prstGeom>
          <a:solidFill>
            <a:schemeClr val="bg1">
              <a:alpha val="65305"/>
            </a:schemeClr>
          </a:solidFill>
        </p:spPr>
        <p:txBody>
          <a:bodyPr wrap="square" rtlCol="0">
            <a:spAutoFit/>
          </a:bodyPr>
          <a:lstStyle/>
          <a:p>
            <a:pPr algn="ctr"/>
            <a:r>
              <a:rPr lang="en-US" sz="2800" b="1" dirty="0"/>
              <a:t>Low density</a:t>
            </a:r>
          </a:p>
        </p:txBody>
      </p:sp>
      <p:sp>
        <p:nvSpPr>
          <p:cNvPr id="14" name="TextBox 13">
            <a:extLst>
              <a:ext uri="{FF2B5EF4-FFF2-40B4-BE49-F238E27FC236}">
                <a16:creationId xmlns:a16="http://schemas.microsoft.com/office/drawing/2014/main" id="{92D618B9-C661-594D-B17D-15D41D29107A}"/>
              </a:ext>
            </a:extLst>
          </p:cNvPr>
          <p:cNvSpPr txBox="1"/>
          <p:nvPr/>
        </p:nvSpPr>
        <p:spPr>
          <a:xfrm>
            <a:off x="9728200" y="3677172"/>
            <a:ext cx="2466443" cy="523220"/>
          </a:xfrm>
          <a:prstGeom prst="rect">
            <a:avLst/>
          </a:prstGeom>
          <a:solidFill>
            <a:schemeClr val="bg1">
              <a:alpha val="65305"/>
            </a:schemeClr>
          </a:solidFill>
        </p:spPr>
        <p:txBody>
          <a:bodyPr wrap="square" rtlCol="0">
            <a:spAutoFit/>
          </a:bodyPr>
          <a:lstStyle/>
          <a:p>
            <a:pPr algn="ctr"/>
            <a:r>
              <a:rPr lang="en-US" sz="2800" b="1" dirty="0"/>
              <a:t>High density</a:t>
            </a:r>
          </a:p>
        </p:txBody>
      </p:sp>
      <p:sp>
        <p:nvSpPr>
          <p:cNvPr id="16" name="Title 3">
            <a:extLst>
              <a:ext uri="{FF2B5EF4-FFF2-40B4-BE49-F238E27FC236}">
                <a16:creationId xmlns:a16="http://schemas.microsoft.com/office/drawing/2014/main" id="{0CBB825F-0754-8D46-A250-3788866F95DF}"/>
              </a:ext>
            </a:extLst>
          </p:cNvPr>
          <p:cNvSpPr txBox="1">
            <a:spLocks/>
          </p:cNvSpPr>
          <p:nvPr/>
        </p:nvSpPr>
        <p:spPr>
          <a:xfrm>
            <a:off x="0" y="2766465"/>
            <a:ext cx="3693945" cy="13686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a:t>Oyster </a:t>
            </a:r>
            <a:br>
              <a:rPr lang="en-US" sz="3600" b="1"/>
            </a:br>
            <a:r>
              <a:rPr lang="en-US" sz="3600" b="1"/>
              <a:t>habitat </a:t>
            </a:r>
            <a:br>
              <a:rPr lang="en-US" sz="3600" b="1"/>
            </a:br>
            <a:r>
              <a:rPr lang="en-US" sz="3600" b="1"/>
              <a:t>surveys</a:t>
            </a:r>
            <a:endParaRPr lang="en-US" sz="3600" b="1" dirty="0"/>
          </a:p>
        </p:txBody>
      </p:sp>
      <p:cxnSp>
        <p:nvCxnSpPr>
          <p:cNvPr id="17" name="Straight Connector 16">
            <a:extLst>
              <a:ext uri="{FF2B5EF4-FFF2-40B4-BE49-F238E27FC236}">
                <a16:creationId xmlns:a16="http://schemas.microsoft.com/office/drawing/2014/main" id="{8FE5D769-AD53-5442-BFF6-1158DFBDB4DC}"/>
              </a:ext>
            </a:extLst>
          </p:cNvPr>
          <p:cNvCxnSpPr>
            <a:cxnSpLocks/>
          </p:cNvCxnSpPr>
          <p:nvPr/>
        </p:nvCxnSpPr>
        <p:spPr>
          <a:xfrm>
            <a:off x="1862546" y="1276352"/>
            <a:ext cx="0" cy="1334326"/>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46DBA80-ADFA-4344-8409-7FA9037D539B}"/>
              </a:ext>
            </a:extLst>
          </p:cNvPr>
          <p:cNvCxnSpPr>
            <a:cxnSpLocks/>
          </p:cNvCxnSpPr>
          <p:nvPr/>
        </p:nvCxnSpPr>
        <p:spPr>
          <a:xfrm>
            <a:off x="1862546" y="4306957"/>
            <a:ext cx="0" cy="1441247"/>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5415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outdoor, nature, mountain, wave&#10;&#10;Description automatically generated">
            <a:extLst>
              <a:ext uri="{FF2B5EF4-FFF2-40B4-BE49-F238E27FC236}">
                <a16:creationId xmlns:a16="http://schemas.microsoft.com/office/drawing/2014/main" id="{51FAD21C-5315-C146-A13E-A5525F95F8C6}"/>
              </a:ext>
            </a:extLst>
          </p:cNvPr>
          <p:cNvPicPr>
            <a:picLocks noChangeAspect="1"/>
          </p:cNvPicPr>
          <p:nvPr/>
        </p:nvPicPr>
        <p:blipFill>
          <a:blip r:embed="rId3"/>
          <a:stretch>
            <a:fillRect/>
          </a:stretch>
        </p:blipFill>
        <p:spPr>
          <a:xfrm>
            <a:off x="-9563" y="467833"/>
            <a:ext cx="12233124" cy="5911701"/>
          </a:xfrm>
          <a:prstGeom prst="rect">
            <a:avLst/>
          </a:prstGeom>
        </p:spPr>
      </p:pic>
    </p:spTree>
    <p:extLst>
      <p:ext uri="{BB962C8B-B14F-4D97-AF65-F5344CB8AC3E}">
        <p14:creationId xmlns:p14="http://schemas.microsoft.com/office/powerpoint/2010/main" val="2493328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94C6DF-264E-C84B-A5D2-52140D052579}"/>
              </a:ext>
            </a:extLst>
          </p:cNvPr>
          <p:cNvSpPr>
            <a:spLocks noGrp="1"/>
          </p:cNvSpPr>
          <p:nvPr>
            <p:ph type="title"/>
          </p:nvPr>
        </p:nvSpPr>
        <p:spPr>
          <a:xfrm>
            <a:off x="834245" y="424951"/>
            <a:ext cx="4368602" cy="1956841"/>
          </a:xfrm>
        </p:spPr>
        <p:txBody>
          <a:bodyPr vert="horz" lIns="91440" tIns="45720" rIns="91440" bIns="45720" rtlCol="0" anchor="b">
            <a:normAutofit/>
          </a:bodyPr>
          <a:lstStyle/>
          <a:p>
            <a:r>
              <a:rPr lang="en-US" b="1" dirty="0"/>
              <a:t>Potential Sites</a:t>
            </a:r>
          </a:p>
        </p:txBody>
      </p:sp>
      <p:sp>
        <p:nvSpPr>
          <p:cNvPr id="9" name="TextBox 8">
            <a:extLst>
              <a:ext uri="{FF2B5EF4-FFF2-40B4-BE49-F238E27FC236}">
                <a16:creationId xmlns:a16="http://schemas.microsoft.com/office/drawing/2014/main" id="{94B41809-6A04-6E4C-9E53-B981364AD064}"/>
              </a:ext>
            </a:extLst>
          </p:cNvPr>
          <p:cNvSpPr txBox="1"/>
          <p:nvPr/>
        </p:nvSpPr>
        <p:spPr>
          <a:xfrm>
            <a:off x="640080" y="2872899"/>
            <a:ext cx="4243589" cy="3320668"/>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2800" dirty="0"/>
              <a:t>Veterans Park (Norwalk	</a:t>
            </a:r>
          </a:p>
          <a:p>
            <a:pPr marL="285750" indent="-228600">
              <a:lnSpc>
                <a:spcPct val="90000"/>
              </a:lnSpc>
              <a:spcAft>
                <a:spcPts val="600"/>
              </a:spcAft>
              <a:buFont typeface="Arial" panose="020B0604020202020204" pitchFamily="34" charset="0"/>
              <a:buChar char="•"/>
            </a:pPr>
            <a:r>
              <a:rPr lang="en-US" sz="2800" dirty="0"/>
              <a:t>Ash Creek (Fairfield) </a:t>
            </a:r>
          </a:p>
          <a:p>
            <a:pPr marL="285750" indent="-228600">
              <a:lnSpc>
                <a:spcPct val="90000"/>
              </a:lnSpc>
              <a:spcAft>
                <a:spcPts val="600"/>
              </a:spcAft>
              <a:buFont typeface="Arial" panose="020B0604020202020204" pitchFamily="34" charset="0"/>
              <a:buChar char="•"/>
            </a:pPr>
            <a:r>
              <a:rPr lang="en-US" sz="2800" dirty="0"/>
              <a:t>Bridgeport-Stratford Designated Natural Bed </a:t>
            </a:r>
          </a:p>
          <a:p>
            <a:pPr marL="285750" indent="-228600">
              <a:lnSpc>
                <a:spcPct val="90000"/>
              </a:lnSpc>
              <a:spcAft>
                <a:spcPts val="600"/>
              </a:spcAft>
              <a:buFont typeface="Arial" panose="020B0604020202020204" pitchFamily="34" charset="0"/>
              <a:buChar char="•"/>
            </a:pPr>
            <a:r>
              <a:rPr lang="en-US" sz="2800" dirty="0"/>
              <a:t>Greenwich/Old Greenwich		</a:t>
            </a:r>
          </a:p>
        </p:txBody>
      </p:sp>
      <p:pic>
        <p:nvPicPr>
          <p:cNvPr id="6" name="Picture 5" descr="A group of people standing on a rocky shore looking at a body of water&#10;&#10;Description automatically generated with medium confidence">
            <a:extLst>
              <a:ext uri="{FF2B5EF4-FFF2-40B4-BE49-F238E27FC236}">
                <a16:creationId xmlns:a16="http://schemas.microsoft.com/office/drawing/2014/main" id="{1690A12A-9239-EC45-A736-82A4FFCD8FF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cxnSp>
        <p:nvCxnSpPr>
          <p:cNvPr id="18" name="Straight Connector 17">
            <a:extLst>
              <a:ext uri="{FF2B5EF4-FFF2-40B4-BE49-F238E27FC236}">
                <a16:creationId xmlns:a16="http://schemas.microsoft.com/office/drawing/2014/main" id="{0083AB37-22EF-0D48-AD34-202C374A28EE}"/>
              </a:ext>
            </a:extLst>
          </p:cNvPr>
          <p:cNvCxnSpPr>
            <a:cxnSpLocks/>
          </p:cNvCxnSpPr>
          <p:nvPr/>
        </p:nvCxnSpPr>
        <p:spPr>
          <a:xfrm flipH="1">
            <a:off x="1" y="2621274"/>
            <a:ext cx="4571999"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1150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94C6DF-264E-C84B-A5D2-52140D052579}"/>
              </a:ext>
            </a:extLst>
          </p:cNvPr>
          <p:cNvSpPr>
            <a:spLocks noGrp="1"/>
          </p:cNvSpPr>
          <p:nvPr>
            <p:ph type="title"/>
          </p:nvPr>
        </p:nvSpPr>
        <p:spPr>
          <a:xfrm>
            <a:off x="515071" y="778677"/>
            <a:ext cx="5406760" cy="1368614"/>
          </a:xfrm>
        </p:spPr>
        <p:txBody>
          <a:bodyPr vert="horz" lIns="91440" tIns="45720" rIns="91440" bIns="45720" rtlCol="0" anchor="ctr">
            <a:noAutofit/>
          </a:bodyPr>
          <a:lstStyle/>
          <a:p>
            <a:pPr algn="ctr"/>
            <a:r>
              <a:rPr lang="en-US" b="1" dirty="0"/>
              <a:t>Recommendations</a:t>
            </a:r>
          </a:p>
        </p:txBody>
      </p:sp>
      <p:sp>
        <p:nvSpPr>
          <p:cNvPr id="7" name="TextBox 6">
            <a:extLst>
              <a:ext uri="{FF2B5EF4-FFF2-40B4-BE49-F238E27FC236}">
                <a16:creationId xmlns:a16="http://schemas.microsoft.com/office/drawing/2014/main" id="{FACCAB6D-9571-BA42-9FE3-5CAB82861A2D}"/>
              </a:ext>
            </a:extLst>
          </p:cNvPr>
          <p:cNvSpPr txBox="1"/>
          <p:nvPr/>
        </p:nvSpPr>
        <p:spPr>
          <a:xfrm>
            <a:off x="687062" y="1799013"/>
            <a:ext cx="5771601" cy="3320668"/>
          </a:xfrm>
          <a:prstGeom prst="rect">
            <a:avLst/>
          </a:prstGeom>
        </p:spPr>
        <p:txBody>
          <a:bodyPr vert="horz" lIns="91440" tIns="45720" rIns="91440" bIns="45720" rtlCol="0">
            <a:normAutofit/>
          </a:bodyPr>
          <a:lstStyle/>
          <a:p>
            <a:pPr marL="800100" indent="-742950">
              <a:lnSpc>
                <a:spcPct val="90000"/>
              </a:lnSpc>
              <a:spcAft>
                <a:spcPts val="600"/>
              </a:spcAft>
              <a:buFont typeface="+mj-lt"/>
              <a:buAutoNum type="arabicPeriod"/>
            </a:pPr>
            <a:endParaRPr lang="en-US" sz="3600" dirty="0"/>
          </a:p>
        </p:txBody>
      </p:sp>
      <p:sp>
        <p:nvSpPr>
          <p:cNvPr id="11" name="TextBox 10">
            <a:extLst>
              <a:ext uri="{FF2B5EF4-FFF2-40B4-BE49-F238E27FC236}">
                <a16:creationId xmlns:a16="http://schemas.microsoft.com/office/drawing/2014/main" id="{6D4CFE63-E5C0-C543-98EA-59092B749EE6}"/>
              </a:ext>
            </a:extLst>
          </p:cNvPr>
          <p:cNvSpPr txBox="1"/>
          <p:nvPr/>
        </p:nvSpPr>
        <p:spPr>
          <a:xfrm>
            <a:off x="6525233" y="3428031"/>
            <a:ext cx="4727156" cy="1938992"/>
          </a:xfrm>
          <a:prstGeom prst="rect">
            <a:avLst/>
          </a:prstGeom>
          <a:noFill/>
        </p:spPr>
        <p:txBody>
          <a:bodyPr wrap="square">
            <a:spAutoFit/>
          </a:bodyPr>
          <a:lstStyle/>
          <a:p>
            <a:pPr algn="just"/>
            <a:r>
              <a:rPr lang="en-US" sz="2400" b="1" dirty="0">
                <a:solidFill>
                  <a:schemeClr val="tx1">
                    <a:lumMod val="50000"/>
                    <a:lumOff val="50000"/>
                  </a:schemeClr>
                </a:solidFill>
              </a:rPr>
              <a:t>Engage CT DEEP Commissioner to put into state regulations that shell be included on the list of products sold for which recycled content standards are to be developed</a:t>
            </a:r>
          </a:p>
        </p:txBody>
      </p:sp>
      <p:sp>
        <p:nvSpPr>
          <p:cNvPr id="6" name="Right Arrow 5">
            <a:extLst>
              <a:ext uri="{FF2B5EF4-FFF2-40B4-BE49-F238E27FC236}">
                <a16:creationId xmlns:a16="http://schemas.microsoft.com/office/drawing/2014/main" id="{56BBFE68-FC52-5448-92C7-B3698229431F}"/>
              </a:ext>
            </a:extLst>
          </p:cNvPr>
          <p:cNvSpPr/>
          <p:nvPr/>
        </p:nvSpPr>
        <p:spPr>
          <a:xfrm rot="5400000">
            <a:off x="6618219" y="2746636"/>
            <a:ext cx="646274" cy="32657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5E01549-CE7F-F346-9F0D-624561D53AC6}"/>
              </a:ext>
            </a:extLst>
          </p:cNvPr>
          <p:cNvSpPr txBox="1"/>
          <p:nvPr/>
        </p:nvSpPr>
        <p:spPr>
          <a:xfrm>
            <a:off x="1006180" y="3442964"/>
            <a:ext cx="4587993" cy="2308324"/>
          </a:xfrm>
          <a:prstGeom prst="rect">
            <a:avLst/>
          </a:prstGeom>
          <a:noFill/>
        </p:spPr>
        <p:txBody>
          <a:bodyPr wrap="square">
            <a:spAutoFit/>
          </a:bodyPr>
          <a:lstStyle/>
          <a:p>
            <a:pPr algn="just" rtl="0">
              <a:spcBef>
                <a:spcPts val="0"/>
              </a:spcBef>
              <a:spcAft>
                <a:spcPts val="0"/>
              </a:spcAft>
            </a:pPr>
            <a:r>
              <a:rPr lang="en-US" sz="2400" b="1" i="0" u="none" strike="noStrike" dirty="0">
                <a:solidFill>
                  <a:schemeClr val="tx1">
                    <a:lumMod val="50000"/>
                    <a:lumOff val="50000"/>
                  </a:schemeClr>
                </a:solidFill>
                <a:effectLst/>
              </a:rPr>
              <a:t>Develop plan to expand spatial coverage of coastal zone soil survey mapping through the National Cooperative Soil Survey which includes subaqueous soils</a:t>
            </a:r>
            <a:endParaRPr lang="en-US" sz="2400" b="1" dirty="0">
              <a:solidFill>
                <a:schemeClr val="tx1">
                  <a:lumMod val="50000"/>
                  <a:lumOff val="50000"/>
                </a:schemeClr>
              </a:solidFill>
              <a:effectLst/>
            </a:endParaRPr>
          </a:p>
          <a:p>
            <a:pPr algn="just"/>
            <a:endParaRPr lang="en-US" sz="2400" b="1" dirty="0">
              <a:solidFill>
                <a:schemeClr val="tx1">
                  <a:lumMod val="50000"/>
                  <a:lumOff val="50000"/>
                </a:schemeClr>
              </a:solidFill>
            </a:endParaRPr>
          </a:p>
        </p:txBody>
      </p:sp>
      <p:sp>
        <p:nvSpPr>
          <p:cNvPr id="16" name="TextBox 15">
            <a:extLst>
              <a:ext uri="{FF2B5EF4-FFF2-40B4-BE49-F238E27FC236}">
                <a16:creationId xmlns:a16="http://schemas.microsoft.com/office/drawing/2014/main" id="{3A6CFEE8-3A91-CD4D-BCA2-206F6C69F437}"/>
              </a:ext>
            </a:extLst>
          </p:cNvPr>
          <p:cNvSpPr txBox="1"/>
          <p:nvPr/>
        </p:nvSpPr>
        <p:spPr>
          <a:xfrm>
            <a:off x="1564786" y="2429958"/>
            <a:ext cx="2284689" cy="646331"/>
          </a:xfrm>
          <a:prstGeom prst="rect">
            <a:avLst/>
          </a:prstGeom>
          <a:noFill/>
        </p:spPr>
        <p:txBody>
          <a:bodyPr wrap="square" rtlCol="0">
            <a:spAutoFit/>
          </a:bodyPr>
          <a:lstStyle/>
          <a:p>
            <a:r>
              <a:rPr lang="en-US" sz="3600" u="sng" dirty="0"/>
              <a:t>Example 1</a:t>
            </a:r>
          </a:p>
        </p:txBody>
      </p:sp>
      <p:sp>
        <p:nvSpPr>
          <p:cNvPr id="17" name="TextBox 16">
            <a:extLst>
              <a:ext uri="{FF2B5EF4-FFF2-40B4-BE49-F238E27FC236}">
                <a16:creationId xmlns:a16="http://schemas.microsoft.com/office/drawing/2014/main" id="{BA386593-2417-3247-A83E-EC18C2C7F9D0}"/>
              </a:ext>
            </a:extLst>
          </p:cNvPr>
          <p:cNvSpPr txBox="1"/>
          <p:nvPr/>
        </p:nvSpPr>
        <p:spPr>
          <a:xfrm>
            <a:off x="7192091" y="2420215"/>
            <a:ext cx="2112698" cy="646331"/>
          </a:xfrm>
          <a:prstGeom prst="rect">
            <a:avLst/>
          </a:prstGeom>
          <a:noFill/>
        </p:spPr>
        <p:txBody>
          <a:bodyPr wrap="square" rtlCol="0">
            <a:spAutoFit/>
          </a:bodyPr>
          <a:lstStyle/>
          <a:p>
            <a:r>
              <a:rPr lang="en-US" sz="3600" u="sng" dirty="0"/>
              <a:t>Example 2</a:t>
            </a:r>
          </a:p>
        </p:txBody>
      </p:sp>
      <p:sp>
        <p:nvSpPr>
          <p:cNvPr id="8" name="Rectangle 7">
            <a:extLst>
              <a:ext uri="{FF2B5EF4-FFF2-40B4-BE49-F238E27FC236}">
                <a16:creationId xmlns:a16="http://schemas.microsoft.com/office/drawing/2014/main" id="{A48B6DA3-0F4B-934E-8601-346571974401}"/>
              </a:ext>
            </a:extLst>
          </p:cNvPr>
          <p:cNvSpPr/>
          <p:nvPr/>
        </p:nvSpPr>
        <p:spPr>
          <a:xfrm>
            <a:off x="830756" y="2264229"/>
            <a:ext cx="5091075" cy="3487059"/>
          </a:xfrm>
          <a:prstGeom prst="rect">
            <a:avLst/>
          </a:prstGeom>
          <a:noFill/>
          <a:ln w="920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67B279AE-35DC-8842-8475-787DFB0CD7CB}"/>
              </a:ext>
            </a:extLst>
          </p:cNvPr>
          <p:cNvSpPr/>
          <p:nvPr/>
        </p:nvSpPr>
        <p:spPr>
          <a:xfrm>
            <a:off x="6304082" y="2264229"/>
            <a:ext cx="5200856" cy="3487060"/>
          </a:xfrm>
          <a:prstGeom prst="rect">
            <a:avLst/>
          </a:prstGeom>
          <a:noFill/>
          <a:ln w="920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Arrow 18">
            <a:extLst>
              <a:ext uri="{FF2B5EF4-FFF2-40B4-BE49-F238E27FC236}">
                <a16:creationId xmlns:a16="http://schemas.microsoft.com/office/drawing/2014/main" id="{197F37BE-24B7-EE44-B105-1B0811A8153D}"/>
              </a:ext>
            </a:extLst>
          </p:cNvPr>
          <p:cNvSpPr/>
          <p:nvPr/>
        </p:nvSpPr>
        <p:spPr>
          <a:xfrm rot="5400000">
            <a:off x="934670" y="2746636"/>
            <a:ext cx="646274" cy="32657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6283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660F569D-4FFF-9D47-976E-3591711F650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272" t="1641" r="1622" b="2835"/>
          <a:stretch/>
        </p:blipFill>
        <p:spPr>
          <a:xfrm>
            <a:off x="488496" y="421102"/>
            <a:ext cx="11215008" cy="5953831"/>
          </a:xfrm>
          <a:prstGeom prst="rect">
            <a:avLst/>
          </a:prstGeom>
          <a:ln w="107950">
            <a:solidFill>
              <a:schemeClr val="bg2"/>
            </a:solidFill>
          </a:ln>
        </p:spPr>
      </p:pic>
      <p:sp>
        <p:nvSpPr>
          <p:cNvPr id="3" name="Title 3">
            <a:extLst>
              <a:ext uri="{FF2B5EF4-FFF2-40B4-BE49-F238E27FC236}">
                <a16:creationId xmlns:a16="http://schemas.microsoft.com/office/drawing/2014/main" id="{24053EC9-87E3-CC4B-AC1D-28CC64B154D2}"/>
              </a:ext>
            </a:extLst>
          </p:cNvPr>
          <p:cNvSpPr>
            <a:spLocks noGrp="1"/>
          </p:cNvSpPr>
          <p:nvPr>
            <p:ph type="title"/>
          </p:nvPr>
        </p:nvSpPr>
        <p:spPr>
          <a:xfrm>
            <a:off x="8307349" y="672894"/>
            <a:ext cx="3116025" cy="1368614"/>
          </a:xfrm>
        </p:spPr>
        <p:txBody>
          <a:bodyPr vert="horz" lIns="91440" tIns="45720" rIns="91440" bIns="45720" rtlCol="0" anchor="ctr">
            <a:noAutofit/>
          </a:bodyPr>
          <a:lstStyle/>
          <a:p>
            <a:pPr algn="ctr"/>
            <a:r>
              <a:rPr lang="en-US" b="1" dirty="0"/>
              <a:t>Regulatory Process</a:t>
            </a:r>
          </a:p>
        </p:txBody>
      </p:sp>
      <p:sp>
        <p:nvSpPr>
          <p:cNvPr id="5" name="Rounded Rectangle 4">
            <a:extLst>
              <a:ext uri="{FF2B5EF4-FFF2-40B4-BE49-F238E27FC236}">
                <a16:creationId xmlns:a16="http://schemas.microsoft.com/office/drawing/2014/main" id="{45BF2FD6-F824-0445-AB82-0279F5A5CC3A}"/>
              </a:ext>
            </a:extLst>
          </p:cNvPr>
          <p:cNvSpPr/>
          <p:nvPr/>
        </p:nvSpPr>
        <p:spPr>
          <a:xfrm>
            <a:off x="8410932" y="672894"/>
            <a:ext cx="3012441" cy="1368614"/>
          </a:xfrm>
          <a:prstGeom prst="roundRect">
            <a:avLst/>
          </a:prstGeom>
          <a:solidFill>
            <a:schemeClr val="accent2">
              <a:alpha val="28000"/>
            </a:schemeClr>
          </a:solidFill>
          <a:ln w="635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8556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B128B-3404-A041-B4A2-3B3948C67FF0}"/>
              </a:ext>
            </a:extLst>
          </p:cNvPr>
          <p:cNvSpPr>
            <a:spLocks noGrp="1"/>
          </p:cNvSpPr>
          <p:nvPr>
            <p:ph type="title"/>
          </p:nvPr>
        </p:nvSpPr>
        <p:spPr>
          <a:xfrm>
            <a:off x="838199" y="76199"/>
            <a:ext cx="10515600" cy="1325563"/>
          </a:xfrm>
        </p:spPr>
        <p:txBody>
          <a:bodyPr/>
          <a:lstStyle/>
          <a:p>
            <a:r>
              <a:rPr lang="en-US" dirty="0"/>
              <a:t>Regulations &amp; BMPs</a:t>
            </a:r>
          </a:p>
        </p:txBody>
      </p:sp>
      <p:pic>
        <p:nvPicPr>
          <p:cNvPr id="5" name="Picture 4" descr="Table&#10;&#10;Description automatically generated">
            <a:extLst>
              <a:ext uri="{FF2B5EF4-FFF2-40B4-BE49-F238E27FC236}">
                <a16:creationId xmlns:a16="http://schemas.microsoft.com/office/drawing/2014/main" id="{D0499AAD-796A-A04D-B571-04F3865E489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428" y="-4735"/>
            <a:ext cx="11571518" cy="6738260"/>
          </a:xfrm>
          <a:prstGeom prst="rect">
            <a:avLst/>
          </a:prstGeom>
        </p:spPr>
      </p:pic>
      <p:sp>
        <p:nvSpPr>
          <p:cNvPr id="4" name="Title 3">
            <a:extLst>
              <a:ext uri="{FF2B5EF4-FFF2-40B4-BE49-F238E27FC236}">
                <a16:creationId xmlns:a16="http://schemas.microsoft.com/office/drawing/2014/main" id="{FF8ECDF9-B22B-6148-96BF-4157DA3DD9DD}"/>
              </a:ext>
            </a:extLst>
          </p:cNvPr>
          <p:cNvSpPr txBox="1">
            <a:spLocks/>
          </p:cNvSpPr>
          <p:nvPr/>
        </p:nvSpPr>
        <p:spPr>
          <a:xfrm>
            <a:off x="8383547" y="5099119"/>
            <a:ext cx="3116025" cy="13686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BMPs</a:t>
            </a:r>
          </a:p>
        </p:txBody>
      </p:sp>
      <p:sp>
        <p:nvSpPr>
          <p:cNvPr id="6" name="Rounded Rectangle 5">
            <a:extLst>
              <a:ext uri="{FF2B5EF4-FFF2-40B4-BE49-F238E27FC236}">
                <a16:creationId xmlns:a16="http://schemas.microsoft.com/office/drawing/2014/main" id="{20E021C7-985C-074D-8CE0-6CBA9981F313}"/>
              </a:ext>
            </a:extLst>
          </p:cNvPr>
          <p:cNvSpPr/>
          <p:nvPr/>
        </p:nvSpPr>
        <p:spPr>
          <a:xfrm>
            <a:off x="8954272" y="5357773"/>
            <a:ext cx="1974574" cy="828571"/>
          </a:xfrm>
          <a:prstGeom prst="roundRect">
            <a:avLst/>
          </a:prstGeom>
          <a:solidFill>
            <a:schemeClr val="accent2">
              <a:alpha val="28000"/>
            </a:schemeClr>
          </a:solidFill>
          <a:ln w="635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6326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E7483-15C5-1445-9BC8-E94757BFC85D}"/>
              </a:ext>
            </a:extLst>
          </p:cNvPr>
          <p:cNvSpPr>
            <a:spLocks noGrp="1"/>
          </p:cNvSpPr>
          <p:nvPr>
            <p:ph type="title"/>
          </p:nvPr>
        </p:nvSpPr>
        <p:spPr>
          <a:xfrm>
            <a:off x="587828" y="1087723"/>
            <a:ext cx="4907278" cy="1956841"/>
          </a:xfrm>
        </p:spPr>
        <p:txBody>
          <a:bodyPr vert="horz" lIns="91440" tIns="45720" rIns="91440" bIns="45720" rtlCol="0" anchor="b">
            <a:noAutofit/>
          </a:bodyPr>
          <a:lstStyle/>
          <a:p>
            <a:r>
              <a:rPr lang="en-US" b="1" dirty="0"/>
              <a:t>The Connecticut Shellfish Restoration Grants Directory</a:t>
            </a:r>
          </a:p>
        </p:txBody>
      </p:sp>
      <p:sp>
        <p:nvSpPr>
          <p:cNvPr id="8" name="Title 1">
            <a:extLst>
              <a:ext uri="{FF2B5EF4-FFF2-40B4-BE49-F238E27FC236}">
                <a16:creationId xmlns:a16="http://schemas.microsoft.com/office/drawing/2014/main" id="{6A2D5552-5F78-0E44-8875-3B5D137A5317}"/>
              </a:ext>
            </a:extLst>
          </p:cNvPr>
          <p:cNvSpPr txBox="1">
            <a:spLocks/>
          </p:cNvSpPr>
          <p:nvPr/>
        </p:nvSpPr>
        <p:spPr>
          <a:xfrm>
            <a:off x="304800" y="3547811"/>
            <a:ext cx="4907279" cy="3832697"/>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endParaRPr lang="en-US" sz="2800" dirty="0">
              <a:latin typeface="+mn-lt"/>
              <a:ea typeface="+mn-ea"/>
              <a:cs typeface="+mn-cs"/>
            </a:endParaRPr>
          </a:p>
        </p:txBody>
      </p:sp>
      <p:pic>
        <p:nvPicPr>
          <p:cNvPr id="9" name="Picture 8" descr="A picture containing rock, stone&#10;&#10;Description automatically generated">
            <a:extLst>
              <a:ext uri="{FF2B5EF4-FFF2-40B4-BE49-F238E27FC236}">
                <a16:creationId xmlns:a16="http://schemas.microsoft.com/office/drawing/2014/main" id="{6DCDED73-567A-FB46-934C-DDE1FBFCE29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cxnSp>
        <p:nvCxnSpPr>
          <p:cNvPr id="12" name="Straight Connector 11">
            <a:extLst>
              <a:ext uri="{FF2B5EF4-FFF2-40B4-BE49-F238E27FC236}">
                <a16:creationId xmlns:a16="http://schemas.microsoft.com/office/drawing/2014/main" id="{A7449508-716B-4F43-8975-58DCC373FEE9}"/>
              </a:ext>
            </a:extLst>
          </p:cNvPr>
          <p:cNvCxnSpPr>
            <a:cxnSpLocks/>
          </p:cNvCxnSpPr>
          <p:nvPr/>
        </p:nvCxnSpPr>
        <p:spPr>
          <a:xfrm flipH="1">
            <a:off x="1" y="3296187"/>
            <a:ext cx="4571999"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F9C31A8-A87B-6540-939D-D7EA012F155E}"/>
              </a:ext>
            </a:extLst>
          </p:cNvPr>
          <p:cNvSpPr txBox="1"/>
          <p:nvPr/>
        </p:nvSpPr>
        <p:spPr>
          <a:xfrm>
            <a:off x="740229" y="3547811"/>
            <a:ext cx="3679371" cy="1200329"/>
          </a:xfrm>
          <a:prstGeom prst="rect">
            <a:avLst/>
          </a:prstGeom>
          <a:noFill/>
        </p:spPr>
        <p:txBody>
          <a:bodyPr wrap="square" rtlCol="0">
            <a:spAutoFit/>
          </a:bodyPr>
          <a:lstStyle/>
          <a:p>
            <a:r>
              <a:rPr lang="en-US" sz="3600" dirty="0"/>
              <a:t>(see </a:t>
            </a:r>
            <a:r>
              <a:rPr lang="en-US" sz="3600" i="1" dirty="0"/>
              <a:t>Guide</a:t>
            </a:r>
            <a:r>
              <a:rPr lang="en-US" sz="3600" dirty="0"/>
              <a:t> or request </a:t>
            </a:r>
            <a:r>
              <a:rPr lang="en-US" sz="3600" dirty="0">
                <a:hlinkClick r:id="rId3"/>
              </a:rPr>
              <a:t>link</a:t>
            </a:r>
            <a:r>
              <a:rPr lang="en-US" sz="3600" dirty="0"/>
              <a:t>)</a:t>
            </a:r>
          </a:p>
        </p:txBody>
      </p:sp>
    </p:spTree>
    <p:extLst>
      <p:ext uri="{BB962C8B-B14F-4D97-AF65-F5344CB8AC3E}">
        <p14:creationId xmlns:p14="http://schemas.microsoft.com/office/powerpoint/2010/main" val="33276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nodePh="1">
                                  <p:stCondLst>
                                    <p:cond delay="1000"/>
                                  </p:stCondLst>
                                  <p:endCondLst>
                                    <p:cond evt="begin" delay="0">
                                      <p:tn val="8"/>
                                    </p:cond>
                                  </p:endCondLst>
                                  <p:iterate type="lt">
                                    <p:tmPct val="10000"/>
                                  </p:iterate>
                                  <p:childTnLst>
                                    <p:set>
                                      <p:cBhvr>
                                        <p:cTn id="9" dur="1" fill="hold">
                                          <p:stCondLst>
                                            <p:cond delay="0"/>
                                          </p:stCondLst>
                                        </p:cTn>
                                        <p:tgtEl>
                                          <p:spTgt spid="8"/>
                                        </p:tgtEl>
                                        <p:attrNameLst>
                                          <p:attrName>style.visibility</p:attrName>
                                        </p:attrNameLst>
                                      </p:cBhvr>
                                      <p:to>
                                        <p:strVal val="visible"/>
                                      </p:to>
                                    </p:set>
                                    <p:animEffect transition="in" filter="fade">
                                      <p:cBhvr>
                                        <p:cTn id="10" dur="4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descr="A group of people standing in a muddy puddle&#10;&#10;Description automatically generated with low confidence">
            <a:extLst>
              <a:ext uri="{FF2B5EF4-FFF2-40B4-BE49-F238E27FC236}">
                <a16:creationId xmlns:a16="http://schemas.microsoft.com/office/drawing/2014/main" id="{AF0ADAE7-61D9-C24D-B07B-FB23B0AEA25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176433" y="10"/>
            <a:ext cx="6015567" cy="3920034"/>
          </a:xfrm>
          <a:custGeom>
            <a:avLst/>
            <a:gdLst/>
            <a:ahLst/>
            <a:cxnLst/>
            <a:rect l="l" t="t" r="r" b="b"/>
            <a:pathLst>
              <a:path w="6015567" h="3920044">
                <a:moveTo>
                  <a:pt x="0" y="0"/>
                </a:moveTo>
                <a:lnTo>
                  <a:pt x="6015567" y="0"/>
                </a:lnTo>
                <a:lnTo>
                  <a:pt x="6015567" y="3920044"/>
                </a:lnTo>
                <a:lnTo>
                  <a:pt x="2469659" y="3920044"/>
                </a:lnTo>
                <a:lnTo>
                  <a:pt x="2469659" y="3103224"/>
                </a:lnTo>
                <a:lnTo>
                  <a:pt x="0" y="3103224"/>
                </a:lnTo>
                <a:close/>
              </a:path>
            </a:pathLst>
          </a:custGeom>
        </p:spPr>
      </p:pic>
      <p:pic>
        <p:nvPicPr>
          <p:cNvPr id="19" name="Picture 2" descr="A group of people in a body of water holding fishing poles&#10;&#10;Description automatically generated with low confidence">
            <a:extLst>
              <a:ext uri="{FF2B5EF4-FFF2-40B4-BE49-F238E27FC236}">
                <a16:creationId xmlns:a16="http://schemas.microsoft.com/office/drawing/2014/main" id="{18A17683-5F6C-494B-B45E-79DD52E53B92}"/>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3"/>
          <a:stretch/>
        </p:blipFill>
        <p:spPr bwMode="auto">
          <a:xfrm>
            <a:off x="20" y="4069976"/>
            <a:ext cx="3535311" cy="278802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group of people standing in a muddy area&#10;&#10;Description automatically generated with low confidence">
            <a:extLst>
              <a:ext uri="{FF2B5EF4-FFF2-40B4-BE49-F238E27FC236}">
                <a16:creationId xmlns:a16="http://schemas.microsoft.com/office/drawing/2014/main" id="{F536D574-645E-8F4B-8768-F3CECA9F46A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2" b="-2"/>
          <a:stretch/>
        </p:blipFill>
        <p:spPr>
          <a:xfrm>
            <a:off x="3696199" y="3257176"/>
            <a:ext cx="4789093" cy="3600824"/>
          </a:xfrm>
          <a:prstGeom prst="rect">
            <a:avLst/>
          </a:prstGeom>
        </p:spPr>
      </p:pic>
      <p:pic>
        <p:nvPicPr>
          <p:cNvPr id="12" name="Picture 11" descr="A group of people standing outside&#10;&#10;Description automatically generated with medium confidence">
            <a:extLst>
              <a:ext uri="{FF2B5EF4-FFF2-40B4-BE49-F238E27FC236}">
                <a16:creationId xmlns:a16="http://schemas.microsoft.com/office/drawing/2014/main" id="{ED10A108-3A05-AC45-91C5-66068DB552A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10"/>
            <a:ext cx="6015567" cy="3920034"/>
          </a:xfrm>
          <a:custGeom>
            <a:avLst/>
            <a:gdLst/>
            <a:ahLst/>
            <a:cxnLst/>
            <a:rect l="l" t="t" r="r" b="b"/>
            <a:pathLst>
              <a:path w="6015567" h="3920044">
                <a:moveTo>
                  <a:pt x="0" y="0"/>
                </a:moveTo>
                <a:lnTo>
                  <a:pt x="6015567" y="0"/>
                </a:lnTo>
                <a:lnTo>
                  <a:pt x="6015567" y="3103224"/>
                </a:lnTo>
                <a:lnTo>
                  <a:pt x="3545908" y="3103224"/>
                </a:lnTo>
                <a:lnTo>
                  <a:pt x="3545908" y="3920044"/>
                </a:lnTo>
                <a:lnTo>
                  <a:pt x="0" y="3920044"/>
                </a:lnTo>
                <a:close/>
              </a:path>
            </a:pathLst>
          </a:custGeom>
        </p:spPr>
      </p:pic>
      <p:pic>
        <p:nvPicPr>
          <p:cNvPr id="18" name="Picture 17" descr="A group of people standing in a river&#10;&#10;Description automatically generated with low confidence">
            <a:extLst>
              <a:ext uri="{FF2B5EF4-FFF2-40B4-BE49-F238E27FC236}">
                <a16:creationId xmlns:a16="http://schemas.microsoft.com/office/drawing/2014/main" id="{90B2963E-D74C-4246-81CD-39EF01FCE42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646161" y="4069976"/>
            <a:ext cx="3545840" cy="2788024"/>
          </a:xfrm>
          <a:prstGeom prst="rect">
            <a:avLst/>
          </a:prstGeom>
        </p:spPr>
      </p:pic>
      <p:sp>
        <p:nvSpPr>
          <p:cNvPr id="25" name="TextBox 24">
            <a:extLst>
              <a:ext uri="{FF2B5EF4-FFF2-40B4-BE49-F238E27FC236}">
                <a16:creationId xmlns:a16="http://schemas.microsoft.com/office/drawing/2014/main" id="{474603C3-9C0A-8F4D-BDFD-4DBFAE44ED10}"/>
              </a:ext>
            </a:extLst>
          </p:cNvPr>
          <p:cNvSpPr txBox="1"/>
          <p:nvPr/>
        </p:nvSpPr>
        <p:spPr>
          <a:xfrm>
            <a:off x="293051" y="319220"/>
            <a:ext cx="6484559" cy="646331"/>
          </a:xfrm>
          <a:prstGeom prst="rect">
            <a:avLst/>
          </a:prstGeom>
          <a:noFill/>
        </p:spPr>
        <p:txBody>
          <a:bodyPr wrap="square" rtlCol="0">
            <a:spAutoFit/>
          </a:bodyPr>
          <a:lstStyle/>
          <a:p>
            <a:r>
              <a:rPr lang="en-US" sz="3600" b="1" dirty="0">
                <a:solidFill>
                  <a:schemeClr val="bg1"/>
                </a:solidFill>
              </a:rPr>
              <a:t>Its all about the partners…</a:t>
            </a:r>
          </a:p>
        </p:txBody>
      </p:sp>
      <p:sp>
        <p:nvSpPr>
          <p:cNvPr id="27" name="TextBox 26">
            <a:extLst>
              <a:ext uri="{FF2B5EF4-FFF2-40B4-BE49-F238E27FC236}">
                <a16:creationId xmlns:a16="http://schemas.microsoft.com/office/drawing/2014/main" id="{64332252-6CF3-8D43-81F3-1F9F0DF0FBAE}"/>
              </a:ext>
            </a:extLst>
          </p:cNvPr>
          <p:cNvSpPr txBox="1"/>
          <p:nvPr/>
        </p:nvSpPr>
        <p:spPr>
          <a:xfrm>
            <a:off x="6777610" y="319219"/>
            <a:ext cx="6484559" cy="646331"/>
          </a:xfrm>
          <a:prstGeom prst="rect">
            <a:avLst/>
          </a:prstGeom>
          <a:noFill/>
        </p:spPr>
        <p:txBody>
          <a:bodyPr wrap="square" rtlCol="0">
            <a:spAutoFit/>
          </a:bodyPr>
          <a:lstStyle/>
          <a:p>
            <a:r>
              <a:rPr lang="en-US" sz="3600" b="1" dirty="0">
                <a:solidFill>
                  <a:schemeClr val="bg1"/>
                </a:solidFill>
              </a:rPr>
              <a:t>collaboration…</a:t>
            </a:r>
          </a:p>
        </p:txBody>
      </p:sp>
      <p:sp>
        <p:nvSpPr>
          <p:cNvPr id="29" name="TextBox 28">
            <a:extLst>
              <a:ext uri="{FF2B5EF4-FFF2-40B4-BE49-F238E27FC236}">
                <a16:creationId xmlns:a16="http://schemas.microsoft.com/office/drawing/2014/main" id="{C1912DAE-AAF5-7047-8EEE-9B9F9DD606A9}"/>
              </a:ext>
            </a:extLst>
          </p:cNvPr>
          <p:cNvSpPr txBox="1"/>
          <p:nvPr/>
        </p:nvSpPr>
        <p:spPr>
          <a:xfrm>
            <a:off x="4357166" y="5565338"/>
            <a:ext cx="6643655" cy="646331"/>
          </a:xfrm>
          <a:prstGeom prst="rect">
            <a:avLst/>
          </a:prstGeom>
          <a:noFill/>
        </p:spPr>
        <p:txBody>
          <a:bodyPr wrap="square" rtlCol="0">
            <a:spAutoFit/>
          </a:bodyPr>
          <a:lstStyle/>
          <a:p>
            <a:r>
              <a:rPr lang="en-US" sz="3600" b="1" dirty="0">
                <a:solidFill>
                  <a:schemeClr val="bg1"/>
                </a:solidFill>
              </a:rPr>
              <a:t>listening…</a:t>
            </a:r>
          </a:p>
        </p:txBody>
      </p:sp>
      <p:sp>
        <p:nvSpPr>
          <p:cNvPr id="30" name="TextBox 29">
            <a:extLst>
              <a:ext uri="{FF2B5EF4-FFF2-40B4-BE49-F238E27FC236}">
                <a16:creationId xmlns:a16="http://schemas.microsoft.com/office/drawing/2014/main" id="{AC6F21E5-147D-F243-A55B-88BCE4BD456B}"/>
              </a:ext>
            </a:extLst>
          </p:cNvPr>
          <p:cNvSpPr txBox="1"/>
          <p:nvPr/>
        </p:nvSpPr>
        <p:spPr>
          <a:xfrm>
            <a:off x="8795657" y="4298919"/>
            <a:ext cx="3396343" cy="646331"/>
          </a:xfrm>
          <a:prstGeom prst="rect">
            <a:avLst/>
          </a:prstGeom>
          <a:noFill/>
        </p:spPr>
        <p:txBody>
          <a:bodyPr wrap="square" rtlCol="0">
            <a:spAutoFit/>
          </a:bodyPr>
          <a:lstStyle/>
          <a:p>
            <a:r>
              <a:rPr lang="en-US" sz="3600" b="1" dirty="0">
                <a:solidFill>
                  <a:schemeClr val="bg1"/>
                </a:solidFill>
              </a:rPr>
              <a:t>learning…</a:t>
            </a:r>
          </a:p>
        </p:txBody>
      </p:sp>
      <p:sp>
        <p:nvSpPr>
          <p:cNvPr id="31" name="TextBox 30">
            <a:extLst>
              <a:ext uri="{FF2B5EF4-FFF2-40B4-BE49-F238E27FC236}">
                <a16:creationId xmlns:a16="http://schemas.microsoft.com/office/drawing/2014/main" id="{419ED05D-9863-EC40-9CDE-4EE8BB8F1F27}"/>
              </a:ext>
            </a:extLst>
          </p:cNvPr>
          <p:cNvSpPr txBox="1"/>
          <p:nvPr/>
        </p:nvSpPr>
        <p:spPr>
          <a:xfrm>
            <a:off x="294170" y="5899261"/>
            <a:ext cx="3396343" cy="646331"/>
          </a:xfrm>
          <a:prstGeom prst="rect">
            <a:avLst/>
          </a:prstGeom>
          <a:noFill/>
        </p:spPr>
        <p:txBody>
          <a:bodyPr wrap="square" rtlCol="0">
            <a:spAutoFit/>
          </a:bodyPr>
          <a:lstStyle/>
          <a:p>
            <a:r>
              <a:rPr lang="en-US" sz="3600" b="1" dirty="0">
                <a:solidFill>
                  <a:schemeClr val="bg1"/>
                </a:solidFill>
              </a:rPr>
              <a:t>sharing…</a:t>
            </a:r>
          </a:p>
        </p:txBody>
      </p:sp>
    </p:spTree>
    <p:extLst>
      <p:ext uri="{BB962C8B-B14F-4D97-AF65-F5344CB8AC3E}">
        <p14:creationId xmlns:p14="http://schemas.microsoft.com/office/powerpoint/2010/main" val="1532183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CC500-5DF6-7D4C-A20B-FE5D5B6A0ED3}"/>
              </a:ext>
            </a:extLst>
          </p:cNvPr>
          <p:cNvSpPr>
            <a:spLocks noGrp="1"/>
          </p:cNvSpPr>
          <p:nvPr>
            <p:ph type="title"/>
          </p:nvPr>
        </p:nvSpPr>
        <p:spPr>
          <a:xfrm>
            <a:off x="838200" y="473981"/>
            <a:ext cx="10515600" cy="607332"/>
          </a:xfrm>
        </p:spPr>
        <p:txBody>
          <a:bodyPr>
            <a:normAutofit fontScale="90000"/>
          </a:bodyPr>
          <a:lstStyle/>
          <a:p>
            <a:r>
              <a:rPr lang="en-US" sz="4000" b="1" dirty="0"/>
              <a:t>Acknowledgements</a:t>
            </a:r>
          </a:p>
        </p:txBody>
      </p:sp>
      <p:sp>
        <p:nvSpPr>
          <p:cNvPr id="3" name="Content Placeholder 2">
            <a:extLst>
              <a:ext uri="{FF2B5EF4-FFF2-40B4-BE49-F238E27FC236}">
                <a16:creationId xmlns:a16="http://schemas.microsoft.com/office/drawing/2014/main" id="{BE0751C6-BFC3-E742-A9F1-6509ADB78548}"/>
              </a:ext>
            </a:extLst>
          </p:cNvPr>
          <p:cNvSpPr>
            <a:spLocks noGrp="1"/>
          </p:cNvSpPr>
          <p:nvPr>
            <p:ph idx="1"/>
          </p:nvPr>
        </p:nvSpPr>
        <p:spPr>
          <a:xfrm>
            <a:off x="838200" y="1132114"/>
            <a:ext cx="5562600" cy="5360760"/>
          </a:xfrm>
        </p:spPr>
        <p:txBody>
          <a:bodyPr>
            <a:noAutofit/>
          </a:bodyPr>
          <a:lstStyle/>
          <a:p>
            <a:pPr marL="0" indent="0">
              <a:lnSpc>
                <a:spcPct val="120000"/>
              </a:lnSpc>
              <a:spcBef>
                <a:spcPts val="0"/>
              </a:spcBef>
              <a:buNone/>
            </a:pPr>
            <a:r>
              <a:rPr lang="en-US" sz="1100" u="sng" dirty="0"/>
              <a:t>Funding</a:t>
            </a:r>
            <a:r>
              <a:rPr lang="en-US" sz="1100" dirty="0"/>
              <a:t>:	USDA NRCS Conservation Innovation Grant, The Pew Charitable </a:t>
            </a:r>
          </a:p>
          <a:p>
            <a:pPr marL="0" indent="0">
              <a:lnSpc>
                <a:spcPct val="120000"/>
              </a:lnSpc>
              <a:spcBef>
                <a:spcPts val="0"/>
              </a:spcBef>
              <a:buNone/>
            </a:pPr>
            <a:r>
              <a:rPr lang="en-US" sz="1100" dirty="0"/>
              <a:t>	Trusts, Connecticut Sea Grant Communications Program</a:t>
            </a:r>
          </a:p>
          <a:p>
            <a:pPr marL="0" indent="0">
              <a:lnSpc>
                <a:spcPct val="120000"/>
              </a:lnSpc>
              <a:spcBef>
                <a:spcPts val="0"/>
              </a:spcBef>
              <a:buNone/>
            </a:pPr>
            <a:r>
              <a:rPr lang="en-US" sz="1100" u="sng" dirty="0"/>
              <a:t>Photos</a:t>
            </a:r>
            <a:r>
              <a:rPr lang="en-US" sz="1100" dirty="0"/>
              <a:t>: 	Griffin O’Neill, Tessa Getchis, Zofia Baumann</a:t>
            </a:r>
          </a:p>
          <a:p>
            <a:pPr marL="0" indent="0">
              <a:lnSpc>
                <a:spcPct val="120000"/>
              </a:lnSpc>
              <a:spcBef>
                <a:spcPts val="0"/>
              </a:spcBef>
              <a:buNone/>
            </a:pPr>
            <a:r>
              <a:rPr lang="en-US" sz="1100" u="sng" dirty="0"/>
              <a:t>Maps</a:t>
            </a:r>
            <a:r>
              <a:rPr lang="en-US" sz="1100" dirty="0"/>
              <a:t>:	Michael Zuber</a:t>
            </a:r>
          </a:p>
          <a:p>
            <a:pPr marL="0" indent="0">
              <a:lnSpc>
                <a:spcPct val="120000"/>
              </a:lnSpc>
              <a:spcBef>
                <a:spcPts val="0"/>
              </a:spcBef>
              <a:buNone/>
            </a:pPr>
            <a:r>
              <a:rPr lang="en-US" sz="1100" u="sng" dirty="0"/>
              <a:t>Video</a:t>
            </a:r>
            <a:r>
              <a:rPr lang="en-US" sz="1100" dirty="0"/>
              <a:t>: 	</a:t>
            </a:r>
            <a:r>
              <a:rPr lang="en-US" sz="1100" dirty="0" err="1"/>
              <a:t>Chandi</a:t>
            </a:r>
            <a:r>
              <a:rPr lang="en-US" sz="1100" dirty="0"/>
              <a:t> </a:t>
            </a:r>
            <a:r>
              <a:rPr lang="en-US" sz="1100" dirty="0" err="1"/>
              <a:t>Witharana</a:t>
            </a:r>
            <a:endParaRPr lang="en-US" sz="1100" dirty="0"/>
          </a:p>
          <a:p>
            <a:pPr marL="0" indent="0">
              <a:lnSpc>
                <a:spcPct val="120000"/>
              </a:lnSpc>
              <a:spcBef>
                <a:spcPts val="0"/>
              </a:spcBef>
              <a:buNone/>
            </a:pPr>
            <a:br>
              <a:rPr lang="en-US" sz="1100" dirty="0"/>
            </a:br>
            <a:r>
              <a:rPr lang="en-US" sz="1100" u="sng" dirty="0"/>
              <a:t>Steering Committee and Technical Consultants</a:t>
            </a:r>
            <a:r>
              <a:rPr lang="en-US" sz="1100" dirty="0"/>
              <a:t>:</a:t>
            </a:r>
          </a:p>
          <a:p>
            <a:pPr marL="0">
              <a:lnSpc>
                <a:spcPct val="120000"/>
              </a:lnSpc>
              <a:spcBef>
                <a:spcPts val="0"/>
              </a:spcBef>
            </a:pPr>
            <a:r>
              <a:rPr lang="en-US" sz="1100" dirty="0"/>
              <a:t>Gary </a:t>
            </a:r>
            <a:r>
              <a:rPr lang="en-US" sz="1100" dirty="0" err="1"/>
              <a:t>Casabona</a:t>
            </a:r>
            <a:r>
              <a:rPr lang="en-US" sz="1100" dirty="0"/>
              <a:t>, USDA Natural Resources Conservation Service</a:t>
            </a:r>
          </a:p>
          <a:p>
            <a:pPr marL="0">
              <a:lnSpc>
                <a:spcPct val="120000"/>
              </a:lnSpc>
              <a:spcBef>
                <a:spcPts val="0"/>
              </a:spcBef>
            </a:pPr>
            <a:r>
              <a:rPr lang="en-US" sz="1100" dirty="0"/>
              <a:t>Chantal Collier, The Nature Conservancy</a:t>
            </a:r>
          </a:p>
          <a:p>
            <a:pPr marL="0">
              <a:lnSpc>
                <a:spcPct val="120000"/>
              </a:lnSpc>
              <a:spcBef>
                <a:spcPts val="0"/>
              </a:spcBef>
            </a:pPr>
            <a:r>
              <a:rPr lang="en-US" sz="1100" dirty="0"/>
              <a:t>Sarah Crosby, Harbor Watch</a:t>
            </a:r>
          </a:p>
          <a:p>
            <a:pPr marL="0">
              <a:lnSpc>
                <a:spcPct val="120000"/>
              </a:lnSpc>
              <a:spcBef>
                <a:spcPts val="0"/>
              </a:spcBef>
            </a:pPr>
            <a:r>
              <a:rPr lang="en-US" sz="1100" dirty="0"/>
              <a:t>Mike </a:t>
            </a:r>
            <a:r>
              <a:rPr lang="en-US" sz="1100" dirty="0" err="1"/>
              <a:t>Davidow</a:t>
            </a:r>
            <a:r>
              <a:rPr lang="en-US" sz="1100" dirty="0"/>
              <a:t>, resident of Trumbull, CT</a:t>
            </a:r>
          </a:p>
          <a:p>
            <a:pPr marL="0">
              <a:lnSpc>
                <a:spcPct val="120000"/>
              </a:lnSpc>
              <a:spcBef>
                <a:spcPts val="0"/>
              </a:spcBef>
            </a:pPr>
            <a:r>
              <a:rPr lang="en-US" sz="1100" dirty="0"/>
              <a:t>Bryan DeAngelis, The Nature Conservancy</a:t>
            </a:r>
          </a:p>
          <a:p>
            <a:pPr marL="0">
              <a:lnSpc>
                <a:spcPct val="120000"/>
              </a:lnSpc>
              <a:spcBef>
                <a:spcPts val="0"/>
              </a:spcBef>
            </a:pPr>
            <a:r>
              <a:rPr lang="en-US" sz="1100" dirty="0"/>
              <a:t>Andrew Fisk, The Connecticut River Conservancy</a:t>
            </a:r>
          </a:p>
          <a:p>
            <a:pPr marL="0">
              <a:lnSpc>
                <a:spcPct val="120000"/>
              </a:lnSpc>
              <a:spcBef>
                <a:spcPts val="0"/>
              </a:spcBef>
            </a:pPr>
            <a:r>
              <a:rPr lang="en-US" sz="1100" dirty="0"/>
              <a:t>Christian Fox, The Nature Conservancy</a:t>
            </a:r>
          </a:p>
          <a:p>
            <a:pPr marL="0">
              <a:lnSpc>
                <a:spcPct val="120000"/>
              </a:lnSpc>
              <a:spcBef>
                <a:spcPts val="0"/>
              </a:spcBef>
            </a:pPr>
            <a:r>
              <a:rPr lang="en-US" sz="1100" dirty="0"/>
              <a:t>Peter Francis, Connecticut Department of Energy and Environmental Protection</a:t>
            </a:r>
          </a:p>
          <a:p>
            <a:pPr marL="0">
              <a:lnSpc>
                <a:spcPct val="120000"/>
              </a:lnSpc>
              <a:spcBef>
                <a:spcPts val="0"/>
              </a:spcBef>
            </a:pPr>
            <a:r>
              <a:rPr lang="en-US" sz="1100" dirty="0" err="1"/>
              <a:t>Boze</a:t>
            </a:r>
            <a:r>
              <a:rPr lang="en-US" sz="1100" dirty="0"/>
              <a:t> Hancock, The Nature Conservancy</a:t>
            </a:r>
          </a:p>
          <a:p>
            <a:pPr marL="0">
              <a:lnSpc>
                <a:spcPct val="120000"/>
              </a:lnSpc>
              <a:spcBef>
                <a:spcPts val="0"/>
              </a:spcBef>
            </a:pPr>
            <a:r>
              <a:rPr lang="en-US" sz="1100" dirty="0"/>
              <a:t>Dick Harris, Norm Bloom &amp; Son Oysters &amp; Clams</a:t>
            </a:r>
          </a:p>
          <a:p>
            <a:pPr marL="0">
              <a:lnSpc>
                <a:spcPct val="120000"/>
              </a:lnSpc>
              <a:spcBef>
                <a:spcPts val="0"/>
              </a:spcBef>
            </a:pPr>
            <a:r>
              <a:rPr lang="en-US" sz="1100" dirty="0"/>
              <a:t>Bryan Hurlburt, Connecticut Department of Agriculture</a:t>
            </a:r>
          </a:p>
          <a:p>
            <a:pPr marL="0">
              <a:lnSpc>
                <a:spcPct val="120000"/>
              </a:lnSpc>
              <a:spcBef>
                <a:spcPts val="0"/>
              </a:spcBef>
            </a:pPr>
            <a:r>
              <a:rPr lang="en-US" sz="1100" dirty="0"/>
              <a:t>Sue Jacobsen, Connecticut Department of Energy and Environmental Protection</a:t>
            </a:r>
          </a:p>
          <a:p>
            <a:pPr marL="0">
              <a:lnSpc>
                <a:spcPct val="120000"/>
              </a:lnSpc>
              <a:spcBef>
                <a:spcPts val="0"/>
              </a:spcBef>
            </a:pPr>
            <a:r>
              <a:rPr lang="en-US" sz="1100" dirty="0"/>
              <a:t>Tony Judge, The Connecticut River Conservancy</a:t>
            </a:r>
          </a:p>
          <a:p>
            <a:pPr marL="0">
              <a:lnSpc>
                <a:spcPct val="120000"/>
              </a:lnSpc>
              <a:spcBef>
                <a:spcPts val="0"/>
              </a:spcBef>
            </a:pPr>
            <a:r>
              <a:rPr lang="en-US" sz="1100" dirty="0"/>
              <a:t>Jay Kane, Groton Shellfish Commission</a:t>
            </a:r>
          </a:p>
          <a:p>
            <a:pPr marL="0">
              <a:lnSpc>
                <a:spcPct val="120000"/>
              </a:lnSpc>
              <a:spcBef>
                <a:spcPts val="0"/>
              </a:spcBef>
            </a:pPr>
            <a:r>
              <a:rPr lang="en-US" sz="1100" dirty="0"/>
              <a:t>Alex </a:t>
            </a:r>
            <a:r>
              <a:rPr lang="en-US" sz="1100" dirty="0" err="1"/>
              <a:t>Krofta</a:t>
            </a:r>
            <a:r>
              <a:rPr lang="en-US" sz="1100" dirty="0"/>
              <a:t>, Save the Sound</a:t>
            </a:r>
          </a:p>
          <a:p>
            <a:pPr marL="0">
              <a:lnSpc>
                <a:spcPct val="120000"/>
              </a:lnSpc>
              <a:spcBef>
                <a:spcPts val="0"/>
              </a:spcBef>
            </a:pPr>
            <a:r>
              <a:rPr lang="en-US" sz="1100" dirty="0"/>
              <a:t>Robert LaFrance, Audubon </a:t>
            </a:r>
          </a:p>
          <a:p>
            <a:pPr marL="0">
              <a:lnSpc>
                <a:spcPct val="120000"/>
              </a:lnSpc>
              <a:spcBef>
                <a:spcPts val="0"/>
              </a:spcBef>
            </a:pPr>
            <a:r>
              <a:rPr lang="en-US" sz="1100" dirty="0"/>
              <a:t>Bill Lucey, Long Island Soundkeeper</a:t>
            </a:r>
          </a:p>
          <a:p>
            <a:pPr marL="0">
              <a:lnSpc>
                <a:spcPct val="120000"/>
              </a:lnSpc>
              <a:spcBef>
                <a:spcPts val="0"/>
              </a:spcBef>
            </a:pPr>
            <a:r>
              <a:rPr lang="en-US" sz="1100" dirty="0"/>
              <a:t>Gwen MacDonald, Save the Sound</a:t>
            </a:r>
          </a:p>
          <a:p>
            <a:pPr marL="0">
              <a:lnSpc>
                <a:spcPct val="120000"/>
              </a:lnSpc>
              <a:spcBef>
                <a:spcPts val="0"/>
              </a:spcBef>
            </a:pPr>
            <a:r>
              <a:rPr lang="en-US" sz="1100" dirty="0"/>
              <a:t>Peter Malinowski, Billion Oyster Project</a:t>
            </a:r>
          </a:p>
        </p:txBody>
      </p:sp>
      <p:sp>
        <p:nvSpPr>
          <p:cNvPr id="4" name="Content Placeholder 2">
            <a:extLst>
              <a:ext uri="{FF2B5EF4-FFF2-40B4-BE49-F238E27FC236}">
                <a16:creationId xmlns:a16="http://schemas.microsoft.com/office/drawing/2014/main" id="{1F8BDB80-FC94-B743-84A8-7D983F9D9B22}"/>
              </a:ext>
            </a:extLst>
          </p:cNvPr>
          <p:cNvSpPr txBox="1">
            <a:spLocks/>
          </p:cNvSpPr>
          <p:nvPr/>
        </p:nvSpPr>
        <p:spPr>
          <a:xfrm>
            <a:off x="6099627" y="1132114"/>
            <a:ext cx="5744031" cy="53607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1100" u="sng" dirty="0"/>
              <a:t>Steering Committee and Technical Consultants (continued): </a:t>
            </a:r>
            <a:endParaRPr lang="en-US" sz="1100" dirty="0"/>
          </a:p>
          <a:p>
            <a:pPr marL="0">
              <a:lnSpc>
                <a:spcPct val="120000"/>
              </a:lnSpc>
              <a:spcBef>
                <a:spcPts val="0"/>
              </a:spcBef>
            </a:pPr>
            <a:r>
              <a:rPr lang="en-US" sz="1100" dirty="0"/>
              <a:t>Jennifer </a:t>
            </a:r>
            <a:r>
              <a:rPr lang="en-US" sz="1100" dirty="0" err="1"/>
              <a:t>Mattei</a:t>
            </a:r>
            <a:r>
              <a:rPr lang="en-US" sz="1100" dirty="0"/>
              <a:t>, Sacred Heart University</a:t>
            </a:r>
          </a:p>
          <a:p>
            <a:pPr marL="0">
              <a:lnSpc>
                <a:spcPct val="120000"/>
              </a:lnSpc>
              <a:spcBef>
                <a:spcPts val="0"/>
              </a:spcBef>
            </a:pPr>
            <a:r>
              <a:rPr lang="en-US" sz="1100" dirty="0"/>
              <a:t>Katie Mosher-Smith, Billion Oyster Project </a:t>
            </a:r>
          </a:p>
          <a:p>
            <a:pPr marL="0">
              <a:lnSpc>
                <a:spcPct val="120000"/>
              </a:lnSpc>
              <a:spcBef>
                <a:spcPts val="0"/>
              </a:spcBef>
            </a:pPr>
            <a:r>
              <a:rPr lang="en-US" sz="1100" dirty="0"/>
              <a:t>Katie O'Brien-Clayton, Connecticut Department of Energy and Environmental Protection</a:t>
            </a:r>
          </a:p>
          <a:p>
            <a:pPr marL="0">
              <a:lnSpc>
                <a:spcPct val="120000"/>
              </a:lnSpc>
              <a:spcBef>
                <a:spcPts val="0"/>
              </a:spcBef>
            </a:pPr>
            <a:r>
              <a:rPr lang="en-US" sz="1100" dirty="0"/>
              <a:t>Michael P. O'Neill, University of Connecticut Department of Extension</a:t>
            </a:r>
          </a:p>
          <a:p>
            <a:pPr marL="0">
              <a:lnSpc>
                <a:spcPct val="120000"/>
              </a:lnSpc>
              <a:spcBef>
                <a:spcPts val="0"/>
              </a:spcBef>
            </a:pPr>
            <a:r>
              <a:rPr lang="en-US" sz="1100" dirty="0"/>
              <a:t>Sally Page Connelly, City Island Oyster Reef</a:t>
            </a:r>
          </a:p>
          <a:p>
            <a:pPr marL="0">
              <a:lnSpc>
                <a:spcPct val="120000"/>
              </a:lnSpc>
              <a:spcBef>
                <a:spcPts val="0"/>
              </a:spcBef>
            </a:pPr>
            <a:r>
              <a:rPr lang="en-US" sz="1100" dirty="0"/>
              <a:t>R. Michael Payton, Connecticut Department of Energy &amp; Environmental Protection (retired)</a:t>
            </a:r>
          </a:p>
          <a:p>
            <a:pPr marL="0">
              <a:lnSpc>
                <a:spcPct val="120000"/>
              </a:lnSpc>
              <a:spcBef>
                <a:spcPts val="0"/>
              </a:spcBef>
            </a:pPr>
            <a:r>
              <a:rPr lang="en-US" sz="1100" dirty="0"/>
              <a:t>Lindsey Raymond, Connecticut Department of Agriculture</a:t>
            </a:r>
          </a:p>
          <a:p>
            <a:pPr marL="0">
              <a:lnSpc>
                <a:spcPct val="120000"/>
              </a:lnSpc>
              <a:spcBef>
                <a:spcPts val="0"/>
              </a:spcBef>
            </a:pPr>
            <a:r>
              <a:rPr lang="en-US" sz="1100" dirty="0"/>
              <a:t>Judy Rondeau, Eastern Connecticut Conservation District</a:t>
            </a:r>
          </a:p>
          <a:p>
            <a:pPr marL="0">
              <a:lnSpc>
                <a:spcPct val="120000"/>
              </a:lnSpc>
              <a:spcBef>
                <a:spcPts val="0"/>
              </a:spcBef>
            </a:pPr>
            <a:r>
              <a:rPr lang="en-US" sz="1100" dirty="0"/>
              <a:t>Cori M. Rose, U.S. Army Corps of Engineers</a:t>
            </a:r>
          </a:p>
          <a:p>
            <a:pPr marL="0">
              <a:lnSpc>
                <a:spcPct val="120000"/>
              </a:lnSpc>
              <a:spcBef>
                <a:spcPts val="0"/>
              </a:spcBef>
            </a:pPr>
            <a:r>
              <a:rPr lang="en-US" sz="1100" dirty="0"/>
              <a:t>Denise </a:t>
            </a:r>
            <a:r>
              <a:rPr lang="en-US" sz="1100" dirty="0" err="1"/>
              <a:t>Savageau</a:t>
            </a:r>
            <a:r>
              <a:rPr lang="en-US" sz="1100" dirty="0"/>
              <a:t>, Connecticut Association of Conservation Districts</a:t>
            </a:r>
          </a:p>
          <a:p>
            <a:pPr marL="0">
              <a:lnSpc>
                <a:spcPct val="120000"/>
              </a:lnSpc>
              <a:spcBef>
                <a:spcPts val="0"/>
              </a:spcBef>
            </a:pPr>
            <a:r>
              <a:rPr lang="en-US" sz="1100" dirty="0"/>
              <a:t>Chris </a:t>
            </a:r>
            <a:r>
              <a:rPr lang="en-US" sz="1100" dirty="0" err="1"/>
              <a:t>Schillaci</a:t>
            </a:r>
            <a:r>
              <a:rPr lang="en-US" sz="1100" dirty="0"/>
              <a:t>, NOAA GARFO Habitat Conservation and Ecosystem Management</a:t>
            </a:r>
          </a:p>
          <a:p>
            <a:pPr marL="0">
              <a:lnSpc>
                <a:spcPct val="120000"/>
              </a:lnSpc>
              <a:spcBef>
                <a:spcPts val="0"/>
              </a:spcBef>
            </a:pPr>
            <a:r>
              <a:rPr lang="en-US" sz="1100" dirty="0"/>
              <a:t>John Short, Jr., Fairfield Shellfish Commission</a:t>
            </a:r>
          </a:p>
          <a:p>
            <a:pPr marL="0">
              <a:lnSpc>
                <a:spcPct val="120000"/>
              </a:lnSpc>
              <a:spcBef>
                <a:spcPts val="0"/>
              </a:spcBef>
            </a:pPr>
            <a:r>
              <a:rPr lang="en-US" sz="1100" dirty="0"/>
              <a:t>Peter Solomon, The Sound School</a:t>
            </a:r>
          </a:p>
          <a:p>
            <a:pPr marL="0">
              <a:lnSpc>
                <a:spcPct val="120000"/>
              </a:lnSpc>
              <a:spcBef>
                <a:spcPts val="0"/>
              </a:spcBef>
            </a:pPr>
            <a:r>
              <a:rPr lang="en-US" sz="1100" dirty="0"/>
              <a:t>Geoff Steadman, Stamford Harbor Management Commission</a:t>
            </a:r>
          </a:p>
          <a:p>
            <a:pPr marL="0">
              <a:lnSpc>
                <a:spcPct val="120000"/>
              </a:lnSpc>
              <a:spcBef>
                <a:spcPts val="0"/>
              </a:spcBef>
            </a:pPr>
            <a:r>
              <a:rPr lang="en-US" sz="1100" dirty="0"/>
              <a:t>Chris Sullivan, SW Conservation District</a:t>
            </a:r>
          </a:p>
          <a:p>
            <a:pPr marL="0">
              <a:lnSpc>
                <a:spcPct val="120000"/>
              </a:lnSpc>
              <a:spcBef>
                <a:spcPts val="0"/>
              </a:spcBef>
            </a:pPr>
            <a:r>
              <a:rPr lang="en-US" sz="1100" dirty="0"/>
              <a:t>Debbie </a:t>
            </a:r>
            <a:r>
              <a:rPr lang="en-US" sz="1100" dirty="0" err="1"/>
              <a:t>Surabian</a:t>
            </a:r>
            <a:r>
              <a:rPr lang="en-US" sz="1100" dirty="0"/>
              <a:t>, USDA Natural Resources Conservation Service</a:t>
            </a:r>
          </a:p>
          <a:p>
            <a:pPr marL="0">
              <a:lnSpc>
                <a:spcPct val="120000"/>
              </a:lnSpc>
              <a:spcBef>
                <a:spcPts val="0"/>
              </a:spcBef>
            </a:pPr>
            <a:r>
              <a:rPr lang="en-US" sz="1100" dirty="0"/>
              <a:t>Mark Tedesco, EPA Long Island Sound Study</a:t>
            </a:r>
          </a:p>
          <a:p>
            <a:pPr marL="0">
              <a:lnSpc>
                <a:spcPct val="120000"/>
              </a:lnSpc>
              <a:spcBef>
                <a:spcPts val="0"/>
              </a:spcBef>
            </a:pPr>
            <a:r>
              <a:rPr lang="en-US" sz="1100" dirty="0"/>
              <a:t>Brian Thompson, Connecticut Department of Energy and Environmental Protection</a:t>
            </a:r>
          </a:p>
          <a:p>
            <a:pPr marL="0">
              <a:lnSpc>
                <a:spcPct val="120000"/>
              </a:lnSpc>
              <a:spcBef>
                <a:spcPts val="0"/>
              </a:spcBef>
            </a:pPr>
            <a:r>
              <a:rPr lang="en-US" sz="1100" dirty="0"/>
              <a:t>Garrett Timmons, USDA Natural Resources Conservation Service &amp; Harmony Sea Farms</a:t>
            </a:r>
          </a:p>
          <a:p>
            <a:pPr marL="0">
              <a:lnSpc>
                <a:spcPct val="120000"/>
              </a:lnSpc>
              <a:spcBef>
                <a:spcPts val="0"/>
              </a:spcBef>
            </a:pPr>
            <a:r>
              <a:rPr lang="en-US" sz="1100" dirty="0"/>
              <a:t>Jim </a:t>
            </a:r>
            <a:r>
              <a:rPr lang="en-US" sz="1100" dirty="0" err="1"/>
              <a:t>Turek</a:t>
            </a:r>
            <a:r>
              <a:rPr lang="en-US" sz="1100" dirty="0"/>
              <a:t>, NOAA GARFO Office of Habitat Conservation/ Habitat Restoration</a:t>
            </a:r>
          </a:p>
          <a:p>
            <a:pPr marL="0">
              <a:lnSpc>
                <a:spcPct val="120000"/>
              </a:lnSpc>
              <a:spcBef>
                <a:spcPts val="0"/>
              </a:spcBef>
            </a:pPr>
            <a:r>
              <a:rPr lang="en-US" sz="1100" dirty="0"/>
              <a:t>Jamie </a:t>
            </a:r>
            <a:r>
              <a:rPr lang="en-US" sz="1100" dirty="0" err="1"/>
              <a:t>Vaudrey</a:t>
            </a:r>
            <a:r>
              <a:rPr lang="en-US" sz="1100" dirty="0"/>
              <a:t>, University of Connecticut</a:t>
            </a:r>
          </a:p>
          <a:p>
            <a:pPr marL="0">
              <a:lnSpc>
                <a:spcPct val="120000"/>
              </a:lnSpc>
              <a:spcBef>
                <a:spcPts val="0"/>
              </a:spcBef>
            </a:pPr>
            <a:r>
              <a:rPr lang="en-US" sz="1100" dirty="0"/>
              <a:t>Alison Verkade, NOAA GARFO Habitat Conservation</a:t>
            </a:r>
          </a:p>
          <a:p>
            <a:pPr marL="0">
              <a:lnSpc>
                <a:spcPct val="120000"/>
              </a:lnSpc>
              <a:spcBef>
                <a:spcPts val="0"/>
              </a:spcBef>
            </a:pPr>
            <a:r>
              <a:rPr lang="en-US" sz="1100" dirty="0"/>
              <a:t>Timothy </a:t>
            </a:r>
            <a:r>
              <a:rPr lang="en-US" sz="1100" dirty="0" err="1"/>
              <a:t>Visel</a:t>
            </a:r>
            <a:r>
              <a:rPr lang="en-US" sz="1100" dirty="0"/>
              <a:t>, The Sound School Regional Vocational Aquaculture Center</a:t>
            </a:r>
          </a:p>
          <a:p>
            <a:pPr marL="0">
              <a:lnSpc>
                <a:spcPct val="120000"/>
              </a:lnSpc>
              <a:spcBef>
                <a:spcPts val="0"/>
              </a:spcBef>
            </a:pPr>
            <a:r>
              <a:rPr lang="en-US" sz="1100" dirty="0"/>
              <a:t>Penny Vlahos, University of Connecticut</a:t>
            </a:r>
          </a:p>
          <a:p>
            <a:pPr marL="0">
              <a:lnSpc>
                <a:spcPct val="120000"/>
              </a:lnSpc>
              <a:spcBef>
                <a:spcPts val="0"/>
              </a:spcBef>
            </a:pPr>
            <a:r>
              <a:rPr lang="en-US" sz="1100" dirty="0"/>
              <a:t>Gary </a:t>
            </a:r>
            <a:r>
              <a:rPr lang="en-US" sz="1100" dirty="0" err="1"/>
              <a:t>Wikfors</a:t>
            </a:r>
            <a:r>
              <a:rPr lang="en-US" sz="1100" dirty="0"/>
              <a:t>, NOAA Northeast Fisheries Science Center Milford Aquaculture Laboratory</a:t>
            </a:r>
            <a:br>
              <a:rPr lang="en-US" sz="1100" dirty="0"/>
            </a:br>
            <a:endParaRPr lang="en-US" sz="1100" dirty="0"/>
          </a:p>
        </p:txBody>
      </p:sp>
    </p:spTree>
    <p:extLst>
      <p:ext uri="{BB962C8B-B14F-4D97-AF65-F5344CB8AC3E}">
        <p14:creationId xmlns:p14="http://schemas.microsoft.com/office/powerpoint/2010/main" val="3955950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CC500-5DF6-7D4C-A20B-FE5D5B6A0ED3}"/>
              </a:ext>
            </a:extLst>
          </p:cNvPr>
          <p:cNvSpPr>
            <a:spLocks noGrp="1"/>
          </p:cNvSpPr>
          <p:nvPr>
            <p:ph type="title"/>
          </p:nvPr>
        </p:nvSpPr>
        <p:spPr>
          <a:xfrm>
            <a:off x="830943" y="365126"/>
            <a:ext cx="10522857" cy="759732"/>
          </a:xfrm>
        </p:spPr>
        <p:txBody>
          <a:bodyPr>
            <a:normAutofit/>
          </a:bodyPr>
          <a:lstStyle/>
          <a:p>
            <a:r>
              <a:rPr lang="en-US" sz="4000" b="1" dirty="0"/>
              <a:t>Acknowledgements</a:t>
            </a:r>
          </a:p>
        </p:txBody>
      </p:sp>
      <p:sp>
        <p:nvSpPr>
          <p:cNvPr id="4" name="Content Placeholder 2">
            <a:extLst>
              <a:ext uri="{FF2B5EF4-FFF2-40B4-BE49-F238E27FC236}">
                <a16:creationId xmlns:a16="http://schemas.microsoft.com/office/drawing/2014/main" id="{1F8BDB80-FC94-B743-84A8-7D983F9D9B22}"/>
              </a:ext>
            </a:extLst>
          </p:cNvPr>
          <p:cNvSpPr txBox="1">
            <a:spLocks/>
          </p:cNvSpPr>
          <p:nvPr/>
        </p:nvSpPr>
        <p:spPr>
          <a:xfrm>
            <a:off x="830943" y="1132114"/>
            <a:ext cx="5744031" cy="53607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US" sz="1100" u="sng" dirty="0"/>
              <a:t>Field Consultants</a:t>
            </a:r>
            <a:endParaRPr lang="en-US" sz="1100" dirty="0"/>
          </a:p>
          <a:p>
            <a:pPr marL="0">
              <a:lnSpc>
                <a:spcPct val="120000"/>
              </a:lnSpc>
              <a:spcBef>
                <a:spcPts val="0"/>
              </a:spcBef>
            </a:pPr>
            <a:r>
              <a:rPr lang="en-US" sz="1100" dirty="0"/>
              <a:t>Sue Baker, Greenwich Shellfish Commission</a:t>
            </a:r>
          </a:p>
          <a:p>
            <a:pPr marL="0">
              <a:lnSpc>
                <a:spcPct val="120000"/>
              </a:lnSpc>
              <a:spcBef>
                <a:spcPts val="0"/>
              </a:spcBef>
            </a:pPr>
            <a:r>
              <a:rPr lang="en-US" sz="1100" dirty="0"/>
              <a:t>Alan Banister, Stonington Shellfish Commission</a:t>
            </a:r>
          </a:p>
          <a:p>
            <a:pPr marL="0">
              <a:lnSpc>
                <a:spcPct val="120000"/>
              </a:lnSpc>
              <a:spcBef>
                <a:spcPts val="0"/>
              </a:spcBef>
            </a:pPr>
            <a:r>
              <a:rPr lang="en-US" sz="1100" dirty="0"/>
              <a:t>Eric Barrett, Advisory Commission on Coastal Waters, Town of Darien</a:t>
            </a:r>
          </a:p>
          <a:p>
            <a:pPr marL="0">
              <a:lnSpc>
                <a:spcPct val="120000"/>
              </a:lnSpc>
              <a:spcBef>
                <a:spcPts val="0"/>
              </a:spcBef>
            </a:pPr>
            <a:r>
              <a:rPr lang="en-US" sz="1100" dirty="0"/>
              <a:t>Steve </a:t>
            </a:r>
            <a:r>
              <a:rPr lang="en-US" sz="1100" dirty="0" err="1"/>
              <a:t>Bartush</a:t>
            </a:r>
            <a:r>
              <a:rPr lang="en-US" sz="1100" dirty="0"/>
              <a:t>, Norwalk Shellfish Commission</a:t>
            </a:r>
          </a:p>
          <a:p>
            <a:pPr marL="0">
              <a:lnSpc>
                <a:spcPct val="120000"/>
              </a:lnSpc>
              <a:spcBef>
                <a:spcPts val="0"/>
              </a:spcBef>
            </a:pPr>
            <a:r>
              <a:rPr lang="en-US" sz="1100" dirty="0"/>
              <a:t>Jimmy Bloom, </a:t>
            </a:r>
            <a:r>
              <a:rPr lang="en-US" sz="1100" dirty="0" err="1"/>
              <a:t>Copps</a:t>
            </a:r>
            <a:r>
              <a:rPr lang="en-US" sz="1100" dirty="0"/>
              <a:t> Island Oysters/Norm Bloom and Son</a:t>
            </a:r>
          </a:p>
          <a:p>
            <a:pPr marL="0">
              <a:lnSpc>
                <a:spcPct val="120000"/>
              </a:lnSpc>
              <a:spcBef>
                <a:spcPts val="0"/>
              </a:spcBef>
            </a:pPr>
            <a:r>
              <a:rPr lang="en-US" sz="1100" dirty="0"/>
              <a:t>Norm Bloom, </a:t>
            </a:r>
            <a:r>
              <a:rPr lang="en-US" sz="1100" dirty="0" err="1"/>
              <a:t>Copps</a:t>
            </a:r>
            <a:r>
              <a:rPr lang="en-US" sz="1100" dirty="0"/>
              <a:t> Island Oysters/Norm Bloom and Son</a:t>
            </a:r>
          </a:p>
          <a:p>
            <a:pPr marL="0">
              <a:lnSpc>
                <a:spcPct val="120000"/>
              </a:lnSpc>
              <a:spcBef>
                <a:spcPts val="0"/>
              </a:spcBef>
            </a:pPr>
            <a:r>
              <a:rPr lang="en-US" sz="1100" dirty="0"/>
              <a:t>Larry Bonin, Old </a:t>
            </a:r>
            <a:r>
              <a:rPr lang="en-US" sz="1100" dirty="0" err="1"/>
              <a:t>Saybrook</a:t>
            </a:r>
            <a:r>
              <a:rPr lang="en-US" sz="1100" dirty="0"/>
              <a:t> Shellfish Commission</a:t>
            </a:r>
          </a:p>
          <a:p>
            <a:pPr marL="0">
              <a:lnSpc>
                <a:spcPct val="120000"/>
              </a:lnSpc>
              <a:spcBef>
                <a:spcPts val="0"/>
              </a:spcBef>
            </a:pPr>
            <a:r>
              <a:rPr lang="en-US" sz="1100" dirty="0"/>
              <a:t>Roger </a:t>
            </a:r>
            <a:r>
              <a:rPr lang="en-US" sz="1100" dirty="0" err="1"/>
              <a:t>Bowgen</a:t>
            </a:r>
            <a:r>
              <a:rPr lang="en-US" sz="1100" dirty="0"/>
              <a:t>, Greenwich Shellfish Commission</a:t>
            </a:r>
          </a:p>
          <a:p>
            <a:pPr marL="0">
              <a:lnSpc>
                <a:spcPct val="120000"/>
              </a:lnSpc>
              <a:spcBef>
                <a:spcPts val="0"/>
              </a:spcBef>
            </a:pPr>
            <a:r>
              <a:rPr lang="en-US" sz="1100" dirty="0"/>
              <a:t>Bill Cavers, Advisory Commission on Coastal Waters, Town of Darien</a:t>
            </a:r>
          </a:p>
          <a:p>
            <a:pPr marL="0">
              <a:lnSpc>
                <a:spcPct val="120000"/>
              </a:lnSpc>
              <a:spcBef>
                <a:spcPts val="0"/>
              </a:spcBef>
            </a:pPr>
            <a:r>
              <a:rPr lang="en-US" sz="1100" dirty="0"/>
              <a:t>Wayne Church, Clinton Shellfish Commission</a:t>
            </a:r>
          </a:p>
          <a:p>
            <a:pPr marL="0">
              <a:lnSpc>
                <a:spcPct val="120000"/>
              </a:lnSpc>
              <a:spcBef>
                <a:spcPts val="0"/>
              </a:spcBef>
            </a:pPr>
            <a:r>
              <a:rPr lang="en-US" sz="1100" dirty="0"/>
              <a:t>Kevin Clark, Madison Shellfish Commission</a:t>
            </a:r>
          </a:p>
          <a:p>
            <a:pPr marL="0">
              <a:lnSpc>
                <a:spcPct val="120000"/>
              </a:lnSpc>
              <a:spcBef>
                <a:spcPts val="0"/>
              </a:spcBef>
            </a:pPr>
            <a:r>
              <a:rPr lang="en-US" sz="1100" dirty="0"/>
              <a:t>Dave Colvin Jr., Old </a:t>
            </a:r>
            <a:r>
              <a:rPr lang="en-US" sz="1100" dirty="0" err="1"/>
              <a:t>Saybrook</a:t>
            </a:r>
            <a:r>
              <a:rPr lang="en-US" sz="1100" dirty="0"/>
              <a:t> Shellfish Commission</a:t>
            </a:r>
          </a:p>
          <a:p>
            <a:pPr marL="0">
              <a:lnSpc>
                <a:spcPct val="120000"/>
              </a:lnSpc>
              <a:spcBef>
                <a:spcPts val="0"/>
              </a:spcBef>
            </a:pPr>
            <a:r>
              <a:rPr lang="en-US" sz="1100" dirty="0"/>
              <a:t>Richard Conant Jr., Groton Shellfish Commission</a:t>
            </a:r>
          </a:p>
          <a:p>
            <a:pPr marL="0">
              <a:lnSpc>
                <a:spcPct val="120000"/>
              </a:lnSpc>
              <a:spcBef>
                <a:spcPts val="0"/>
              </a:spcBef>
            </a:pPr>
            <a:r>
              <a:rPr lang="en-US" sz="1100" dirty="0"/>
              <a:t>State Representative Joseph P. </a:t>
            </a:r>
            <a:r>
              <a:rPr lang="en-US" sz="1100" dirty="0" err="1"/>
              <a:t>Gresko</a:t>
            </a:r>
            <a:r>
              <a:rPr lang="en-US" sz="1100" dirty="0"/>
              <a:t>, Stratford</a:t>
            </a:r>
          </a:p>
          <a:p>
            <a:pPr marL="0">
              <a:lnSpc>
                <a:spcPct val="120000"/>
              </a:lnSpc>
              <a:spcBef>
                <a:spcPts val="0"/>
              </a:spcBef>
            </a:pPr>
            <a:r>
              <a:rPr lang="en-US" sz="1100" dirty="0"/>
              <a:t>Kim </a:t>
            </a:r>
            <a:r>
              <a:rPr lang="en-US" sz="1100" dirty="0" err="1"/>
              <a:t>Granbery</a:t>
            </a:r>
            <a:r>
              <a:rPr lang="en-US" sz="1100" dirty="0"/>
              <a:t>, </a:t>
            </a:r>
            <a:r>
              <a:rPr lang="en-US" sz="1100" dirty="0" err="1"/>
              <a:t>Leetes</a:t>
            </a:r>
            <a:r>
              <a:rPr lang="en-US" sz="1100" dirty="0"/>
              <a:t> Island Oysters</a:t>
            </a:r>
          </a:p>
          <a:p>
            <a:pPr marL="0">
              <a:lnSpc>
                <a:spcPct val="120000"/>
              </a:lnSpc>
              <a:spcBef>
                <a:spcPts val="0"/>
              </a:spcBef>
            </a:pPr>
            <a:r>
              <a:rPr lang="en-US" sz="1100" dirty="0"/>
              <a:t>Mark Georgian, First Water Engineering LLC</a:t>
            </a:r>
          </a:p>
          <a:p>
            <a:pPr marL="0">
              <a:lnSpc>
                <a:spcPct val="120000"/>
              </a:lnSpc>
              <a:spcBef>
                <a:spcPts val="0"/>
              </a:spcBef>
            </a:pPr>
            <a:r>
              <a:rPr lang="en-US" sz="1100" dirty="0"/>
              <a:t>Michael Gilman, Indian River Shellfish</a:t>
            </a:r>
          </a:p>
          <a:p>
            <a:pPr marL="0">
              <a:lnSpc>
                <a:spcPct val="120000"/>
              </a:lnSpc>
              <a:spcBef>
                <a:spcPts val="0"/>
              </a:spcBef>
            </a:pPr>
            <a:r>
              <a:rPr lang="en-US" sz="1100" dirty="0" err="1"/>
              <a:t>Rindy</a:t>
            </a:r>
            <a:r>
              <a:rPr lang="en-US" sz="1100" dirty="0"/>
              <a:t> Higgins, Westport Shellfish Commission</a:t>
            </a:r>
          </a:p>
          <a:p>
            <a:pPr marL="0">
              <a:lnSpc>
                <a:spcPct val="120000"/>
              </a:lnSpc>
              <a:spcBef>
                <a:spcPts val="0"/>
              </a:spcBef>
            </a:pPr>
            <a:r>
              <a:rPr lang="en-US" sz="1100" dirty="0"/>
              <a:t>Dave </a:t>
            </a:r>
            <a:r>
              <a:rPr lang="en-US" sz="1100" dirty="0" err="1"/>
              <a:t>Hopp</a:t>
            </a:r>
            <a:r>
              <a:rPr lang="en-US" sz="1100" dirty="0"/>
              <a:t>, Bell’s Shellfish LLC</a:t>
            </a:r>
          </a:p>
          <a:p>
            <a:pPr marL="0">
              <a:lnSpc>
                <a:spcPct val="120000"/>
              </a:lnSpc>
              <a:spcBef>
                <a:spcPts val="0"/>
              </a:spcBef>
            </a:pPr>
            <a:r>
              <a:rPr lang="en-US" sz="1100" dirty="0"/>
              <a:t>Pete Johnson, Norwalk Shellfish Commission</a:t>
            </a:r>
          </a:p>
          <a:p>
            <a:pPr marL="0">
              <a:lnSpc>
                <a:spcPct val="120000"/>
              </a:lnSpc>
              <a:spcBef>
                <a:spcPts val="0"/>
              </a:spcBef>
            </a:pPr>
            <a:r>
              <a:rPr lang="en-US" sz="1100" dirty="0"/>
              <a:t>Alicia </a:t>
            </a:r>
            <a:r>
              <a:rPr lang="en-US" sz="1100" dirty="0" err="1"/>
              <a:t>Mozian</a:t>
            </a:r>
            <a:r>
              <a:rPr lang="en-US" sz="1100" dirty="0"/>
              <a:t>, Westport Conservation Office</a:t>
            </a:r>
          </a:p>
          <a:p>
            <a:pPr marL="0">
              <a:lnSpc>
                <a:spcPct val="120000"/>
              </a:lnSpc>
              <a:spcBef>
                <a:spcPts val="0"/>
              </a:spcBef>
            </a:pPr>
            <a:r>
              <a:rPr lang="en-US" sz="1100" dirty="0"/>
              <a:t>Stephen </a:t>
            </a:r>
            <a:r>
              <a:rPr lang="en-US" sz="1100" dirty="0" err="1"/>
              <a:t>Nikituck</a:t>
            </a:r>
            <a:r>
              <a:rPr lang="en-US" sz="1100" dirty="0"/>
              <a:t>, Madison Shellfish Commission</a:t>
            </a:r>
          </a:p>
          <a:p>
            <a:pPr marL="0">
              <a:lnSpc>
                <a:spcPct val="120000"/>
              </a:lnSpc>
              <a:spcBef>
                <a:spcPts val="0"/>
              </a:spcBef>
            </a:pPr>
            <a:r>
              <a:rPr lang="en-US" sz="1100" dirty="0"/>
              <a:t>Andy </a:t>
            </a:r>
            <a:r>
              <a:rPr lang="en-US" sz="1100" dirty="0" err="1"/>
              <a:t>Pandiani</a:t>
            </a:r>
            <a:r>
              <a:rPr lang="en-US" sz="1100" dirty="0"/>
              <a:t>, Old </a:t>
            </a:r>
            <a:r>
              <a:rPr lang="en-US" sz="1100" dirty="0" err="1"/>
              <a:t>Saybrook</a:t>
            </a:r>
            <a:r>
              <a:rPr lang="en-US" sz="1100" dirty="0"/>
              <a:t> Shellfish Commission</a:t>
            </a:r>
          </a:p>
          <a:p>
            <a:pPr marL="0">
              <a:lnSpc>
                <a:spcPct val="120000"/>
              </a:lnSpc>
              <a:spcBef>
                <a:spcPts val="0"/>
              </a:spcBef>
            </a:pPr>
            <a:r>
              <a:rPr lang="en-US" sz="1100" dirty="0"/>
              <a:t>Judy Preston, Long Island Sound Study, Old </a:t>
            </a:r>
            <a:r>
              <a:rPr lang="en-US" sz="1100" dirty="0" err="1"/>
              <a:t>Saybrook</a:t>
            </a:r>
            <a:r>
              <a:rPr lang="en-US" sz="1100" dirty="0"/>
              <a:t> Land Trust</a:t>
            </a:r>
          </a:p>
          <a:p>
            <a:pPr marL="0">
              <a:lnSpc>
                <a:spcPct val="120000"/>
              </a:lnSpc>
              <a:spcBef>
                <a:spcPts val="0"/>
              </a:spcBef>
            </a:pPr>
            <a:r>
              <a:rPr lang="en-US" sz="1100" dirty="0"/>
              <a:t>David Prescott, Save the Bay</a:t>
            </a:r>
          </a:p>
          <a:p>
            <a:pPr marL="0">
              <a:lnSpc>
                <a:spcPct val="120000"/>
              </a:lnSpc>
              <a:spcBef>
                <a:spcPts val="0"/>
              </a:spcBef>
            </a:pPr>
            <a:endParaRPr lang="en-US" sz="1100" dirty="0"/>
          </a:p>
        </p:txBody>
      </p:sp>
      <p:sp>
        <p:nvSpPr>
          <p:cNvPr id="7" name="Content Placeholder 2">
            <a:extLst>
              <a:ext uri="{FF2B5EF4-FFF2-40B4-BE49-F238E27FC236}">
                <a16:creationId xmlns:a16="http://schemas.microsoft.com/office/drawing/2014/main" id="{E059D49B-5817-9545-835D-D87B45C3F90F}"/>
              </a:ext>
            </a:extLst>
          </p:cNvPr>
          <p:cNvSpPr txBox="1">
            <a:spLocks/>
          </p:cNvSpPr>
          <p:nvPr/>
        </p:nvSpPr>
        <p:spPr>
          <a:xfrm>
            <a:off x="6096000" y="1274395"/>
            <a:ext cx="5744031" cy="53607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US" sz="1100" u="sng" dirty="0"/>
              <a:t>Field Consultants (continued):</a:t>
            </a:r>
            <a:endParaRPr lang="en-US" sz="1100" dirty="0"/>
          </a:p>
          <a:p>
            <a:pPr marL="0">
              <a:lnSpc>
                <a:spcPct val="120000"/>
              </a:lnSpc>
              <a:spcBef>
                <a:spcPts val="0"/>
              </a:spcBef>
            </a:pPr>
            <a:r>
              <a:rPr lang="en-US" sz="1100" dirty="0"/>
              <a:t>Theodore Rathjen, Groton Shellfish Commission</a:t>
            </a:r>
          </a:p>
          <a:p>
            <a:pPr marL="0">
              <a:lnSpc>
                <a:spcPct val="120000"/>
              </a:lnSpc>
              <a:spcBef>
                <a:spcPts val="0"/>
              </a:spcBef>
            </a:pPr>
            <a:r>
              <a:rPr lang="en-US" sz="1100" dirty="0"/>
              <a:t>Joe </a:t>
            </a:r>
            <a:r>
              <a:rPr lang="en-US" sz="1100" dirty="0" err="1"/>
              <a:t>Schnierlein</a:t>
            </a:r>
            <a:r>
              <a:rPr lang="en-US" sz="1100" dirty="0"/>
              <a:t>, Mayor’s Water Quality Committee, City of Norwalk</a:t>
            </a:r>
          </a:p>
          <a:p>
            <a:pPr marL="0">
              <a:lnSpc>
                <a:spcPct val="120000"/>
              </a:lnSpc>
              <a:spcBef>
                <a:spcPts val="0"/>
              </a:spcBef>
            </a:pPr>
            <a:r>
              <a:rPr lang="en-US" sz="1100" dirty="0"/>
              <a:t>Joan Tracey Seguin, Greenwich Shellfish Commission</a:t>
            </a:r>
          </a:p>
          <a:p>
            <a:pPr marL="0">
              <a:lnSpc>
                <a:spcPct val="120000"/>
              </a:lnSpc>
              <a:spcBef>
                <a:spcPts val="0"/>
              </a:spcBef>
            </a:pPr>
            <a:r>
              <a:rPr lang="en-US" sz="1100" dirty="0"/>
              <a:t>Jamie Walsh, Westport Shellfish Commission</a:t>
            </a:r>
          </a:p>
          <a:p>
            <a:pPr marL="0">
              <a:lnSpc>
                <a:spcPct val="120000"/>
              </a:lnSpc>
              <a:spcBef>
                <a:spcPts val="0"/>
              </a:spcBef>
            </a:pPr>
            <a:r>
              <a:rPr lang="en-US" sz="1100" dirty="0"/>
              <a:t>Heather Williams, Town of Westport</a:t>
            </a:r>
          </a:p>
          <a:p>
            <a:pPr marL="0" indent="0">
              <a:lnSpc>
                <a:spcPct val="120000"/>
              </a:lnSpc>
              <a:spcBef>
                <a:spcPts val="0"/>
              </a:spcBef>
              <a:buNone/>
            </a:pPr>
            <a:br>
              <a:rPr lang="en-US" sz="1100" dirty="0"/>
            </a:br>
            <a:r>
              <a:rPr lang="en-US" sz="1100" u="sng" dirty="0"/>
              <a:t>Historical Maps/Documents and Legislative Material</a:t>
            </a:r>
            <a:endParaRPr lang="en-US" sz="1100" dirty="0"/>
          </a:p>
          <a:p>
            <a:pPr marL="0">
              <a:lnSpc>
                <a:spcPct val="120000"/>
              </a:lnSpc>
              <a:spcBef>
                <a:spcPts val="0"/>
              </a:spcBef>
            </a:pPr>
            <a:r>
              <a:rPr lang="en-US" sz="1100" dirty="0"/>
              <a:t>Steve Rice, Connecticut State Library</a:t>
            </a:r>
          </a:p>
          <a:p>
            <a:pPr marL="0">
              <a:lnSpc>
                <a:spcPct val="120000"/>
              </a:lnSpc>
              <a:spcBef>
                <a:spcPts val="0"/>
              </a:spcBef>
            </a:pPr>
            <a:r>
              <a:rPr lang="en-US" sz="1100" dirty="0"/>
              <a:t>Kayleigh Royston, Connecticut Department of Agriculture</a:t>
            </a:r>
          </a:p>
          <a:p>
            <a:pPr marL="0">
              <a:lnSpc>
                <a:spcPct val="120000"/>
              </a:lnSpc>
              <a:spcBef>
                <a:spcPts val="0"/>
              </a:spcBef>
            </a:pPr>
            <a:r>
              <a:rPr lang="en-US" sz="1100" dirty="0"/>
              <a:t>Tim </a:t>
            </a:r>
            <a:r>
              <a:rPr lang="en-US" sz="1100" dirty="0" err="1"/>
              <a:t>Visel</a:t>
            </a:r>
            <a:r>
              <a:rPr lang="en-US" sz="1100" dirty="0"/>
              <a:t>, The Sound School Regional Vocational Aquaculture Center</a:t>
            </a:r>
          </a:p>
          <a:p>
            <a:pPr marL="0" indent="0">
              <a:lnSpc>
                <a:spcPct val="120000"/>
              </a:lnSpc>
              <a:spcBef>
                <a:spcPts val="0"/>
              </a:spcBef>
              <a:buNone/>
            </a:pPr>
            <a:br>
              <a:rPr lang="en-US" sz="1100" dirty="0"/>
            </a:br>
            <a:r>
              <a:rPr lang="en-US" sz="1100" u="sng" dirty="0"/>
              <a:t>Regulatory Guidance</a:t>
            </a:r>
            <a:endParaRPr lang="en-US" sz="1100" dirty="0"/>
          </a:p>
          <a:p>
            <a:pPr marL="0">
              <a:lnSpc>
                <a:spcPct val="120000"/>
              </a:lnSpc>
              <a:spcBef>
                <a:spcPts val="0"/>
              </a:spcBef>
            </a:pPr>
            <a:r>
              <a:rPr lang="en-US" sz="1100" dirty="0"/>
              <a:t>David Carey, Connecticut Department of Agriculture, Bureau of Aquaculture</a:t>
            </a:r>
          </a:p>
          <a:p>
            <a:pPr marL="0">
              <a:lnSpc>
                <a:spcPct val="120000"/>
              </a:lnSpc>
              <a:spcBef>
                <a:spcPts val="0"/>
              </a:spcBef>
            </a:pPr>
            <a:r>
              <a:rPr lang="en-US" sz="1100" dirty="0"/>
              <a:t>Yolanda Cooley, Connecticut Department of Energy and Environmental Protection</a:t>
            </a:r>
          </a:p>
          <a:p>
            <a:pPr marL="0">
              <a:lnSpc>
                <a:spcPct val="120000"/>
              </a:lnSpc>
              <a:spcBef>
                <a:spcPts val="0"/>
              </a:spcBef>
            </a:pPr>
            <a:r>
              <a:rPr lang="en-US" sz="1100" dirty="0"/>
              <a:t>Kim </a:t>
            </a:r>
            <a:r>
              <a:rPr lang="en-US" sz="1100" dirty="0" err="1"/>
              <a:t>Czapla</a:t>
            </a:r>
            <a:r>
              <a:rPr lang="en-US" sz="1100" dirty="0"/>
              <a:t>, Connecticut Department of Energy and Environmental Protection</a:t>
            </a:r>
          </a:p>
          <a:p>
            <a:pPr marL="0">
              <a:lnSpc>
                <a:spcPct val="120000"/>
              </a:lnSpc>
              <a:spcBef>
                <a:spcPts val="0"/>
              </a:spcBef>
            </a:pPr>
            <a:r>
              <a:rPr lang="en-US" sz="1100" dirty="0"/>
              <a:t>Alissa Dragan, Connecticut Department of Agriculture, Bureau of Aquaculture</a:t>
            </a:r>
          </a:p>
          <a:p>
            <a:pPr marL="0">
              <a:lnSpc>
                <a:spcPct val="120000"/>
              </a:lnSpc>
              <a:spcBef>
                <a:spcPts val="0"/>
              </a:spcBef>
            </a:pPr>
            <a:r>
              <a:rPr lang="en-US" sz="1100" dirty="0"/>
              <a:t>Shannon Kelly, Connecticut Department of Agriculture, Bureau of Aquaculture</a:t>
            </a:r>
          </a:p>
          <a:p>
            <a:pPr marL="0">
              <a:lnSpc>
                <a:spcPct val="120000"/>
              </a:lnSpc>
              <a:spcBef>
                <a:spcPts val="0"/>
              </a:spcBef>
            </a:pPr>
            <a:r>
              <a:rPr lang="en-US" sz="1100" dirty="0"/>
              <a:t>Cori M. Rose, U.S. Army Corps of Engineers, New England District</a:t>
            </a:r>
          </a:p>
          <a:p>
            <a:pPr marL="0">
              <a:lnSpc>
                <a:spcPct val="120000"/>
              </a:lnSpc>
              <a:spcBef>
                <a:spcPts val="0"/>
              </a:spcBef>
            </a:pPr>
            <a:r>
              <a:rPr lang="en-US" sz="1100" dirty="0"/>
              <a:t>Brian Thompson, Connecticut Department of Energy and Environmental Protection</a:t>
            </a:r>
          </a:p>
          <a:p>
            <a:pPr marL="0">
              <a:lnSpc>
                <a:spcPct val="120000"/>
              </a:lnSpc>
              <a:spcBef>
                <a:spcPts val="0"/>
              </a:spcBef>
            </a:pPr>
            <a:r>
              <a:rPr lang="en-US" sz="1100" dirty="0"/>
              <a:t>Bruce Williams, Connecticut Department of Energy and Environmental Protection</a:t>
            </a:r>
          </a:p>
          <a:p>
            <a:pPr marL="0">
              <a:lnSpc>
                <a:spcPct val="120000"/>
              </a:lnSpc>
              <a:spcBef>
                <a:spcPts val="0"/>
              </a:spcBef>
            </a:pPr>
            <a:endParaRPr lang="en-US" sz="1100" dirty="0"/>
          </a:p>
          <a:p>
            <a:pPr marL="0" indent="0">
              <a:lnSpc>
                <a:spcPct val="120000"/>
              </a:lnSpc>
              <a:spcBef>
                <a:spcPts val="0"/>
              </a:spcBef>
              <a:buNone/>
            </a:pPr>
            <a:r>
              <a:rPr lang="en-US" sz="1100" u="sng" dirty="0"/>
              <a:t>External Technical Reviewers:</a:t>
            </a:r>
            <a:endParaRPr lang="en-US" sz="1100" dirty="0"/>
          </a:p>
          <a:p>
            <a:pPr marL="0">
              <a:lnSpc>
                <a:spcPct val="120000"/>
              </a:lnSpc>
              <a:spcBef>
                <a:spcPts val="0"/>
              </a:spcBef>
            </a:pPr>
            <a:r>
              <a:rPr lang="en-US" sz="1100" dirty="0"/>
              <a:t>Anne Birch, The Nature Conservancy</a:t>
            </a:r>
          </a:p>
          <a:p>
            <a:pPr marL="0">
              <a:lnSpc>
                <a:spcPct val="120000"/>
              </a:lnSpc>
              <a:spcBef>
                <a:spcPts val="0"/>
              </a:spcBef>
            </a:pPr>
            <a:r>
              <a:rPr lang="en-US" sz="1100" dirty="0" err="1"/>
              <a:t>Boze</a:t>
            </a:r>
            <a:r>
              <a:rPr lang="en-US" sz="1100" dirty="0"/>
              <a:t> Hancock, The Nature Conservancy</a:t>
            </a:r>
          </a:p>
          <a:p>
            <a:pPr marL="0">
              <a:lnSpc>
                <a:spcPct val="120000"/>
              </a:lnSpc>
              <a:spcBef>
                <a:spcPts val="0"/>
              </a:spcBef>
            </a:pPr>
            <a:endParaRPr lang="en-US" sz="1100" dirty="0"/>
          </a:p>
        </p:txBody>
      </p:sp>
    </p:spTree>
    <p:extLst>
      <p:ext uri="{BB962C8B-B14F-4D97-AF65-F5344CB8AC3E}">
        <p14:creationId xmlns:p14="http://schemas.microsoft.com/office/powerpoint/2010/main" val="2417547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CFF16-3B83-444B-9C10-F381BEE3E356}"/>
              </a:ext>
            </a:extLst>
          </p:cNvPr>
          <p:cNvSpPr>
            <a:spLocks noGrp="1"/>
          </p:cNvSpPr>
          <p:nvPr>
            <p:ph type="title"/>
          </p:nvPr>
        </p:nvSpPr>
        <p:spPr>
          <a:xfrm>
            <a:off x="4965430" y="629268"/>
            <a:ext cx="6586491" cy="1286160"/>
          </a:xfrm>
        </p:spPr>
        <p:txBody>
          <a:bodyPr anchor="b">
            <a:normAutofit/>
          </a:bodyPr>
          <a:lstStyle/>
          <a:p>
            <a:r>
              <a:rPr lang="en-US" b="1" dirty="0"/>
              <a:t>Background</a:t>
            </a:r>
          </a:p>
        </p:txBody>
      </p:sp>
      <p:sp>
        <p:nvSpPr>
          <p:cNvPr id="3" name="Content Placeholder 2">
            <a:extLst>
              <a:ext uri="{FF2B5EF4-FFF2-40B4-BE49-F238E27FC236}">
                <a16:creationId xmlns:a16="http://schemas.microsoft.com/office/drawing/2014/main" id="{6D7706C3-A24A-B042-B6BE-9CCC04B1916F}"/>
              </a:ext>
            </a:extLst>
          </p:cNvPr>
          <p:cNvSpPr>
            <a:spLocks noGrp="1"/>
          </p:cNvSpPr>
          <p:nvPr>
            <p:ph idx="1"/>
          </p:nvPr>
        </p:nvSpPr>
        <p:spPr>
          <a:xfrm>
            <a:off x="4965431" y="2438400"/>
            <a:ext cx="6586489" cy="3785419"/>
          </a:xfrm>
        </p:spPr>
        <p:txBody>
          <a:bodyPr>
            <a:normAutofit/>
          </a:bodyPr>
          <a:lstStyle/>
          <a:p>
            <a:r>
              <a:rPr lang="en-US" sz="2000" dirty="0"/>
              <a:t>2018 USDA NRCS Conservation Innovation Grant</a:t>
            </a:r>
          </a:p>
          <a:p>
            <a:r>
              <a:rPr lang="en-US" sz="2000" dirty="0"/>
              <a:t>A Plan for Restoration in Connecticut</a:t>
            </a:r>
          </a:p>
          <a:p>
            <a:r>
              <a:rPr lang="en-US" sz="2000" dirty="0"/>
              <a:t>Facilitated by state agencies</a:t>
            </a:r>
          </a:p>
          <a:p>
            <a:r>
              <a:rPr lang="en-US" sz="2000" dirty="0"/>
              <a:t>Involves diverse shellfish experts</a:t>
            </a:r>
          </a:p>
        </p:txBody>
      </p:sp>
      <p:pic>
        <p:nvPicPr>
          <p:cNvPr id="4" name="Picture 2">
            <a:extLst>
              <a:ext uri="{FF2B5EF4-FFF2-40B4-BE49-F238E27FC236}">
                <a16:creationId xmlns:a16="http://schemas.microsoft.com/office/drawing/2014/main" id="{74F4174C-0AE0-B049-9F3E-669280D608F9}"/>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812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CFF16-3B83-444B-9C10-F381BEE3E356}"/>
              </a:ext>
            </a:extLst>
          </p:cNvPr>
          <p:cNvSpPr>
            <a:spLocks noGrp="1"/>
          </p:cNvSpPr>
          <p:nvPr>
            <p:ph type="title"/>
          </p:nvPr>
        </p:nvSpPr>
        <p:spPr>
          <a:xfrm>
            <a:off x="4965430" y="629268"/>
            <a:ext cx="6586491" cy="1286160"/>
          </a:xfrm>
        </p:spPr>
        <p:txBody>
          <a:bodyPr anchor="b">
            <a:normAutofit/>
          </a:bodyPr>
          <a:lstStyle/>
          <a:p>
            <a:r>
              <a:rPr lang="en-US" b="1" dirty="0"/>
              <a:t>Ecosystem Services</a:t>
            </a:r>
          </a:p>
        </p:txBody>
      </p:sp>
      <p:sp>
        <p:nvSpPr>
          <p:cNvPr id="3" name="Content Placeholder 2">
            <a:extLst>
              <a:ext uri="{FF2B5EF4-FFF2-40B4-BE49-F238E27FC236}">
                <a16:creationId xmlns:a16="http://schemas.microsoft.com/office/drawing/2014/main" id="{6D7706C3-A24A-B042-B6BE-9CCC04B1916F}"/>
              </a:ext>
            </a:extLst>
          </p:cNvPr>
          <p:cNvSpPr>
            <a:spLocks noGrp="1"/>
          </p:cNvSpPr>
          <p:nvPr>
            <p:ph idx="1"/>
          </p:nvPr>
        </p:nvSpPr>
        <p:spPr>
          <a:xfrm>
            <a:off x="4965431" y="2438400"/>
            <a:ext cx="6586489" cy="3785419"/>
          </a:xfrm>
        </p:spPr>
        <p:txBody>
          <a:bodyPr>
            <a:normAutofit/>
          </a:bodyPr>
          <a:lstStyle/>
          <a:p>
            <a:r>
              <a:rPr lang="en-US" sz="2000" dirty="0"/>
              <a:t>Shellfish production </a:t>
            </a:r>
          </a:p>
          <a:p>
            <a:r>
              <a:rPr lang="en-US" sz="2000" dirty="0"/>
              <a:t>Improved water quality</a:t>
            </a:r>
          </a:p>
          <a:p>
            <a:r>
              <a:rPr lang="en-US" sz="2000" dirty="0"/>
              <a:t>Coastal habitat provision</a:t>
            </a:r>
          </a:p>
          <a:p>
            <a:r>
              <a:rPr lang="en-US" sz="2000" dirty="0"/>
              <a:t>Fisheries production</a:t>
            </a:r>
          </a:p>
          <a:p>
            <a:r>
              <a:rPr lang="en-US" sz="2000" dirty="0"/>
              <a:t>Shoreline stabilization</a:t>
            </a:r>
          </a:p>
          <a:p>
            <a:endParaRPr lang="en-US" sz="2000" dirty="0"/>
          </a:p>
        </p:txBody>
      </p:sp>
      <p:pic>
        <p:nvPicPr>
          <p:cNvPr id="4" name="Picture 2">
            <a:extLst>
              <a:ext uri="{FF2B5EF4-FFF2-40B4-BE49-F238E27FC236}">
                <a16:creationId xmlns:a16="http://schemas.microsoft.com/office/drawing/2014/main" id="{74F4174C-0AE0-B049-9F3E-669280D608F9}"/>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1187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CFF16-3B83-444B-9C10-F381BEE3E356}"/>
              </a:ext>
            </a:extLst>
          </p:cNvPr>
          <p:cNvSpPr>
            <a:spLocks noGrp="1"/>
          </p:cNvSpPr>
          <p:nvPr>
            <p:ph type="title"/>
          </p:nvPr>
        </p:nvSpPr>
        <p:spPr>
          <a:xfrm>
            <a:off x="4965430" y="629268"/>
            <a:ext cx="6586491" cy="1286160"/>
          </a:xfrm>
        </p:spPr>
        <p:txBody>
          <a:bodyPr anchor="b">
            <a:normAutofit/>
          </a:bodyPr>
          <a:lstStyle/>
          <a:p>
            <a:r>
              <a:rPr lang="en-US" b="1" dirty="0"/>
              <a:t>Contents</a:t>
            </a:r>
          </a:p>
        </p:txBody>
      </p:sp>
      <p:sp>
        <p:nvSpPr>
          <p:cNvPr id="3" name="Content Placeholder 2">
            <a:extLst>
              <a:ext uri="{FF2B5EF4-FFF2-40B4-BE49-F238E27FC236}">
                <a16:creationId xmlns:a16="http://schemas.microsoft.com/office/drawing/2014/main" id="{6D7706C3-A24A-B042-B6BE-9CCC04B1916F}"/>
              </a:ext>
            </a:extLst>
          </p:cNvPr>
          <p:cNvSpPr>
            <a:spLocks noGrp="1"/>
          </p:cNvSpPr>
          <p:nvPr>
            <p:ph idx="1"/>
          </p:nvPr>
        </p:nvSpPr>
        <p:spPr>
          <a:xfrm>
            <a:off x="4965431" y="2438400"/>
            <a:ext cx="6586489" cy="3785419"/>
          </a:xfrm>
        </p:spPr>
        <p:txBody>
          <a:bodyPr>
            <a:normAutofit/>
          </a:bodyPr>
          <a:lstStyle/>
          <a:p>
            <a:r>
              <a:rPr lang="en-US" sz="2000" dirty="0"/>
              <a:t>About shellfish habitats</a:t>
            </a:r>
          </a:p>
          <a:p>
            <a:r>
              <a:rPr lang="en-US" sz="2000" dirty="0"/>
              <a:t>Decision making information</a:t>
            </a:r>
          </a:p>
          <a:p>
            <a:r>
              <a:rPr lang="en-US" sz="2000" dirty="0"/>
              <a:t>Step-by-step site selection help</a:t>
            </a:r>
          </a:p>
          <a:p>
            <a:r>
              <a:rPr lang="en-US" sz="2000" dirty="0"/>
              <a:t>Oyster habitat surveys</a:t>
            </a:r>
          </a:p>
          <a:p>
            <a:r>
              <a:rPr lang="en-US" sz="2000" dirty="0"/>
              <a:t>Potential restoration sites</a:t>
            </a:r>
          </a:p>
          <a:p>
            <a:r>
              <a:rPr lang="en-US" sz="2000" dirty="0"/>
              <a:t>Management, research, policy &amp; outreach needs</a:t>
            </a:r>
          </a:p>
          <a:p>
            <a:r>
              <a:rPr lang="en-US" sz="2000" dirty="0"/>
              <a:t>Regulatory guidance and best management practices</a:t>
            </a:r>
          </a:p>
          <a:p>
            <a:r>
              <a:rPr lang="en-US" sz="2000" dirty="0"/>
              <a:t>Funding sources for projects</a:t>
            </a:r>
          </a:p>
          <a:p>
            <a:endParaRPr lang="en-US" sz="2000" dirty="0"/>
          </a:p>
          <a:p>
            <a:endParaRPr lang="en-US" sz="2000" dirty="0"/>
          </a:p>
          <a:p>
            <a:pPr marL="0" indent="0">
              <a:buNone/>
            </a:pPr>
            <a:endParaRPr lang="en-US" sz="2000" dirty="0"/>
          </a:p>
          <a:p>
            <a:pPr marL="0" indent="0">
              <a:buNone/>
            </a:pPr>
            <a:endParaRPr lang="en-US" sz="2000" dirty="0"/>
          </a:p>
          <a:p>
            <a:endParaRPr lang="en-US" sz="2000" dirty="0"/>
          </a:p>
          <a:p>
            <a:endParaRPr lang="en-US" sz="2000" dirty="0"/>
          </a:p>
          <a:p>
            <a:endParaRPr lang="en-US" sz="2000" dirty="0"/>
          </a:p>
          <a:p>
            <a:endParaRPr lang="en-US" sz="2000" dirty="0"/>
          </a:p>
        </p:txBody>
      </p:sp>
      <p:pic>
        <p:nvPicPr>
          <p:cNvPr id="4" name="Picture 2">
            <a:extLst>
              <a:ext uri="{FF2B5EF4-FFF2-40B4-BE49-F238E27FC236}">
                <a16:creationId xmlns:a16="http://schemas.microsoft.com/office/drawing/2014/main" id="{74F4174C-0AE0-B049-9F3E-669280D608F9}"/>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041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94C6DF-264E-C84B-A5D2-52140D052579}"/>
              </a:ext>
            </a:extLst>
          </p:cNvPr>
          <p:cNvSpPr>
            <a:spLocks noGrp="1"/>
          </p:cNvSpPr>
          <p:nvPr>
            <p:ph type="title"/>
          </p:nvPr>
        </p:nvSpPr>
        <p:spPr>
          <a:xfrm>
            <a:off x="641180" y="236742"/>
            <a:ext cx="10909640" cy="1368614"/>
          </a:xfrm>
        </p:spPr>
        <p:txBody>
          <a:bodyPr vert="horz" lIns="91440" tIns="45720" rIns="91440" bIns="45720" rtlCol="0" anchor="ctr">
            <a:normAutofit/>
          </a:bodyPr>
          <a:lstStyle/>
          <a:p>
            <a:pPr algn="ctr"/>
            <a:r>
              <a:rPr lang="en-US" b="1" dirty="0"/>
              <a:t>About shellfish habitats</a:t>
            </a:r>
          </a:p>
        </p:txBody>
      </p:sp>
      <p:pic>
        <p:nvPicPr>
          <p:cNvPr id="6" name="Picture 2">
            <a:extLst>
              <a:ext uri="{FF2B5EF4-FFF2-40B4-BE49-F238E27FC236}">
                <a16:creationId xmlns:a16="http://schemas.microsoft.com/office/drawing/2014/main" id="{EAC7C9D0-368C-C64D-8D0D-D522D7A9270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2139685"/>
            <a:ext cx="5934456" cy="37972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Map&#10;&#10;Description automatically generated">
            <a:extLst>
              <a:ext uri="{FF2B5EF4-FFF2-40B4-BE49-F238E27FC236}">
                <a16:creationId xmlns:a16="http://schemas.microsoft.com/office/drawing/2014/main" id="{624C109F-6B33-B345-AF68-D1CE435C968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420825" y="2157972"/>
            <a:ext cx="5768127" cy="3887948"/>
          </a:xfrm>
          <a:prstGeom prst="rect">
            <a:avLst/>
          </a:prstGeom>
        </p:spPr>
      </p:pic>
      <p:sp>
        <p:nvSpPr>
          <p:cNvPr id="2" name="TextBox 1">
            <a:extLst>
              <a:ext uri="{FF2B5EF4-FFF2-40B4-BE49-F238E27FC236}">
                <a16:creationId xmlns:a16="http://schemas.microsoft.com/office/drawing/2014/main" id="{14C0364F-41DD-594A-A756-1CCD7F9B7238}"/>
              </a:ext>
            </a:extLst>
          </p:cNvPr>
          <p:cNvSpPr txBox="1"/>
          <p:nvPr/>
        </p:nvSpPr>
        <p:spPr>
          <a:xfrm>
            <a:off x="2483808" y="6008184"/>
            <a:ext cx="1804416" cy="769441"/>
          </a:xfrm>
          <a:prstGeom prst="rect">
            <a:avLst/>
          </a:prstGeom>
          <a:noFill/>
        </p:spPr>
        <p:txBody>
          <a:bodyPr wrap="square" rtlCol="0">
            <a:spAutoFit/>
          </a:bodyPr>
          <a:lstStyle/>
          <a:p>
            <a:r>
              <a:rPr lang="en-US" sz="4400" dirty="0"/>
              <a:t>1890</a:t>
            </a:r>
          </a:p>
        </p:txBody>
      </p:sp>
      <p:sp>
        <p:nvSpPr>
          <p:cNvPr id="11" name="TextBox 10">
            <a:extLst>
              <a:ext uri="{FF2B5EF4-FFF2-40B4-BE49-F238E27FC236}">
                <a16:creationId xmlns:a16="http://schemas.microsoft.com/office/drawing/2014/main" id="{3E220A19-1902-DF43-8AD1-4EF99CE35E15}"/>
              </a:ext>
            </a:extLst>
          </p:cNvPr>
          <p:cNvSpPr txBox="1"/>
          <p:nvPr/>
        </p:nvSpPr>
        <p:spPr>
          <a:xfrm>
            <a:off x="8540495" y="6002263"/>
            <a:ext cx="1804416" cy="769441"/>
          </a:xfrm>
          <a:prstGeom prst="rect">
            <a:avLst/>
          </a:prstGeom>
          <a:noFill/>
        </p:spPr>
        <p:txBody>
          <a:bodyPr wrap="square" rtlCol="0">
            <a:spAutoFit/>
          </a:bodyPr>
          <a:lstStyle/>
          <a:p>
            <a:r>
              <a:rPr lang="en-US" sz="4400" dirty="0"/>
              <a:t>2022</a:t>
            </a:r>
          </a:p>
        </p:txBody>
      </p:sp>
      <p:cxnSp>
        <p:nvCxnSpPr>
          <p:cNvPr id="13" name="Straight Connector 12">
            <a:extLst>
              <a:ext uri="{FF2B5EF4-FFF2-40B4-BE49-F238E27FC236}">
                <a16:creationId xmlns:a16="http://schemas.microsoft.com/office/drawing/2014/main" id="{60DCCBF3-22AF-4D40-8689-7ABFDED57A89}"/>
              </a:ext>
            </a:extLst>
          </p:cNvPr>
          <p:cNvCxnSpPr>
            <a:cxnSpLocks/>
          </p:cNvCxnSpPr>
          <p:nvPr/>
        </p:nvCxnSpPr>
        <p:spPr>
          <a:xfrm flipH="1">
            <a:off x="1825098" y="1627674"/>
            <a:ext cx="8805454"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7314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94C6DF-264E-C84B-A5D2-52140D052579}"/>
              </a:ext>
            </a:extLst>
          </p:cNvPr>
          <p:cNvSpPr>
            <a:spLocks noGrp="1"/>
          </p:cNvSpPr>
          <p:nvPr>
            <p:ph type="title"/>
          </p:nvPr>
        </p:nvSpPr>
        <p:spPr>
          <a:xfrm>
            <a:off x="312310" y="1031058"/>
            <a:ext cx="3571810" cy="3143375"/>
          </a:xfrm>
        </p:spPr>
        <p:txBody>
          <a:bodyPr vert="horz" lIns="91440" tIns="45720" rIns="91440" bIns="45720" rtlCol="0" anchor="b">
            <a:normAutofit/>
          </a:bodyPr>
          <a:lstStyle/>
          <a:p>
            <a:pPr algn="ctr"/>
            <a:r>
              <a:rPr lang="en-US" b="1" kern="1200" dirty="0">
                <a:solidFill>
                  <a:schemeClr val="tx1"/>
                </a:solidFill>
                <a:latin typeface="+mj-lt"/>
                <a:ea typeface="+mj-ea"/>
                <a:cs typeface="+mj-cs"/>
              </a:rPr>
              <a:t>About </a:t>
            </a:r>
            <a:br>
              <a:rPr lang="en-US" b="1" kern="1200" dirty="0">
                <a:solidFill>
                  <a:schemeClr val="tx1"/>
                </a:solidFill>
                <a:latin typeface="+mj-lt"/>
                <a:ea typeface="+mj-ea"/>
                <a:cs typeface="+mj-cs"/>
              </a:rPr>
            </a:br>
            <a:r>
              <a:rPr lang="en-US" b="1" kern="1200" dirty="0">
                <a:solidFill>
                  <a:schemeClr val="tx1"/>
                </a:solidFill>
                <a:latin typeface="+mj-lt"/>
                <a:ea typeface="+mj-ea"/>
                <a:cs typeface="+mj-cs"/>
              </a:rPr>
              <a:t>shellfish habitats</a:t>
            </a:r>
          </a:p>
        </p:txBody>
      </p:sp>
      <p:graphicFrame>
        <p:nvGraphicFramePr>
          <p:cNvPr id="5" name="Table 4">
            <a:extLst>
              <a:ext uri="{FF2B5EF4-FFF2-40B4-BE49-F238E27FC236}">
                <a16:creationId xmlns:a16="http://schemas.microsoft.com/office/drawing/2014/main" id="{09982B40-F3BE-094A-8527-47A6DB175748}"/>
              </a:ext>
            </a:extLst>
          </p:cNvPr>
          <p:cNvGraphicFramePr>
            <a:graphicFrameLocks noGrp="1"/>
          </p:cNvGraphicFramePr>
          <p:nvPr>
            <p:extLst>
              <p:ext uri="{D42A27DB-BD31-4B8C-83A1-F6EECF244321}">
                <p14:modId xmlns:p14="http://schemas.microsoft.com/office/powerpoint/2010/main" val="3682179416"/>
              </p:ext>
            </p:extLst>
          </p:nvPr>
        </p:nvGraphicFramePr>
        <p:xfrm>
          <a:off x="4305867" y="635964"/>
          <a:ext cx="5787918" cy="5586072"/>
        </p:xfrm>
        <a:graphic>
          <a:graphicData uri="http://schemas.openxmlformats.org/drawingml/2006/table">
            <a:tbl>
              <a:tblPr firstRow="1" bandRow="1"/>
              <a:tblGrid>
                <a:gridCol w="3230990">
                  <a:extLst>
                    <a:ext uri="{9D8B030D-6E8A-4147-A177-3AD203B41FA5}">
                      <a16:colId xmlns:a16="http://schemas.microsoft.com/office/drawing/2014/main" val="2431396227"/>
                    </a:ext>
                  </a:extLst>
                </a:gridCol>
                <a:gridCol w="1232582">
                  <a:extLst>
                    <a:ext uri="{9D8B030D-6E8A-4147-A177-3AD203B41FA5}">
                      <a16:colId xmlns:a16="http://schemas.microsoft.com/office/drawing/2014/main" val="4242897454"/>
                    </a:ext>
                  </a:extLst>
                </a:gridCol>
                <a:gridCol w="1324346">
                  <a:extLst>
                    <a:ext uri="{9D8B030D-6E8A-4147-A177-3AD203B41FA5}">
                      <a16:colId xmlns:a16="http://schemas.microsoft.com/office/drawing/2014/main" val="1460037784"/>
                    </a:ext>
                  </a:extLst>
                </a:gridCol>
              </a:tblGrid>
              <a:tr h="233067">
                <a:tc>
                  <a:txBody>
                    <a:bodyPr/>
                    <a:lstStyle/>
                    <a:p>
                      <a:pPr rtl="0" fontAlgn="t">
                        <a:spcBef>
                          <a:spcPts val="0"/>
                        </a:spcBef>
                        <a:spcAft>
                          <a:spcPts val="0"/>
                        </a:spcAft>
                      </a:pPr>
                      <a:r>
                        <a:rPr lang="en-US" sz="900" b="1" i="0" u="none" strike="noStrike">
                          <a:solidFill>
                            <a:srgbClr val="000000"/>
                          </a:solidFill>
                          <a:effectLst/>
                          <a:latin typeface="Arial" panose="020B0604020202020204" pitchFamily="34" charset="0"/>
                        </a:rPr>
                        <a:t>Area Type</a:t>
                      </a:r>
                      <a:endParaRPr lang="en-US" sz="1400">
                        <a:effectLst/>
                      </a:endParaRPr>
                    </a:p>
                  </a:txBody>
                  <a:tcPr marL="34284" marR="34284" marT="34284" marB="342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7B7"/>
                    </a:solidFill>
                  </a:tcPr>
                </a:tc>
                <a:tc>
                  <a:txBody>
                    <a:bodyPr/>
                    <a:lstStyle/>
                    <a:p>
                      <a:pPr rtl="0" fontAlgn="t">
                        <a:spcBef>
                          <a:spcPts val="0"/>
                        </a:spcBef>
                        <a:spcAft>
                          <a:spcPts val="0"/>
                        </a:spcAft>
                      </a:pPr>
                      <a:r>
                        <a:rPr lang="en-US" sz="900" b="1" i="0" u="none" strike="noStrike">
                          <a:solidFill>
                            <a:srgbClr val="000000"/>
                          </a:solidFill>
                          <a:effectLst/>
                          <a:latin typeface="Arial" panose="020B0604020202020204" pitchFamily="34" charset="0"/>
                        </a:rPr>
                        <a:t>Area (acres)</a:t>
                      </a:r>
                      <a:endParaRPr lang="en-US" sz="1400">
                        <a:effectLst/>
                      </a:endParaRPr>
                    </a:p>
                  </a:txBody>
                  <a:tcPr marL="34284" marR="34284" marT="34284" marB="342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FCEE8"/>
                    </a:solidFill>
                  </a:tcPr>
                </a:tc>
                <a:tc>
                  <a:txBody>
                    <a:bodyPr/>
                    <a:lstStyle/>
                    <a:p>
                      <a:pPr rtl="0" fontAlgn="t">
                        <a:spcBef>
                          <a:spcPts val="0"/>
                        </a:spcBef>
                        <a:spcAft>
                          <a:spcPts val="0"/>
                        </a:spcAft>
                      </a:pPr>
                      <a:r>
                        <a:rPr lang="en-US" sz="900" b="1" i="0" u="none" strike="noStrike">
                          <a:solidFill>
                            <a:srgbClr val="000000"/>
                          </a:solidFill>
                          <a:effectLst/>
                          <a:latin typeface="Arial" panose="020B0604020202020204" pitchFamily="34" charset="0"/>
                        </a:rPr>
                        <a:t>% Total Area </a:t>
                      </a:r>
                      <a:endParaRPr lang="en-US" sz="1400">
                        <a:effectLst/>
                      </a:endParaRPr>
                    </a:p>
                  </a:txBody>
                  <a:tcPr marL="34284" marR="34284" marT="34284" marB="342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7A8"/>
                    </a:solidFill>
                  </a:tcPr>
                </a:tc>
                <a:extLst>
                  <a:ext uri="{0D108BD9-81ED-4DB2-BD59-A6C34878D82A}">
                    <a16:rowId xmlns:a16="http://schemas.microsoft.com/office/drawing/2014/main" val="270860414"/>
                  </a:ext>
                </a:extLst>
              </a:tr>
              <a:tr h="233067">
                <a:tc>
                  <a:txBody>
                    <a:bodyPr/>
                    <a:lstStyle/>
                    <a:p>
                      <a:pPr rtl="0" fontAlgn="t">
                        <a:spcBef>
                          <a:spcPts val="0"/>
                        </a:spcBef>
                        <a:spcAft>
                          <a:spcPts val="0"/>
                        </a:spcAft>
                      </a:pPr>
                      <a:r>
                        <a:rPr lang="en-US" sz="900" b="0" i="0" u="none" strike="noStrike">
                          <a:solidFill>
                            <a:srgbClr val="000000"/>
                          </a:solidFill>
                          <a:effectLst/>
                          <a:latin typeface="Arial" panose="020B0604020202020204" pitchFamily="34" charset="0"/>
                        </a:rPr>
                        <a:t>Connecticut navigable waters; </a:t>
                      </a:r>
                      <a:r>
                        <a:rPr lang="en-US" sz="900" b="0" i="1" u="none" strike="noStrike">
                          <a:solidFill>
                            <a:srgbClr val="000000"/>
                          </a:solidFill>
                          <a:effectLst/>
                          <a:latin typeface="Arial" panose="020B0604020202020204" pitchFamily="34" charset="0"/>
                        </a:rPr>
                        <a:t>all </a:t>
                      </a:r>
                      <a:endParaRPr lang="en-US" sz="1400">
                        <a:effectLst/>
                      </a:endParaRPr>
                    </a:p>
                  </a:txBody>
                  <a:tcPr marL="34284" marR="34284" marT="34284" marB="342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a:solidFill>
                            <a:srgbClr val="000000"/>
                          </a:solidFill>
                          <a:effectLst/>
                          <a:latin typeface="Arial" panose="020B0604020202020204" pitchFamily="34" charset="0"/>
                        </a:rPr>
                        <a:t>389,276</a:t>
                      </a:r>
                      <a:endParaRPr lang="en-US" sz="1400">
                        <a:effectLst/>
                      </a:endParaRPr>
                    </a:p>
                  </a:txBody>
                  <a:tcPr marL="34284" marR="34284" marT="34284" marB="342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a:solidFill>
                            <a:srgbClr val="000000"/>
                          </a:solidFill>
                          <a:effectLst/>
                          <a:latin typeface="Arial" panose="020B0604020202020204" pitchFamily="34" charset="0"/>
                        </a:rPr>
                        <a:t>100</a:t>
                      </a:r>
                      <a:endParaRPr lang="en-US" sz="1400">
                        <a:effectLst/>
                      </a:endParaRPr>
                    </a:p>
                  </a:txBody>
                  <a:tcPr marL="34284" marR="34284" marT="34284" marB="342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5487298"/>
                  </a:ext>
                </a:extLst>
              </a:tr>
              <a:tr h="233067">
                <a:tc>
                  <a:txBody>
                    <a:bodyPr/>
                    <a:lstStyle/>
                    <a:p>
                      <a:pPr rtl="0" fontAlgn="t">
                        <a:spcBef>
                          <a:spcPts val="0"/>
                        </a:spcBef>
                        <a:spcAft>
                          <a:spcPts val="0"/>
                        </a:spcAft>
                      </a:pPr>
                      <a:r>
                        <a:rPr lang="en-US" sz="900" b="0" i="0" u="none" strike="noStrike">
                          <a:solidFill>
                            <a:srgbClr val="000000"/>
                          </a:solidFill>
                          <a:effectLst/>
                          <a:latin typeface="Arial" panose="020B0604020202020204" pitchFamily="34" charset="0"/>
                        </a:rPr>
                        <a:t>Connecticut shellfish areas; </a:t>
                      </a:r>
                      <a:r>
                        <a:rPr lang="en-US" sz="900" b="0" i="1" u="none" strike="noStrike">
                          <a:solidFill>
                            <a:srgbClr val="000000"/>
                          </a:solidFill>
                          <a:effectLst/>
                          <a:latin typeface="Arial" panose="020B0604020202020204" pitchFamily="34" charset="0"/>
                        </a:rPr>
                        <a:t>all</a:t>
                      </a:r>
                      <a:endParaRPr lang="en-US" sz="1400">
                        <a:effectLst/>
                      </a:endParaRPr>
                    </a:p>
                  </a:txBody>
                  <a:tcPr marL="34284" marR="34284" marT="34284" marB="342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a:solidFill>
                            <a:srgbClr val="000000"/>
                          </a:solidFill>
                          <a:effectLst/>
                          <a:latin typeface="Arial" panose="020B0604020202020204" pitchFamily="34" charset="0"/>
                        </a:rPr>
                        <a:t>86,997</a:t>
                      </a:r>
                      <a:endParaRPr lang="en-US" sz="1400">
                        <a:effectLst/>
                      </a:endParaRPr>
                    </a:p>
                  </a:txBody>
                  <a:tcPr marL="34284" marR="34284" marT="34284" marB="342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a:solidFill>
                            <a:srgbClr val="000000"/>
                          </a:solidFill>
                          <a:effectLst/>
                          <a:latin typeface="Arial" panose="020B0604020202020204" pitchFamily="34" charset="0"/>
                        </a:rPr>
                        <a:t>22.35</a:t>
                      </a:r>
                      <a:endParaRPr lang="en-US" sz="1400">
                        <a:effectLst/>
                      </a:endParaRPr>
                    </a:p>
                  </a:txBody>
                  <a:tcPr marL="34284" marR="34284" marT="34284" marB="342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088266"/>
                  </a:ext>
                </a:extLst>
              </a:tr>
              <a:tr h="233067">
                <a:tc>
                  <a:txBody>
                    <a:bodyPr/>
                    <a:lstStyle/>
                    <a:p>
                      <a:pPr rtl="0" fontAlgn="t">
                        <a:spcBef>
                          <a:spcPts val="0"/>
                        </a:spcBef>
                        <a:spcAft>
                          <a:spcPts val="0"/>
                        </a:spcAft>
                      </a:pPr>
                      <a:r>
                        <a:rPr lang="en-US" sz="900" b="0" i="0" u="none" strike="noStrike">
                          <a:solidFill>
                            <a:srgbClr val="000000"/>
                          </a:solidFill>
                          <a:effectLst/>
                          <a:latin typeface="Arial" panose="020B0604020202020204" pitchFamily="34" charset="0"/>
                        </a:rPr>
                        <a:t>Natural beds; </a:t>
                      </a:r>
                      <a:r>
                        <a:rPr lang="en-US" sz="900" b="0" i="1" u="none" strike="noStrike">
                          <a:solidFill>
                            <a:srgbClr val="000000"/>
                          </a:solidFill>
                          <a:effectLst/>
                          <a:latin typeface="Arial" panose="020B0604020202020204" pitchFamily="34" charset="0"/>
                        </a:rPr>
                        <a:t>all</a:t>
                      </a:r>
                      <a:endParaRPr lang="en-US" sz="1400">
                        <a:effectLst/>
                      </a:endParaRPr>
                    </a:p>
                  </a:txBody>
                  <a:tcPr marL="34284" marR="34284" marT="34284" marB="342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a:solidFill>
                            <a:srgbClr val="000000"/>
                          </a:solidFill>
                          <a:effectLst/>
                          <a:latin typeface="Arial" panose="020B0604020202020204" pitchFamily="34" charset="0"/>
                        </a:rPr>
                        <a:t>17,337</a:t>
                      </a:r>
                      <a:endParaRPr lang="en-US" sz="1400">
                        <a:effectLst/>
                      </a:endParaRPr>
                    </a:p>
                  </a:txBody>
                  <a:tcPr marL="34284" marR="34284" marT="34284" marB="342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a:solidFill>
                            <a:srgbClr val="000000"/>
                          </a:solidFill>
                          <a:effectLst/>
                          <a:latin typeface="Arial" panose="020B0604020202020204" pitchFamily="34" charset="0"/>
                        </a:rPr>
                        <a:t>4.45</a:t>
                      </a:r>
                      <a:endParaRPr lang="en-US" sz="1400">
                        <a:effectLst/>
                      </a:endParaRPr>
                    </a:p>
                  </a:txBody>
                  <a:tcPr marL="34284" marR="34284" marT="34284" marB="342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9267061"/>
                  </a:ext>
                </a:extLst>
              </a:tr>
              <a:tr h="233067">
                <a:tc>
                  <a:txBody>
                    <a:bodyPr/>
                    <a:lstStyle/>
                    <a:p>
                      <a:pPr rtl="0" fontAlgn="t">
                        <a:spcBef>
                          <a:spcPts val="0"/>
                        </a:spcBef>
                        <a:spcAft>
                          <a:spcPts val="0"/>
                        </a:spcAft>
                      </a:pPr>
                      <a:r>
                        <a:rPr lang="en-US" sz="900" b="0" i="0" u="none" strike="noStrike">
                          <a:solidFill>
                            <a:srgbClr val="000000"/>
                          </a:solidFill>
                          <a:effectLst/>
                          <a:latin typeface="Arial" panose="020B0604020202020204" pitchFamily="34" charset="0"/>
                        </a:rPr>
                        <a:t>Natural beds</a:t>
                      </a:r>
                      <a:r>
                        <a:rPr lang="en-US" sz="900" b="0" i="1" u="none" strike="noStrike">
                          <a:solidFill>
                            <a:srgbClr val="000000"/>
                          </a:solidFill>
                          <a:effectLst/>
                          <a:latin typeface="Arial" panose="020B0604020202020204" pitchFamily="34" charset="0"/>
                        </a:rPr>
                        <a:t>; designated, state waters</a:t>
                      </a:r>
                      <a:endParaRPr lang="en-US" sz="1400">
                        <a:effectLst/>
                      </a:endParaRPr>
                    </a:p>
                  </a:txBody>
                  <a:tcPr marL="34284" marR="34284" marT="34284" marB="342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a:solidFill>
                            <a:srgbClr val="000000"/>
                          </a:solidFill>
                          <a:effectLst/>
                          <a:latin typeface="Arial" panose="020B0604020202020204" pitchFamily="34" charset="0"/>
                        </a:rPr>
                        <a:t>5,335</a:t>
                      </a:r>
                      <a:endParaRPr lang="en-US" sz="1400">
                        <a:effectLst/>
                      </a:endParaRPr>
                    </a:p>
                  </a:txBody>
                  <a:tcPr marL="34284" marR="34284" marT="34284" marB="342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a:solidFill>
                            <a:srgbClr val="000000"/>
                          </a:solidFill>
                          <a:effectLst/>
                          <a:latin typeface="Arial" panose="020B0604020202020204" pitchFamily="34" charset="0"/>
                        </a:rPr>
                        <a:t>1.37</a:t>
                      </a:r>
                      <a:endParaRPr lang="en-US" sz="1400">
                        <a:effectLst/>
                      </a:endParaRPr>
                    </a:p>
                  </a:txBody>
                  <a:tcPr marL="34284" marR="34284" marT="34284" marB="342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1994319"/>
                  </a:ext>
                </a:extLst>
              </a:tr>
              <a:tr h="896367">
                <a:tc>
                  <a:txBody>
                    <a:bodyPr/>
                    <a:lstStyle/>
                    <a:p>
                      <a:pPr indent="228600" rtl="0" fontAlgn="t">
                        <a:spcBef>
                          <a:spcPts val="0"/>
                        </a:spcBef>
                        <a:spcAft>
                          <a:spcPts val="0"/>
                        </a:spcAft>
                      </a:pPr>
                      <a:r>
                        <a:rPr lang="en-US" sz="900" b="0" i="0" u="none" strike="noStrike">
                          <a:solidFill>
                            <a:srgbClr val="000000"/>
                          </a:solidFill>
                          <a:effectLst/>
                          <a:latin typeface="Arial" panose="020B0604020202020204" pitchFamily="34" charset="0"/>
                        </a:rPr>
                        <a:t>Bridgeport  </a:t>
                      </a:r>
                      <a:endParaRPr lang="en-US" sz="1400">
                        <a:effectLst/>
                      </a:endParaRPr>
                    </a:p>
                    <a:p>
                      <a:pPr indent="228600" rtl="0" fontAlgn="t">
                        <a:spcBef>
                          <a:spcPts val="0"/>
                        </a:spcBef>
                        <a:spcAft>
                          <a:spcPts val="0"/>
                        </a:spcAft>
                      </a:pPr>
                      <a:r>
                        <a:rPr lang="en-US" sz="900" b="0" i="0" u="none" strike="noStrike">
                          <a:solidFill>
                            <a:srgbClr val="000000"/>
                          </a:solidFill>
                          <a:effectLst/>
                          <a:latin typeface="Arial" panose="020B0604020202020204" pitchFamily="34" charset="0"/>
                        </a:rPr>
                        <a:t>Darien  </a:t>
                      </a:r>
                      <a:endParaRPr lang="en-US" sz="1400">
                        <a:effectLst/>
                      </a:endParaRPr>
                    </a:p>
                    <a:p>
                      <a:pPr indent="228600" rtl="0" fontAlgn="t">
                        <a:spcBef>
                          <a:spcPts val="0"/>
                        </a:spcBef>
                        <a:spcAft>
                          <a:spcPts val="0"/>
                        </a:spcAft>
                      </a:pPr>
                      <a:r>
                        <a:rPr lang="en-US" sz="900" b="0" i="0" u="none" strike="noStrike">
                          <a:solidFill>
                            <a:srgbClr val="000000"/>
                          </a:solidFill>
                          <a:effectLst/>
                          <a:latin typeface="Arial" panose="020B0604020202020204" pitchFamily="34" charset="0"/>
                        </a:rPr>
                        <a:t>Fairfield</a:t>
                      </a:r>
                      <a:endParaRPr lang="en-US" sz="1400">
                        <a:effectLst/>
                      </a:endParaRPr>
                    </a:p>
                    <a:p>
                      <a:pPr indent="228600" rtl="0" fontAlgn="t">
                        <a:spcBef>
                          <a:spcPts val="0"/>
                        </a:spcBef>
                        <a:spcAft>
                          <a:spcPts val="0"/>
                        </a:spcAft>
                      </a:pPr>
                      <a:r>
                        <a:rPr lang="en-US" sz="900" b="0" i="0" u="none" strike="noStrike">
                          <a:solidFill>
                            <a:srgbClr val="000000"/>
                          </a:solidFill>
                          <a:effectLst/>
                          <a:latin typeface="Arial" panose="020B0604020202020204" pitchFamily="34" charset="0"/>
                        </a:rPr>
                        <a:t>Greenwich</a:t>
                      </a:r>
                      <a:endParaRPr lang="en-US" sz="1400">
                        <a:effectLst/>
                      </a:endParaRPr>
                    </a:p>
                    <a:p>
                      <a:pPr indent="228600" rtl="0" fontAlgn="t">
                        <a:spcBef>
                          <a:spcPts val="0"/>
                        </a:spcBef>
                        <a:spcAft>
                          <a:spcPts val="0"/>
                        </a:spcAft>
                      </a:pPr>
                      <a:r>
                        <a:rPr lang="en-US" sz="900" b="0" i="0" u="none" strike="noStrike">
                          <a:solidFill>
                            <a:srgbClr val="000000"/>
                          </a:solidFill>
                          <a:effectLst/>
                          <a:latin typeface="Arial" panose="020B0604020202020204" pitchFamily="34" charset="0"/>
                        </a:rPr>
                        <a:t>Norwalk</a:t>
                      </a:r>
                      <a:endParaRPr lang="en-US" sz="1400">
                        <a:effectLst/>
                      </a:endParaRPr>
                    </a:p>
                    <a:p>
                      <a:pPr indent="228600" rtl="0" fontAlgn="t">
                        <a:spcBef>
                          <a:spcPts val="0"/>
                        </a:spcBef>
                        <a:spcAft>
                          <a:spcPts val="0"/>
                        </a:spcAft>
                      </a:pPr>
                      <a:r>
                        <a:rPr lang="en-US" sz="900" b="0" i="0" u="none" strike="noStrike">
                          <a:solidFill>
                            <a:srgbClr val="000000"/>
                          </a:solidFill>
                          <a:effectLst/>
                          <a:latin typeface="Arial" panose="020B0604020202020204" pitchFamily="34" charset="0"/>
                        </a:rPr>
                        <a:t>Stratford</a:t>
                      </a:r>
                      <a:endParaRPr lang="en-US" sz="1400">
                        <a:effectLst/>
                      </a:endParaRPr>
                    </a:p>
                  </a:txBody>
                  <a:tcPr marL="34284" marR="34284" marT="34284" marB="342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a:solidFill>
                            <a:srgbClr val="000000"/>
                          </a:solidFill>
                          <a:effectLst/>
                          <a:latin typeface="Arial" panose="020B0604020202020204" pitchFamily="34" charset="0"/>
                        </a:rPr>
                        <a:t>1,279  </a:t>
                      </a:r>
                      <a:endParaRPr lang="en-US" sz="1400">
                        <a:effectLst/>
                      </a:endParaRPr>
                    </a:p>
                    <a:p>
                      <a:pPr rtl="0" fontAlgn="t">
                        <a:spcBef>
                          <a:spcPts val="0"/>
                        </a:spcBef>
                        <a:spcAft>
                          <a:spcPts val="0"/>
                        </a:spcAft>
                      </a:pPr>
                      <a:r>
                        <a:rPr lang="en-US" sz="900" b="0" i="0" u="none" strike="noStrike">
                          <a:solidFill>
                            <a:srgbClr val="000000"/>
                          </a:solidFill>
                          <a:effectLst/>
                          <a:latin typeface="Arial" panose="020B0604020202020204" pitchFamily="34" charset="0"/>
                        </a:rPr>
                        <a:t>145</a:t>
                      </a:r>
                      <a:endParaRPr lang="en-US" sz="1400">
                        <a:effectLst/>
                      </a:endParaRPr>
                    </a:p>
                    <a:p>
                      <a:pPr rtl="0" fontAlgn="t">
                        <a:spcBef>
                          <a:spcPts val="0"/>
                        </a:spcBef>
                        <a:spcAft>
                          <a:spcPts val="0"/>
                        </a:spcAft>
                      </a:pPr>
                      <a:r>
                        <a:rPr lang="en-US" sz="900" b="0" i="0" u="none" strike="noStrike">
                          <a:solidFill>
                            <a:srgbClr val="000000"/>
                          </a:solidFill>
                          <a:effectLst/>
                          <a:latin typeface="Arial" panose="020B0604020202020204" pitchFamily="34" charset="0"/>
                        </a:rPr>
                        <a:t>1,255  </a:t>
                      </a:r>
                      <a:endParaRPr lang="en-US" sz="1400">
                        <a:effectLst/>
                      </a:endParaRPr>
                    </a:p>
                    <a:p>
                      <a:pPr rtl="0" fontAlgn="t">
                        <a:spcBef>
                          <a:spcPts val="0"/>
                        </a:spcBef>
                        <a:spcAft>
                          <a:spcPts val="0"/>
                        </a:spcAft>
                      </a:pPr>
                      <a:r>
                        <a:rPr lang="en-US" sz="900" b="0" i="0" u="none" strike="noStrike">
                          <a:solidFill>
                            <a:srgbClr val="000000"/>
                          </a:solidFill>
                          <a:effectLst/>
                          <a:latin typeface="Arial" panose="020B0604020202020204" pitchFamily="34" charset="0"/>
                        </a:rPr>
                        <a:t>222</a:t>
                      </a:r>
                      <a:endParaRPr lang="en-US" sz="1400">
                        <a:effectLst/>
                      </a:endParaRPr>
                    </a:p>
                    <a:p>
                      <a:pPr rtl="0" fontAlgn="t">
                        <a:spcBef>
                          <a:spcPts val="0"/>
                        </a:spcBef>
                        <a:spcAft>
                          <a:spcPts val="0"/>
                        </a:spcAft>
                      </a:pPr>
                      <a:r>
                        <a:rPr lang="en-US" sz="900" b="0" i="0" u="none" strike="noStrike">
                          <a:solidFill>
                            <a:srgbClr val="000000"/>
                          </a:solidFill>
                          <a:effectLst/>
                          <a:latin typeface="Arial" panose="020B0604020202020204" pitchFamily="34" charset="0"/>
                        </a:rPr>
                        <a:t>170 </a:t>
                      </a:r>
                      <a:endParaRPr lang="en-US" sz="1400">
                        <a:effectLst/>
                      </a:endParaRPr>
                    </a:p>
                    <a:p>
                      <a:pPr rtl="0" fontAlgn="t">
                        <a:spcBef>
                          <a:spcPts val="0"/>
                        </a:spcBef>
                        <a:spcAft>
                          <a:spcPts val="0"/>
                        </a:spcAft>
                      </a:pPr>
                      <a:r>
                        <a:rPr lang="en-US" sz="900" b="0" i="0" u="none" strike="noStrike">
                          <a:solidFill>
                            <a:srgbClr val="000000"/>
                          </a:solidFill>
                          <a:effectLst/>
                          <a:latin typeface="Arial" panose="020B0604020202020204" pitchFamily="34" charset="0"/>
                        </a:rPr>
                        <a:t>2,264</a:t>
                      </a:r>
                      <a:endParaRPr lang="en-US" sz="1400">
                        <a:effectLst/>
                      </a:endParaRPr>
                    </a:p>
                  </a:txBody>
                  <a:tcPr marL="34284" marR="34284" marT="34284" marB="342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sz="1400">
                          <a:effectLst/>
                        </a:rPr>
                      </a:br>
                      <a:endParaRPr lang="en-US" sz="1400">
                        <a:effectLst/>
                      </a:endParaRPr>
                    </a:p>
                  </a:txBody>
                  <a:tcPr marL="34284" marR="34284" marT="34284" marB="342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6765010"/>
                  </a:ext>
                </a:extLst>
              </a:tr>
              <a:tr h="233067">
                <a:tc>
                  <a:txBody>
                    <a:bodyPr/>
                    <a:lstStyle/>
                    <a:p>
                      <a:pPr rtl="0" fontAlgn="t">
                        <a:spcBef>
                          <a:spcPts val="0"/>
                        </a:spcBef>
                        <a:spcAft>
                          <a:spcPts val="0"/>
                        </a:spcAft>
                      </a:pPr>
                      <a:r>
                        <a:rPr lang="en-US" sz="900" b="0" i="0" u="none" strike="noStrike">
                          <a:solidFill>
                            <a:srgbClr val="000000"/>
                          </a:solidFill>
                          <a:effectLst/>
                          <a:latin typeface="Arial" panose="020B0604020202020204" pitchFamily="34" charset="0"/>
                        </a:rPr>
                        <a:t>Natural beds, </a:t>
                      </a:r>
                      <a:r>
                        <a:rPr lang="en-US" sz="900" b="0" i="1" u="none" strike="noStrike">
                          <a:solidFill>
                            <a:srgbClr val="000000"/>
                          </a:solidFill>
                          <a:effectLst/>
                          <a:latin typeface="Arial" panose="020B0604020202020204" pitchFamily="34" charset="0"/>
                        </a:rPr>
                        <a:t>designated, town waters</a:t>
                      </a:r>
                      <a:endParaRPr lang="en-US" sz="1400">
                        <a:effectLst/>
                      </a:endParaRPr>
                    </a:p>
                  </a:txBody>
                  <a:tcPr marL="34284" marR="34284" marT="34284" marB="342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a:solidFill>
                            <a:srgbClr val="000000"/>
                          </a:solidFill>
                          <a:effectLst/>
                          <a:latin typeface="Arial" panose="020B0604020202020204" pitchFamily="34" charset="0"/>
                        </a:rPr>
                        <a:t>12,002</a:t>
                      </a:r>
                      <a:endParaRPr lang="en-US" sz="1400">
                        <a:effectLst/>
                      </a:endParaRPr>
                    </a:p>
                  </a:txBody>
                  <a:tcPr marL="34284" marR="34284" marT="34284" marB="342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a:solidFill>
                            <a:srgbClr val="000000"/>
                          </a:solidFill>
                          <a:effectLst/>
                          <a:latin typeface="Arial" panose="020B0604020202020204" pitchFamily="34" charset="0"/>
                        </a:rPr>
                        <a:t>3.08</a:t>
                      </a:r>
                      <a:endParaRPr lang="en-US" sz="1400">
                        <a:effectLst/>
                      </a:endParaRPr>
                    </a:p>
                  </a:txBody>
                  <a:tcPr marL="34284" marR="34284" marT="34284" marB="342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5513025"/>
                  </a:ext>
                </a:extLst>
              </a:tr>
              <a:tr h="2090305">
                <a:tc>
                  <a:txBody>
                    <a:bodyPr/>
                    <a:lstStyle/>
                    <a:p>
                      <a:pPr indent="228600" rtl="0" fontAlgn="t">
                        <a:spcBef>
                          <a:spcPts val="0"/>
                        </a:spcBef>
                        <a:spcAft>
                          <a:spcPts val="0"/>
                        </a:spcAft>
                      </a:pPr>
                      <a:r>
                        <a:rPr lang="en-US" sz="900" b="0" i="0" u="none" strike="noStrike" dirty="0">
                          <a:solidFill>
                            <a:srgbClr val="000000"/>
                          </a:solidFill>
                          <a:effectLst/>
                          <a:latin typeface="Arial" panose="020B0604020202020204" pitchFamily="34" charset="0"/>
                        </a:rPr>
                        <a:t>Branford</a:t>
                      </a:r>
                      <a:endParaRPr lang="en-US" sz="1400" dirty="0">
                        <a:effectLst/>
                      </a:endParaRPr>
                    </a:p>
                    <a:p>
                      <a:pPr indent="228600" rtl="0" fontAlgn="t">
                        <a:spcBef>
                          <a:spcPts val="0"/>
                        </a:spcBef>
                        <a:spcAft>
                          <a:spcPts val="0"/>
                        </a:spcAft>
                      </a:pPr>
                      <a:r>
                        <a:rPr lang="en-US" sz="900" b="0" i="0" u="none" strike="noStrike" dirty="0">
                          <a:solidFill>
                            <a:srgbClr val="000000"/>
                          </a:solidFill>
                          <a:effectLst/>
                          <a:latin typeface="Arial" panose="020B0604020202020204" pitchFamily="34" charset="0"/>
                        </a:rPr>
                        <a:t>Bridgeport</a:t>
                      </a:r>
                      <a:endParaRPr lang="en-US" sz="1400" dirty="0">
                        <a:effectLst/>
                      </a:endParaRPr>
                    </a:p>
                    <a:p>
                      <a:pPr indent="228600" rtl="0" fontAlgn="t">
                        <a:spcBef>
                          <a:spcPts val="0"/>
                        </a:spcBef>
                        <a:spcAft>
                          <a:spcPts val="0"/>
                        </a:spcAft>
                      </a:pPr>
                      <a:r>
                        <a:rPr lang="en-US" sz="900" b="0" i="0" u="none" strike="noStrike" dirty="0">
                          <a:solidFill>
                            <a:srgbClr val="000000"/>
                          </a:solidFill>
                          <a:effectLst/>
                          <a:latin typeface="Arial" panose="020B0604020202020204" pitchFamily="34" charset="0"/>
                        </a:rPr>
                        <a:t>Clinton</a:t>
                      </a:r>
                      <a:endParaRPr lang="en-US" sz="1400" dirty="0">
                        <a:effectLst/>
                      </a:endParaRPr>
                    </a:p>
                    <a:p>
                      <a:pPr indent="228600" rtl="0" fontAlgn="t">
                        <a:spcBef>
                          <a:spcPts val="0"/>
                        </a:spcBef>
                        <a:spcAft>
                          <a:spcPts val="0"/>
                        </a:spcAft>
                      </a:pPr>
                      <a:r>
                        <a:rPr lang="en-US" sz="900" b="0" i="0" u="none" strike="noStrike" dirty="0">
                          <a:solidFill>
                            <a:srgbClr val="000000"/>
                          </a:solidFill>
                          <a:effectLst/>
                          <a:latin typeface="Arial" panose="020B0604020202020204" pitchFamily="34" charset="0"/>
                        </a:rPr>
                        <a:t>Darien</a:t>
                      </a:r>
                      <a:endParaRPr lang="en-US" sz="1400" dirty="0">
                        <a:effectLst/>
                      </a:endParaRPr>
                    </a:p>
                    <a:p>
                      <a:pPr indent="228600" rtl="0" fontAlgn="t">
                        <a:spcBef>
                          <a:spcPts val="0"/>
                        </a:spcBef>
                        <a:spcAft>
                          <a:spcPts val="0"/>
                        </a:spcAft>
                      </a:pPr>
                      <a:r>
                        <a:rPr lang="en-US" sz="900" b="0" i="0" u="none" strike="noStrike" dirty="0">
                          <a:solidFill>
                            <a:srgbClr val="000000"/>
                          </a:solidFill>
                          <a:effectLst/>
                          <a:latin typeface="Arial" panose="020B0604020202020204" pitchFamily="34" charset="0"/>
                        </a:rPr>
                        <a:t>Fairfield</a:t>
                      </a:r>
                      <a:endParaRPr lang="en-US" sz="1400" dirty="0">
                        <a:effectLst/>
                      </a:endParaRPr>
                    </a:p>
                    <a:p>
                      <a:pPr indent="228600" rtl="0" fontAlgn="t">
                        <a:spcBef>
                          <a:spcPts val="0"/>
                        </a:spcBef>
                        <a:spcAft>
                          <a:spcPts val="0"/>
                        </a:spcAft>
                      </a:pPr>
                      <a:r>
                        <a:rPr lang="en-US" sz="900" b="0" i="0" u="none" strike="noStrike" dirty="0">
                          <a:solidFill>
                            <a:srgbClr val="000000"/>
                          </a:solidFill>
                          <a:effectLst/>
                          <a:latin typeface="Arial" panose="020B0604020202020204" pitchFamily="34" charset="0"/>
                        </a:rPr>
                        <a:t>Greenwich</a:t>
                      </a:r>
                      <a:endParaRPr lang="en-US" sz="1400" dirty="0">
                        <a:effectLst/>
                      </a:endParaRPr>
                    </a:p>
                    <a:p>
                      <a:pPr indent="228600" rtl="0" fontAlgn="t">
                        <a:spcBef>
                          <a:spcPts val="0"/>
                        </a:spcBef>
                        <a:spcAft>
                          <a:spcPts val="0"/>
                        </a:spcAft>
                      </a:pPr>
                      <a:r>
                        <a:rPr lang="en-US" sz="900" b="0" i="0" u="none" strike="noStrike" dirty="0">
                          <a:solidFill>
                            <a:srgbClr val="000000"/>
                          </a:solidFill>
                          <a:effectLst/>
                          <a:latin typeface="Arial" panose="020B0604020202020204" pitchFamily="34" charset="0"/>
                        </a:rPr>
                        <a:t>Guilford</a:t>
                      </a:r>
                      <a:endParaRPr lang="en-US" sz="1400" dirty="0">
                        <a:effectLst/>
                      </a:endParaRPr>
                    </a:p>
                    <a:p>
                      <a:pPr indent="228600" rtl="0" fontAlgn="t">
                        <a:spcBef>
                          <a:spcPts val="0"/>
                        </a:spcBef>
                        <a:spcAft>
                          <a:spcPts val="0"/>
                        </a:spcAft>
                      </a:pPr>
                      <a:r>
                        <a:rPr lang="en-US" sz="900" b="0" i="0" u="none" strike="noStrike" dirty="0">
                          <a:solidFill>
                            <a:srgbClr val="000000"/>
                          </a:solidFill>
                          <a:effectLst/>
                          <a:latin typeface="Arial" panose="020B0604020202020204" pitchFamily="34" charset="0"/>
                        </a:rPr>
                        <a:t>Madison</a:t>
                      </a:r>
                      <a:endParaRPr lang="en-US" sz="1400" dirty="0">
                        <a:effectLst/>
                      </a:endParaRPr>
                    </a:p>
                    <a:p>
                      <a:pPr indent="228600" rtl="0" fontAlgn="t">
                        <a:spcBef>
                          <a:spcPts val="0"/>
                        </a:spcBef>
                        <a:spcAft>
                          <a:spcPts val="0"/>
                        </a:spcAft>
                      </a:pPr>
                      <a:r>
                        <a:rPr lang="en-US" sz="900" b="0" i="0" u="none" strike="noStrike" dirty="0">
                          <a:solidFill>
                            <a:srgbClr val="000000"/>
                          </a:solidFill>
                          <a:effectLst/>
                          <a:latin typeface="Arial" panose="020B0604020202020204" pitchFamily="34" charset="0"/>
                        </a:rPr>
                        <a:t>Milford</a:t>
                      </a:r>
                      <a:endParaRPr lang="en-US" sz="1400" dirty="0">
                        <a:effectLst/>
                      </a:endParaRPr>
                    </a:p>
                    <a:p>
                      <a:pPr indent="228600" rtl="0" fontAlgn="t">
                        <a:spcBef>
                          <a:spcPts val="0"/>
                        </a:spcBef>
                        <a:spcAft>
                          <a:spcPts val="0"/>
                        </a:spcAft>
                      </a:pPr>
                      <a:r>
                        <a:rPr lang="en-US" sz="900" b="0" i="0" u="none" strike="noStrike" dirty="0">
                          <a:solidFill>
                            <a:srgbClr val="000000"/>
                          </a:solidFill>
                          <a:effectLst/>
                          <a:latin typeface="Arial" panose="020B0604020202020204" pitchFamily="34" charset="0"/>
                        </a:rPr>
                        <a:t>Norwalk</a:t>
                      </a:r>
                      <a:endParaRPr lang="en-US" sz="1400" dirty="0">
                        <a:effectLst/>
                      </a:endParaRPr>
                    </a:p>
                    <a:p>
                      <a:pPr indent="228600" rtl="0" fontAlgn="t">
                        <a:spcBef>
                          <a:spcPts val="0"/>
                        </a:spcBef>
                        <a:spcAft>
                          <a:spcPts val="0"/>
                        </a:spcAft>
                      </a:pPr>
                      <a:r>
                        <a:rPr lang="en-US" sz="900" b="0" i="0" u="none" strike="noStrike" dirty="0">
                          <a:solidFill>
                            <a:srgbClr val="000000"/>
                          </a:solidFill>
                          <a:effectLst/>
                          <a:latin typeface="Arial" panose="020B0604020202020204" pitchFamily="34" charset="0"/>
                        </a:rPr>
                        <a:t>Old </a:t>
                      </a:r>
                      <a:r>
                        <a:rPr lang="en-US" sz="900" b="0" i="0" u="none" strike="noStrike" dirty="0" err="1">
                          <a:solidFill>
                            <a:srgbClr val="000000"/>
                          </a:solidFill>
                          <a:effectLst/>
                          <a:latin typeface="Arial" panose="020B0604020202020204" pitchFamily="34" charset="0"/>
                        </a:rPr>
                        <a:t>Saybrook</a:t>
                      </a:r>
                      <a:endParaRPr lang="en-US" sz="1400" dirty="0">
                        <a:effectLst/>
                      </a:endParaRPr>
                    </a:p>
                    <a:p>
                      <a:pPr indent="228600" rtl="0" fontAlgn="t">
                        <a:spcBef>
                          <a:spcPts val="0"/>
                        </a:spcBef>
                        <a:spcAft>
                          <a:spcPts val="0"/>
                        </a:spcAft>
                      </a:pPr>
                      <a:r>
                        <a:rPr lang="en-US" sz="900" b="0" i="0" u="none" strike="noStrike" dirty="0">
                          <a:solidFill>
                            <a:srgbClr val="000000"/>
                          </a:solidFill>
                          <a:effectLst/>
                          <a:latin typeface="Arial" panose="020B0604020202020204" pitchFamily="34" charset="0"/>
                        </a:rPr>
                        <a:t>Stamford</a:t>
                      </a:r>
                      <a:endParaRPr lang="en-US" sz="1400" dirty="0">
                        <a:effectLst/>
                      </a:endParaRPr>
                    </a:p>
                    <a:p>
                      <a:pPr indent="228600" rtl="0" fontAlgn="t">
                        <a:spcBef>
                          <a:spcPts val="0"/>
                        </a:spcBef>
                        <a:spcAft>
                          <a:spcPts val="0"/>
                        </a:spcAft>
                      </a:pPr>
                      <a:r>
                        <a:rPr lang="en-US" sz="900" b="0" i="0" u="none" strike="noStrike" dirty="0">
                          <a:solidFill>
                            <a:srgbClr val="000000"/>
                          </a:solidFill>
                          <a:effectLst/>
                          <a:latin typeface="Arial" panose="020B0604020202020204" pitchFamily="34" charset="0"/>
                        </a:rPr>
                        <a:t>Stratford</a:t>
                      </a:r>
                      <a:endParaRPr lang="en-US" sz="1400" dirty="0">
                        <a:effectLst/>
                      </a:endParaRPr>
                    </a:p>
                    <a:p>
                      <a:pPr indent="228600" rtl="0" fontAlgn="t">
                        <a:spcBef>
                          <a:spcPts val="0"/>
                        </a:spcBef>
                        <a:spcAft>
                          <a:spcPts val="0"/>
                        </a:spcAft>
                      </a:pPr>
                      <a:r>
                        <a:rPr lang="en-US" sz="900" b="0" i="0" u="none" strike="noStrike" dirty="0">
                          <a:solidFill>
                            <a:srgbClr val="000000"/>
                          </a:solidFill>
                          <a:effectLst/>
                          <a:latin typeface="Arial" panose="020B0604020202020204" pitchFamily="34" charset="0"/>
                        </a:rPr>
                        <a:t>West Haven</a:t>
                      </a:r>
                      <a:endParaRPr lang="en-US" sz="1400" dirty="0">
                        <a:effectLst/>
                      </a:endParaRPr>
                    </a:p>
                    <a:p>
                      <a:pPr indent="228600" rtl="0" fontAlgn="t">
                        <a:spcBef>
                          <a:spcPts val="0"/>
                        </a:spcBef>
                        <a:spcAft>
                          <a:spcPts val="0"/>
                        </a:spcAft>
                      </a:pPr>
                      <a:r>
                        <a:rPr lang="en-US" sz="900" b="0" i="0" u="none" strike="noStrike" dirty="0">
                          <a:solidFill>
                            <a:srgbClr val="000000"/>
                          </a:solidFill>
                          <a:effectLst/>
                          <a:latin typeface="Arial" panose="020B0604020202020204" pitchFamily="34" charset="0"/>
                        </a:rPr>
                        <a:t>Westport</a:t>
                      </a:r>
                      <a:endParaRPr lang="en-US" sz="1400" dirty="0">
                        <a:effectLst/>
                      </a:endParaRPr>
                    </a:p>
                  </a:txBody>
                  <a:tcPr marL="34284" marR="34284" marT="34284" marB="342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a:solidFill>
                            <a:srgbClr val="000000"/>
                          </a:solidFill>
                          <a:effectLst/>
                          <a:latin typeface="Arial" panose="020B0604020202020204" pitchFamily="34" charset="0"/>
                        </a:rPr>
                        <a:t>80</a:t>
                      </a:r>
                      <a:endParaRPr lang="en-US" sz="1400">
                        <a:effectLst/>
                      </a:endParaRPr>
                    </a:p>
                    <a:p>
                      <a:pPr rtl="0" fontAlgn="t">
                        <a:spcBef>
                          <a:spcPts val="0"/>
                        </a:spcBef>
                        <a:spcAft>
                          <a:spcPts val="0"/>
                        </a:spcAft>
                      </a:pPr>
                      <a:r>
                        <a:rPr lang="en-US" sz="900" b="0" i="0" u="none" strike="noStrike">
                          <a:solidFill>
                            <a:srgbClr val="000000"/>
                          </a:solidFill>
                          <a:effectLst/>
                          <a:latin typeface="Arial" panose="020B0604020202020204" pitchFamily="34" charset="0"/>
                        </a:rPr>
                        <a:t>1,254</a:t>
                      </a:r>
                      <a:endParaRPr lang="en-US" sz="1400">
                        <a:effectLst/>
                      </a:endParaRPr>
                    </a:p>
                    <a:p>
                      <a:pPr rtl="0" fontAlgn="t">
                        <a:spcBef>
                          <a:spcPts val="0"/>
                        </a:spcBef>
                        <a:spcAft>
                          <a:spcPts val="0"/>
                        </a:spcAft>
                      </a:pPr>
                      <a:r>
                        <a:rPr lang="en-US" sz="900" b="0" i="0" u="none" strike="noStrike">
                          <a:solidFill>
                            <a:srgbClr val="000000"/>
                          </a:solidFill>
                          <a:effectLst/>
                          <a:latin typeface="Arial" panose="020B0604020202020204" pitchFamily="34" charset="0"/>
                        </a:rPr>
                        <a:t>288</a:t>
                      </a:r>
                      <a:endParaRPr lang="en-US" sz="1400">
                        <a:effectLst/>
                      </a:endParaRPr>
                    </a:p>
                    <a:p>
                      <a:pPr rtl="0" fontAlgn="t">
                        <a:spcBef>
                          <a:spcPts val="0"/>
                        </a:spcBef>
                        <a:spcAft>
                          <a:spcPts val="0"/>
                        </a:spcAft>
                      </a:pPr>
                      <a:r>
                        <a:rPr lang="en-US" sz="900" b="0" i="0" u="none" strike="noStrike">
                          <a:solidFill>
                            <a:srgbClr val="000000"/>
                          </a:solidFill>
                          <a:effectLst/>
                          <a:latin typeface="Arial" panose="020B0604020202020204" pitchFamily="34" charset="0"/>
                        </a:rPr>
                        <a:t>516</a:t>
                      </a:r>
                      <a:endParaRPr lang="en-US" sz="1400">
                        <a:effectLst/>
                      </a:endParaRPr>
                    </a:p>
                    <a:p>
                      <a:pPr rtl="0" fontAlgn="t">
                        <a:spcBef>
                          <a:spcPts val="0"/>
                        </a:spcBef>
                        <a:spcAft>
                          <a:spcPts val="0"/>
                        </a:spcAft>
                      </a:pPr>
                      <a:r>
                        <a:rPr lang="en-US" sz="900" b="0" i="0" u="none" strike="noStrike">
                          <a:solidFill>
                            <a:srgbClr val="000000"/>
                          </a:solidFill>
                          <a:effectLst/>
                          <a:latin typeface="Arial" panose="020B0604020202020204" pitchFamily="34" charset="0"/>
                        </a:rPr>
                        <a:t>900</a:t>
                      </a:r>
                      <a:endParaRPr lang="en-US" sz="1400">
                        <a:effectLst/>
                      </a:endParaRPr>
                    </a:p>
                    <a:p>
                      <a:pPr rtl="0" fontAlgn="t">
                        <a:spcBef>
                          <a:spcPts val="0"/>
                        </a:spcBef>
                        <a:spcAft>
                          <a:spcPts val="0"/>
                        </a:spcAft>
                      </a:pPr>
                      <a:r>
                        <a:rPr lang="en-US" sz="900" b="0" i="0" u="none" strike="noStrike">
                          <a:solidFill>
                            <a:srgbClr val="000000"/>
                          </a:solidFill>
                          <a:effectLst/>
                          <a:latin typeface="Arial" panose="020B0604020202020204" pitchFamily="34" charset="0"/>
                        </a:rPr>
                        <a:t>1,613</a:t>
                      </a:r>
                      <a:endParaRPr lang="en-US" sz="1400">
                        <a:effectLst/>
                      </a:endParaRPr>
                    </a:p>
                    <a:p>
                      <a:pPr rtl="0" fontAlgn="t">
                        <a:spcBef>
                          <a:spcPts val="0"/>
                        </a:spcBef>
                        <a:spcAft>
                          <a:spcPts val="0"/>
                        </a:spcAft>
                      </a:pPr>
                      <a:r>
                        <a:rPr lang="en-US" sz="900" b="0" i="0" u="none" strike="noStrike">
                          <a:solidFill>
                            <a:srgbClr val="000000"/>
                          </a:solidFill>
                          <a:effectLst/>
                          <a:latin typeface="Arial" panose="020B0604020202020204" pitchFamily="34" charset="0"/>
                        </a:rPr>
                        <a:t>33</a:t>
                      </a:r>
                      <a:endParaRPr lang="en-US" sz="1400">
                        <a:effectLst/>
                      </a:endParaRPr>
                    </a:p>
                    <a:p>
                      <a:pPr rtl="0" fontAlgn="t">
                        <a:spcBef>
                          <a:spcPts val="0"/>
                        </a:spcBef>
                        <a:spcAft>
                          <a:spcPts val="0"/>
                        </a:spcAft>
                      </a:pPr>
                      <a:r>
                        <a:rPr lang="en-US" sz="900" b="0" i="0" u="none" strike="noStrike">
                          <a:solidFill>
                            <a:srgbClr val="000000"/>
                          </a:solidFill>
                          <a:effectLst/>
                          <a:latin typeface="Arial" panose="020B0604020202020204" pitchFamily="34" charset="0"/>
                        </a:rPr>
                        <a:t>348</a:t>
                      </a:r>
                      <a:endParaRPr lang="en-US" sz="1400">
                        <a:effectLst/>
                      </a:endParaRPr>
                    </a:p>
                    <a:p>
                      <a:pPr rtl="0" fontAlgn="t">
                        <a:spcBef>
                          <a:spcPts val="0"/>
                        </a:spcBef>
                        <a:spcAft>
                          <a:spcPts val="0"/>
                        </a:spcAft>
                      </a:pPr>
                      <a:r>
                        <a:rPr lang="en-US" sz="900" b="0" i="0" u="none" strike="noStrike">
                          <a:solidFill>
                            <a:srgbClr val="000000"/>
                          </a:solidFill>
                          <a:effectLst/>
                          <a:latin typeface="Arial" panose="020B0604020202020204" pitchFamily="34" charset="0"/>
                        </a:rPr>
                        <a:t>1,657</a:t>
                      </a:r>
                      <a:endParaRPr lang="en-US" sz="1400">
                        <a:effectLst/>
                      </a:endParaRPr>
                    </a:p>
                    <a:p>
                      <a:pPr rtl="0" fontAlgn="t">
                        <a:spcBef>
                          <a:spcPts val="0"/>
                        </a:spcBef>
                        <a:spcAft>
                          <a:spcPts val="0"/>
                        </a:spcAft>
                      </a:pPr>
                      <a:r>
                        <a:rPr lang="en-US" sz="900" b="0" i="0" u="none" strike="noStrike">
                          <a:solidFill>
                            <a:srgbClr val="000000"/>
                          </a:solidFill>
                          <a:effectLst/>
                          <a:latin typeface="Arial" panose="020B0604020202020204" pitchFamily="34" charset="0"/>
                        </a:rPr>
                        <a:t>1,994</a:t>
                      </a:r>
                      <a:endParaRPr lang="en-US" sz="1400">
                        <a:effectLst/>
                      </a:endParaRPr>
                    </a:p>
                    <a:p>
                      <a:pPr rtl="0" fontAlgn="t">
                        <a:spcBef>
                          <a:spcPts val="0"/>
                        </a:spcBef>
                        <a:spcAft>
                          <a:spcPts val="0"/>
                        </a:spcAft>
                      </a:pPr>
                      <a:r>
                        <a:rPr lang="en-US" sz="900" b="0" i="0" u="none" strike="noStrike">
                          <a:solidFill>
                            <a:srgbClr val="000000"/>
                          </a:solidFill>
                          <a:effectLst/>
                          <a:latin typeface="Arial" panose="020B0604020202020204" pitchFamily="34" charset="0"/>
                        </a:rPr>
                        <a:t>129</a:t>
                      </a:r>
                      <a:endParaRPr lang="en-US" sz="1400">
                        <a:effectLst/>
                      </a:endParaRPr>
                    </a:p>
                    <a:p>
                      <a:pPr rtl="0" fontAlgn="t">
                        <a:spcBef>
                          <a:spcPts val="0"/>
                        </a:spcBef>
                        <a:spcAft>
                          <a:spcPts val="0"/>
                        </a:spcAft>
                      </a:pPr>
                      <a:r>
                        <a:rPr lang="en-US" sz="900" b="0" i="0" u="none" strike="noStrike">
                          <a:solidFill>
                            <a:srgbClr val="000000"/>
                          </a:solidFill>
                          <a:effectLst/>
                          <a:latin typeface="Arial" panose="020B0604020202020204" pitchFamily="34" charset="0"/>
                        </a:rPr>
                        <a:t>403</a:t>
                      </a:r>
                      <a:endParaRPr lang="en-US" sz="1400">
                        <a:effectLst/>
                      </a:endParaRPr>
                    </a:p>
                    <a:p>
                      <a:pPr rtl="0" fontAlgn="t">
                        <a:spcBef>
                          <a:spcPts val="0"/>
                        </a:spcBef>
                        <a:spcAft>
                          <a:spcPts val="0"/>
                        </a:spcAft>
                      </a:pPr>
                      <a:r>
                        <a:rPr lang="en-US" sz="900" b="0" i="0" u="none" strike="noStrike">
                          <a:solidFill>
                            <a:srgbClr val="000000"/>
                          </a:solidFill>
                          <a:effectLst/>
                          <a:latin typeface="Arial" panose="020B0604020202020204" pitchFamily="34" charset="0"/>
                        </a:rPr>
                        <a:t>1,073</a:t>
                      </a:r>
                      <a:endParaRPr lang="en-US" sz="1400">
                        <a:effectLst/>
                      </a:endParaRPr>
                    </a:p>
                    <a:p>
                      <a:pPr rtl="0" fontAlgn="t">
                        <a:spcBef>
                          <a:spcPts val="0"/>
                        </a:spcBef>
                        <a:spcAft>
                          <a:spcPts val="0"/>
                        </a:spcAft>
                      </a:pPr>
                      <a:r>
                        <a:rPr lang="en-US" sz="900" b="0" i="0" u="none" strike="noStrike">
                          <a:solidFill>
                            <a:srgbClr val="000000"/>
                          </a:solidFill>
                          <a:effectLst/>
                          <a:latin typeface="Arial" panose="020B0604020202020204" pitchFamily="34" charset="0"/>
                        </a:rPr>
                        <a:t>1,096</a:t>
                      </a:r>
                      <a:endParaRPr lang="en-US" sz="1400">
                        <a:effectLst/>
                      </a:endParaRPr>
                    </a:p>
                    <a:p>
                      <a:pPr rtl="0" fontAlgn="t">
                        <a:spcBef>
                          <a:spcPts val="0"/>
                        </a:spcBef>
                        <a:spcAft>
                          <a:spcPts val="0"/>
                        </a:spcAft>
                      </a:pPr>
                      <a:r>
                        <a:rPr lang="en-US" sz="900" b="0" i="0" u="none" strike="noStrike">
                          <a:solidFill>
                            <a:srgbClr val="000000"/>
                          </a:solidFill>
                          <a:effectLst/>
                          <a:latin typeface="Arial" panose="020B0604020202020204" pitchFamily="34" charset="0"/>
                        </a:rPr>
                        <a:t>618</a:t>
                      </a:r>
                      <a:endParaRPr lang="en-US" sz="1400">
                        <a:effectLst/>
                      </a:endParaRPr>
                    </a:p>
                  </a:txBody>
                  <a:tcPr marL="34284" marR="34284" marT="34284" marB="342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sz="1400">
                          <a:effectLst/>
                        </a:rPr>
                      </a:br>
                      <a:endParaRPr lang="en-US" sz="1400">
                        <a:effectLst/>
                      </a:endParaRPr>
                    </a:p>
                  </a:txBody>
                  <a:tcPr marL="34284" marR="34284" marT="34284" marB="342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7969995"/>
                  </a:ext>
                </a:extLst>
              </a:tr>
              <a:tr h="233067">
                <a:tc>
                  <a:txBody>
                    <a:bodyPr/>
                    <a:lstStyle/>
                    <a:p>
                      <a:pPr rtl="0" fontAlgn="t">
                        <a:spcBef>
                          <a:spcPts val="0"/>
                        </a:spcBef>
                        <a:spcAft>
                          <a:spcPts val="0"/>
                        </a:spcAft>
                      </a:pPr>
                      <a:r>
                        <a:rPr lang="en-US" sz="900" b="0" i="0" u="none" strike="noStrike">
                          <a:solidFill>
                            <a:srgbClr val="000000"/>
                          </a:solidFill>
                          <a:effectLst/>
                          <a:latin typeface="Arial" panose="020B0604020202020204" pitchFamily="34" charset="0"/>
                        </a:rPr>
                        <a:t>Natural beds, </a:t>
                      </a:r>
                      <a:r>
                        <a:rPr lang="en-US" sz="900" b="0" i="1" u="none" strike="noStrike">
                          <a:solidFill>
                            <a:srgbClr val="000000"/>
                          </a:solidFill>
                          <a:effectLst/>
                          <a:latin typeface="Arial" panose="020B0604020202020204" pitchFamily="34" charset="0"/>
                        </a:rPr>
                        <a:t>undesignated, town waters</a:t>
                      </a:r>
                      <a:endParaRPr lang="en-US" sz="1400">
                        <a:effectLst/>
                      </a:endParaRPr>
                    </a:p>
                  </a:txBody>
                  <a:tcPr marL="34284" marR="34284" marT="34284" marB="342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a:solidFill>
                            <a:srgbClr val="000000"/>
                          </a:solidFill>
                          <a:effectLst/>
                          <a:latin typeface="Arial" panose="020B0604020202020204" pitchFamily="34" charset="0"/>
                        </a:rPr>
                        <a:t>unknown</a:t>
                      </a:r>
                      <a:endParaRPr lang="en-US" sz="1400">
                        <a:effectLst/>
                      </a:endParaRPr>
                    </a:p>
                  </a:txBody>
                  <a:tcPr marL="34284" marR="34284" marT="34284" marB="342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a:solidFill>
                            <a:srgbClr val="000000"/>
                          </a:solidFill>
                          <a:effectLst/>
                          <a:latin typeface="Arial" panose="020B0604020202020204" pitchFamily="34" charset="0"/>
                        </a:rPr>
                        <a:t>unknown</a:t>
                      </a:r>
                      <a:endParaRPr lang="en-US" sz="1400">
                        <a:effectLst/>
                      </a:endParaRPr>
                    </a:p>
                  </a:txBody>
                  <a:tcPr marL="34284" marR="34284" marT="34284" marB="342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5613743"/>
                  </a:ext>
                </a:extLst>
              </a:tr>
              <a:tr h="233067">
                <a:tc>
                  <a:txBody>
                    <a:bodyPr/>
                    <a:lstStyle/>
                    <a:p>
                      <a:pPr rtl="0" fontAlgn="t">
                        <a:spcBef>
                          <a:spcPts val="0"/>
                        </a:spcBef>
                        <a:spcAft>
                          <a:spcPts val="0"/>
                        </a:spcAft>
                      </a:pPr>
                      <a:r>
                        <a:rPr lang="en-US" sz="900" b="0" i="0" u="none" strike="noStrike">
                          <a:solidFill>
                            <a:srgbClr val="000000"/>
                          </a:solidFill>
                          <a:effectLst/>
                          <a:latin typeface="Arial" panose="020B0604020202020204" pitchFamily="34" charset="0"/>
                        </a:rPr>
                        <a:t>Commercial shellfish beds (all)</a:t>
                      </a:r>
                      <a:endParaRPr lang="en-US" sz="1400">
                        <a:effectLst/>
                      </a:endParaRPr>
                    </a:p>
                  </a:txBody>
                  <a:tcPr marL="34284" marR="34284" marT="34284" marB="342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a:solidFill>
                            <a:srgbClr val="000000"/>
                          </a:solidFill>
                          <a:effectLst/>
                          <a:latin typeface="Arial" panose="020B0604020202020204" pitchFamily="34" charset="0"/>
                        </a:rPr>
                        <a:t>61,421</a:t>
                      </a:r>
                      <a:endParaRPr lang="en-US" sz="1400">
                        <a:effectLst/>
                      </a:endParaRPr>
                    </a:p>
                  </a:txBody>
                  <a:tcPr marL="34284" marR="34284" marT="34284" marB="342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a:solidFill>
                            <a:srgbClr val="000000"/>
                          </a:solidFill>
                          <a:effectLst/>
                          <a:latin typeface="Arial" panose="020B0604020202020204" pitchFamily="34" charset="0"/>
                        </a:rPr>
                        <a:t>15.78</a:t>
                      </a:r>
                      <a:endParaRPr lang="en-US" sz="1400">
                        <a:effectLst/>
                      </a:endParaRPr>
                    </a:p>
                  </a:txBody>
                  <a:tcPr marL="34284" marR="34284" marT="34284" marB="342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4124465"/>
                  </a:ext>
                </a:extLst>
              </a:tr>
              <a:tr h="233067">
                <a:tc>
                  <a:txBody>
                    <a:bodyPr/>
                    <a:lstStyle/>
                    <a:p>
                      <a:pPr rtl="0" fontAlgn="t">
                        <a:spcBef>
                          <a:spcPts val="0"/>
                        </a:spcBef>
                        <a:spcAft>
                          <a:spcPts val="0"/>
                        </a:spcAft>
                      </a:pPr>
                      <a:r>
                        <a:rPr lang="en-US" sz="900" b="0" i="0" u="none" strike="noStrike">
                          <a:solidFill>
                            <a:srgbClr val="000000"/>
                          </a:solidFill>
                          <a:effectLst/>
                          <a:latin typeface="Arial" panose="020B0604020202020204" pitchFamily="34" charset="0"/>
                        </a:rPr>
                        <a:t>Commercial shellfish beds (state)</a:t>
                      </a:r>
                      <a:endParaRPr lang="en-US" sz="1400">
                        <a:effectLst/>
                      </a:endParaRPr>
                    </a:p>
                  </a:txBody>
                  <a:tcPr marL="34284" marR="34284" marT="34284" marB="342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a:solidFill>
                            <a:srgbClr val="000000"/>
                          </a:solidFill>
                          <a:effectLst/>
                          <a:latin typeface="Arial" panose="020B0604020202020204" pitchFamily="34" charset="0"/>
                        </a:rPr>
                        <a:t>45,265</a:t>
                      </a:r>
                      <a:endParaRPr lang="en-US" sz="1400">
                        <a:effectLst/>
                      </a:endParaRPr>
                    </a:p>
                  </a:txBody>
                  <a:tcPr marL="34284" marR="34284" marT="34284" marB="342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a:solidFill>
                            <a:srgbClr val="000000"/>
                          </a:solidFill>
                          <a:effectLst/>
                          <a:latin typeface="Arial" panose="020B0604020202020204" pitchFamily="34" charset="0"/>
                        </a:rPr>
                        <a:t>11.63</a:t>
                      </a:r>
                      <a:endParaRPr lang="en-US" sz="1400">
                        <a:effectLst/>
                      </a:endParaRPr>
                    </a:p>
                  </a:txBody>
                  <a:tcPr marL="34284" marR="34284" marT="34284" marB="342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7897505"/>
                  </a:ext>
                </a:extLst>
              </a:tr>
              <a:tr h="233067">
                <a:tc>
                  <a:txBody>
                    <a:bodyPr/>
                    <a:lstStyle/>
                    <a:p>
                      <a:pPr rtl="0" fontAlgn="t">
                        <a:spcBef>
                          <a:spcPts val="0"/>
                        </a:spcBef>
                        <a:spcAft>
                          <a:spcPts val="0"/>
                        </a:spcAft>
                      </a:pPr>
                      <a:r>
                        <a:rPr lang="en-US" sz="900" b="0" i="0" u="none" strike="noStrike">
                          <a:solidFill>
                            <a:srgbClr val="000000"/>
                          </a:solidFill>
                          <a:effectLst/>
                          <a:latin typeface="Arial" panose="020B0604020202020204" pitchFamily="34" charset="0"/>
                        </a:rPr>
                        <a:t>Commercial shellfish beds (town)</a:t>
                      </a:r>
                      <a:endParaRPr lang="en-US" sz="1400">
                        <a:effectLst/>
                      </a:endParaRPr>
                    </a:p>
                  </a:txBody>
                  <a:tcPr marL="34284" marR="34284" marT="34284" marB="342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a:solidFill>
                            <a:srgbClr val="000000"/>
                          </a:solidFill>
                          <a:effectLst/>
                          <a:latin typeface="Arial" panose="020B0604020202020204" pitchFamily="34" charset="0"/>
                        </a:rPr>
                        <a:t>16,156</a:t>
                      </a:r>
                      <a:endParaRPr lang="en-US" sz="1400">
                        <a:effectLst/>
                      </a:endParaRPr>
                    </a:p>
                  </a:txBody>
                  <a:tcPr marL="34284" marR="34284" marT="34284" marB="342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a:solidFill>
                            <a:srgbClr val="000000"/>
                          </a:solidFill>
                          <a:effectLst/>
                          <a:latin typeface="Arial" panose="020B0604020202020204" pitchFamily="34" charset="0"/>
                        </a:rPr>
                        <a:t>4.15</a:t>
                      </a:r>
                      <a:endParaRPr lang="en-US" sz="1400">
                        <a:effectLst/>
                      </a:endParaRPr>
                    </a:p>
                  </a:txBody>
                  <a:tcPr marL="34284" marR="34284" marT="34284" marB="342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4100265"/>
                  </a:ext>
                </a:extLst>
              </a:tr>
              <a:tr h="233067">
                <a:tc>
                  <a:txBody>
                    <a:bodyPr/>
                    <a:lstStyle/>
                    <a:p>
                      <a:pPr rtl="0" fontAlgn="t">
                        <a:spcBef>
                          <a:spcPts val="0"/>
                        </a:spcBef>
                        <a:spcAft>
                          <a:spcPts val="0"/>
                        </a:spcAft>
                      </a:pPr>
                      <a:r>
                        <a:rPr lang="en-US" sz="900" b="0" i="0" u="none" strike="noStrike">
                          <a:solidFill>
                            <a:srgbClr val="000000"/>
                          </a:solidFill>
                          <a:effectLst/>
                          <a:latin typeface="Arial" panose="020B0604020202020204" pitchFamily="34" charset="0"/>
                        </a:rPr>
                        <a:t>Recreational shellfish beds</a:t>
                      </a:r>
                      <a:endParaRPr lang="en-US" sz="1400">
                        <a:effectLst/>
                      </a:endParaRPr>
                    </a:p>
                  </a:txBody>
                  <a:tcPr marL="34284" marR="34284" marT="34284" marB="342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a:solidFill>
                            <a:srgbClr val="000000"/>
                          </a:solidFill>
                          <a:effectLst/>
                          <a:latin typeface="Arial" panose="020B0604020202020204" pitchFamily="34" charset="0"/>
                        </a:rPr>
                        <a:t>10,422 </a:t>
                      </a:r>
                      <a:endParaRPr lang="en-US" sz="1400">
                        <a:effectLst/>
                      </a:endParaRPr>
                    </a:p>
                  </a:txBody>
                  <a:tcPr marL="34284" marR="34284" marT="34284" marB="342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dirty="0">
                          <a:solidFill>
                            <a:srgbClr val="000000"/>
                          </a:solidFill>
                          <a:effectLst/>
                          <a:latin typeface="Arial" panose="020B0604020202020204" pitchFamily="34" charset="0"/>
                        </a:rPr>
                        <a:t>2.68</a:t>
                      </a:r>
                      <a:endParaRPr lang="en-US" sz="1400" dirty="0">
                        <a:effectLst/>
                      </a:endParaRPr>
                    </a:p>
                  </a:txBody>
                  <a:tcPr marL="34284" marR="34284" marT="34284" marB="342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0514372"/>
                  </a:ext>
                </a:extLst>
              </a:tr>
            </a:tbl>
          </a:graphicData>
        </a:graphic>
      </p:graphicFrame>
      <p:cxnSp>
        <p:nvCxnSpPr>
          <p:cNvPr id="17" name="Straight Connector 16">
            <a:extLst>
              <a:ext uri="{FF2B5EF4-FFF2-40B4-BE49-F238E27FC236}">
                <a16:creationId xmlns:a16="http://schemas.microsoft.com/office/drawing/2014/main" id="{A4BF33D2-A677-D84C-8ECE-3C3194E3A1CB}"/>
              </a:ext>
            </a:extLst>
          </p:cNvPr>
          <p:cNvCxnSpPr>
            <a:cxnSpLocks/>
          </p:cNvCxnSpPr>
          <p:nvPr/>
        </p:nvCxnSpPr>
        <p:spPr>
          <a:xfrm>
            <a:off x="2098215" y="828492"/>
            <a:ext cx="0" cy="1384621"/>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AA88195-9D72-2D47-A13D-9B6CEFBE571E}"/>
              </a:ext>
            </a:extLst>
          </p:cNvPr>
          <p:cNvCxnSpPr>
            <a:cxnSpLocks/>
            <a:stCxn id="4" idx="2"/>
          </p:cNvCxnSpPr>
          <p:nvPr/>
        </p:nvCxnSpPr>
        <p:spPr>
          <a:xfrm>
            <a:off x="2098215" y="4174433"/>
            <a:ext cx="0" cy="1368397"/>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6705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94C6DF-264E-C84B-A5D2-52140D052579}"/>
              </a:ext>
            </a:extLst>
          </p:cNvPr>
          <p:cNvSpPr>
            <a:spLocks noGrp="1"/>
          </p:cNvSpPr>
          <p:nvPr>
            <p:ph type="title"/>
          </p:nvPr>
        </p:nvSpPr>
        <p:spPr>
          <a:xfrm>
            <a:off x="312310" y="2160105"/>
            <a:ext cx="3571810" cy="1689098"/>
          </a:xfrm>
        </p:spPr>
        <p:txBody>
          <a:bodyPr vert="horz" lIns="91440" tIns="45720" rIns="91440" bIns="45720" rtlCol="0" anchor="b">
            <a:normAutofit/>
          </a:bodyPr>
          <a:lstStyle/>
          <a:p>
            <a:pPr algn="ctr"/>
            <a:r>
              <a:rPr lang="en-US" sz="4000" b="1" kern="1200" dirty="0">
                <a:solidFill>
                  <a:schemeClr val="tx1"/>
                </a:solidFill>
                <a:latin typeface="+mj-lt"/>
                <a:ea typeface="+mj-ea"/>
                <a:cs typeface="+mj-cs"/>
              </a:rPr>
              <a:t>Decision </a:t>
            </a:r>
            <a:br>
              <a:rPr lang="en-US" sz="4000" b="1" kern="1200" dirty="0">
                <a:solidFill>
                  <a:schemeClr val="tx1"/>
                </a:solidFill>
                <a:latin typeface="+mj-lt"/>
                <a:ea typeface="+mj-ea"/>
                <a:cs typeface="+mj-cs"/>
              </a:rPr>
            </a:br>
            <a:r>
              <a:rPr lang="en-US" sz="4000" b="1" kern="1200" dirty="0">
                <a:solidFill>
                  <a:schemeClr val="tx1"/>
                </a:solidFill>
                <a:latin typeface="+mj-lt"/>
                <a:ea typeface="+mj-ea"/>
                <a:cs typeface="+mj-cs"/>
              </a:rPr>
              <a:t>making Info</a:t>
            </a:r>
          </a:p>
        </p:txBody>
      </p:sp>
      <p:pic>
        <p:nvPicPr>
          <p:cNvPr id="6" name="Picture 2">
            <a:extLst>
              <a:ext uri="{FF2B5EF4-FFF2-40B4-BE49-F238E27FC236}">
                <a16:creationId xmlns:a16="http://schemas.microsoft.com/office/drawing/2014/main" id="{AD773628-70AA-AC41-B129-0F68F739953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884120" y="685979"/>
            <a:ext cx="7567008" cy="4917893"/>
          </a:xfrm>
          <a:prstGeom prst="rect">
            <a:avLst/>
          </a:prstGeom>
          <a:noFill/>
          <a:ln>
            <a:solidFill>
              <a:schemeClr val="tx2"/>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791DBCD-5C15-FB41-9267-6EFDC0862162}"/>
              </a:ext>
            </a:extLst>
          </p:cNvPr>
          <p:cNvSpPr txBox="1"/>
          <p:nvPr/>
        </p:nvSpPr>
        <p:spPr>
          <a:xfrm>
            <a:off x="2402368" y="5779215"/>
            <a:ext cx="8381999" cy="646331"/>
          </a:xfrm>
          <a:prstGeom prst="rect">
            <a:avLst/>
          </a:prstGeom>
          <a:noFill/>
        </p:spPr>
        <p:txBody>
          <a:bodyPr wrap="square" rtlCol="0">
            <a:spAutoFit/>
          </a:bodyPr>
          <a:lstStyle/>
          <a:p>
            <a:r>
              <a:rPr lang="en-US" sz="3600" u="sng" dirty="0">
                <a:hlinkClick r:id="rId4"/>
              </a:rPr>
              <a:t>https://s.uconn.edu/ctshellfishrestoration</a:t>
            </a:r>
            <a:r>
              <a:rPr lang="en-US" sz="3600" dirty="0"/>
              <a:t> </a:t>
            </a:r>
            <a:endParaRPr lang="en-US" sz="4800" dirty="0"/>
          </a:p>
        </p:txBody>
      </p:sp>
      <p:cxnSp>
        <p:nvCxnSpPr>
          <p:cNvPr id="10" name="Straight Connector 9">
            <a:extLst>
              <a:ext uri="{FF2B5EF4-FFF2-40B4-BE49-F238E27FC236}">
                <a16:creationId xmlns:a16="http://schemas.microsoft.com/office/drawing/2014/main" id="{6AF22901-7753-4248-95A3-C5396F399E0C}"/>
              </a:ext>
            </a:extLst>
          </p:cNvPr>
          <p:cNvCxnSpPr>
            <a:cxnSpLocks/>
          </p:cNvCxnSpPr>
          <p:nvPr/>
        </p:nvCxnSpPr>
        <p:spPr>
          <a:xfrm>
            <a:off x="2098215" y="1113183"/>
            <a:ext cx="0" cy="1510747"/>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318CF53-99A6-2D42-80AD-BA8E238434BA}"/>
              </a:ext>
            </a:extLst>
          </p:cNvPr>
          <p:cNvCxnSpPr>
            <a:cxnSpLocks/>
            <a:stCxn id="4" idx="2"/>
          </p:cNvCxnSpPr>
          <p:nvPr/>
        </p:nvCxnSpPr>
        <p:spPr>
          <a:xfrm>
            <a:off x="2098215" y="3849203"/>
            <a:ext cx="0" cy="1478171"/>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4699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94C6DF-264E-C84B-A5D2-52140D052579}"/>
              </a:ext>
            </a:extLst>
          </p:cNvPr>
          <p:cNvSpPr>
            <a:spLocks noGrp="1"/>
          </p:cNvSpPr>
          <p:nvPr>
            <p:ph type="title"/>
          </p:nvPr>
        </p:nvSpPr>
        <p:spPr>
          <a:xfrm>
            <a:off x="-92764" y="594241"/>
            <a:ext cx="3971200" cy="3573516"/>
          </a:xfrm>
        </p:spPr>
        <p:txBody>
          <a:bodyPr vert="horz" lIns="91440" tIns="45720" rIns="91440" bIns="45720" rtlCol="0" anchor="b">
            <a:normAutofit/>
          </a:bodyPr>
          <a:lstStyle/>
          <a:p>
            <a:pPr algn="ctr"/>
            <a:r>
              <a:rPr lang="en-US" b="1" kern="1200" dirty="0">
                <a:solidFill>
                  <a:schemeClr val="tx1"/>
                </a:solidFill>
                <a:latin typeface="+mj-lt"/>
                <a:ea typeface="+mj-ea"/>
                <a:cs typeface="+mj-cs"/>
              </a:rPr>
              <a:t>Site</a:t>
            </a:r>
            <a:br>
              <a:rPr lang="en-US" b="1" kern="1200" dirty="0">
                <a:solidFill>
                  <a:schemeClr val="tx1"/>
                </a:solidFill>
                <a:latin typeface="+mj-lt"/>
                <a:ea typeface="+mj-ea"/>
                <a:cs typeface="+mj-cs"/>
              </a:rPr>
            </a:br>
            <a:r>
              <a:rPr lang="en-US" b="1" kern="1200" dirty="0">
                <a:solidFill>
                  <a:schemeClr val="tx1"/>
                </a:solidFill>
                <a:latin typeface="+mj-lt"/>
                <a:ea typeface="+mj-ea"/>
                <a:cs typeface="+mj-cs"/>
              </a:rPr>
              <a:t>Selection</a:t>
            </a:r>
          </a:p>
        </p:txBody>
      </p:sp>
      <p:sp>
        <p:nvSpPr>
          <p:cNvPr id="8" name="TextBox 7">
            <a:extLst>
              <a:ext uri="{FF2B5EF4-FFF2-40B4-BE49-F238E27FC236}">
                <a16:creationId xmlns:a16="http://schemas.microsoft.com/office/drawing/2014/main" id="{3791DBCD-5C15-FB41-9267-6EFDC0862162}"/>
              </a:ext>
            </a:extLst>
          </p:cNvPr>
          <p:cNvSpPr txBox="1"/>
          <p:nvPr/>
        </p:nvSpPr>
        <p:spPr>
          <a:xfrm>
            <a:off x="5904667" y="5985465"/>
            <a:ext cx="3657600" cy="646331"/>
          </a:xfrm>
          <a:prstGeom prst="rect">
            <a:avLst/>
          </a:prstGeom>
          <a:noFill/>
        </p:spPr>
        <p:txBody>
          <a:bodyPr wrap="square" rtlCol="0">
            <a:spAutoFit/>
          </a:bodyPr>
          <a:lstStyle/>
          <a:p>
            <a:r>
              <a:rPr lang="en-US" sz="3600" dirty="0"/>
              <a:t>“Areas off limits”</a:t>
            </a:r>
            <a:endParaRPr lang="en-US" sz="4800" dirty="0"/>
          </a:p>
        </p:txBody>
      </p:sp>
      <p:pic>
        <p:nvPicPr>
          <p:cNvPr id="15362" name="Picture 2">
            <a:extLst>
              <a:ext uri="{FF2B5EF4-FFF2-40B4-BE49-F238E27FC236}">
                <a16:creationId xmlns:a16="http://schemas.microsoft.com/office/drawing/2014/main" id="{5E159CAC-B209-894A-A078-D49A949E043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16235" y="872535"/>
            <a:ext cx="7879847" cy="4912276"/>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350F3FCE-5503-FF42-8534-ACDC2FA3E7AB}"/>
              </a:ext>
            </a:extLst>
          </p:cNvPr>
          <p:cNvCxnSpPr>
            <a:cxnSpLocks/>
          </p:cNvCxnSpPr>
          <p:nvPr/>
        </p:nvCxnSpPr>
        <p:spPr>
          <a:xfrm>
            <a:off x="1862546" y="1417983"/>
            <a:ext cx="0" cy="1309802"/>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B8EA796-852C-5A45-8EE1-5689EFD3E64C}"/>
              </a:ext>
            </a:extLst>
          </p:cNvPr>
          <p:cNvCxnSpPr>
            <a:cxnSpLocks/>
            <a:stCxn id="4" idx="2"/>
          </p:cNvCxnSpPr>
          <p:nvPr/>
        </p:nvCxnSpPr>
        <p:spPr>
          <a:xfrm flipH="1">
            <a:off x="1862546" y="4167757"/>
            <a:ext cx="30290" cy="1477669"/>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4695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94C6DF-264E-C84B-A5D2-52140D052579}"/>
              </a:ext>
            </a:extLst>
          </p:cNvPr>
          <p:cNvSpPr>
            <a:spLocks noGrp="1"/>
          </p:cNvSpPr>
          <p:nvPr>
            <p:ph type="title"/>
          </p:nvPr>
        </p:nvSpPr>
        <p:spPr>
          <a:xfrm>
            <a:off x="0" y="2766465"/>
            <a:ext cx="3693945" cy="1368614"/>
          </a:xfrm>
        </p:spPr>
        <p:txBody>
          <a:bodyPr vert="horz" lIns="91440" tIns="45720" rIns="91440" bIns="45720" rtlCol="0" anchor="ctr">
            <a:noAutofit/>
          </a:bodyPr>
          <a:lstStyle/>
          <a:p>
            <a:pPr algn="ctr"/>
            <a:r>
              <a:rPr lang="en-US" sz="3600" b="1" dirty="0"/>
              <a:t>Oyster </a:t>
            </a:r>
            <a:br>
              <a:rPr lang="en-US" sz="3600" b="1" dirty="0"/>
            </a:br>
            <a:r>
              <a:rPr lang="en-US" sz="3600" b="1" dirty="0"/>
              <a:t>habitat </a:t>
            </a:r>
            <a:br>
              <a:rPr lang="en-US" sz="3600" b="1" dirty="0"/>
            </a:br>
            <a:r>
              <a:rPr lang="en-US" sz="3600" b="1" dirty="0"/>
              <a:t>surveys</a:t>
            </a:r>
          </a:p>
        </p:txBody>
      </p:sp>
      <p:cxnSp>
        <p:nvCxnSpPr>
          <p:cNvPr id="12" name="Straight Connector 11">
            <a:extLst>
              <a:ext uri="{FF2B5EF4-FFF2-40B4-BE49-F238E27FC236}">
                <a16:creationId xmlns:a16="http://schemas.microsoft.com/office/drawing/2014/main" id="{0A62D5E0-7C98-A842-ABF6-6F29670D65E7}"/>
              </a:ext>
            </a:extLst>
          </p:cNvPr>
          <p:cNvCxnSpPr>
            <a:cxnSpLocks/>
          </p:cNvCxnSpPr>
          <p:nvPr/>
        </p:nvCxnSpPr>
        <p:spPr>
          <a:xfrm>
            <a:off x="1862546" y="1276352"/>
            <a:ext cx="0" cy="1334326"/>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26BAA2D-AECB-9C4C-84A7-7885A5C56561}"/>
              </a:ext>
            </a:extLst>
          </p:cNvPr>
          <p:cNvCxnSpPr>
            <a:cxnSpLocks/>
          </p:cNvCxnSpPr>
          <p:nvPr/>
        </p:nvCxnSpPr>
        <p:spPr>
          <a:xfrm>
            <a:off x="1862546" y="4306957"/>
            <a:ext cx="0" cy="1441247"/>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9458" name="Picture 2">
            <a:extLst>
              <a:ext uri="{FF2B5EF4-FFF2-40B4-BE49-F238E27FC236}">
                <a16:creationId xmlns:a16="http://schemas.microsoft.com/office/drawing/2014/main" id="{BA3E0285-2FCC-C54B-B65D-2C04A4355AC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87486" y="958850"/>
            <a:ext cx="7924800" cy="494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7453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4296</TotalTime>
  <Words>1618</Words>
  <Application>Microsoft Macintosh PowerPoint</Application>
  <PresentationFormat>Widescreen</PresentationFormat>
  <Paragraphs>292</Paragraphs>
  <Slides>19</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The Connecticut Shellfish Restoration  Guide</vt:lpstr>
      <vt:lpstr>Background</vt:lpstr>
      <vt:lpstr>Ecosystem Services</vt:lpstr>
      <vt:lpstr>Contents</vt:lpstr>
      <vt:lpstr>About shellfish habitats</vt:lpstr>
      <vt:lpstr>About  shellfish habitats</vt:lpstr>
      <vt:lpstr>Decision  making Info</vt:lpstr>
      <vt:lpstr>Site Selection</vt:lpstr>
      <vt:lpstr>Oyster  habitat  surveys</vt:lpstr>
      <vt:lpstr>PowerPoint Presentation</vt:lpstr>
      <vt:lpstr>PowerPoint Presentation</vt:lpstr>
      <vt:lpstr>Potential Sites</vt:lpstr>
      <vt:lpstr>Recommendations</vt:lpstr>
      <vt:lpstr>Regulatory Process</vt:lpstr>
      <vt:lpstr>Regulations &amp; BMPs</vt:lpstr>
      <vt:lpstr>The Connecticut Shellfish Restoration Grants Directory</vt:lpstr>
      <vt:lpstr>PowerPoint Presentation</vt:lpstr>
      <vt:lpstr>Acknowledgements</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Getchis, Tessa</dc:creator>
  <cp:lastModifiedBy>Getchis, Tessa</cp:lastModifiedBy>
  <cp:revision>6</cp:revision>
  <dcterms:created xsi:type="dcterms:W3CDTF">2022-03-29T18:14:17Z</dcterms:created>
  <dcterms:modified xsi:type="dcterms:W3CDTF">2022-04-08T19:36:20Z</dcterms:modified>
</cp:coreProperties>
</file>