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74" r:id="rId4"/>
    <p:sldId id="259" r:id="rId5"/>
    <p:sldId id="260" r:id="rId6"/>
    <p:sldId id="272" r:id="rId7"/>
    <p:sldId id="267" r:id="rId8"/>
    <p:sldId id="268" r:id="rId9"/>
    <p:sldId id="270" r:id="rId10"/>
    <p:sldId id="265" r:id="rId11"/>
    <p:sldId id="262" r:id="rId12"/>
    <p:sldId id="269" r:id="rId13"/>
    <p:sldId id="263" r:id="rId14"/>
    <p:sldId id="27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all_sport_fishing_boa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1753.351CBD7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E929-F58A-446E-83A8-910B60B1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4916487"/>
            <a:ext cx="7646504" cy="1143000"/>
          </a:xfrm>
        </p:spPr>
        <p:txBody>
          <a:bodyPr/>
          <a:lstStyle/>
          <a:p>
            <a:r>
              <a:rPr lang="en-US" dirty="0"/>
              <a:t>FREE PUMPOUTS!!!</a:t>
            </a:r>
          </a:p>
        </p:txBody>
      </p:sp>
      <p:pic>
        <p:nvPicPr>
          <p:cNvPr id="5" name="Content Placeholder 4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493AE7A6-0FA1-4046-A2B5-72783B09E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1217" y="1523225"/>
            <a:ext cx="4139096" cy="3104322"/>
          </a:xfrm>
        </p:spPr>
      </p:pic>
    </p:spTree>
    <p:extLst>
      <p:ext uri="{BB962C8B-B14F-4D97-AF65-F5344CB8AC3E}">
        <p14:creationId xmlns:p14="http://schemas.microsoft.com/office/powerpoint/2010/main" val="380757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ED16DA9A-D305-47C4-99DB-96EB7AA3F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7" y="995340"/>
            <a:ext cx="7471148" cy="43155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E5441-3742-4110-B34B-ADADE9046F25}"/>
              </a:ext>
            </a:extLst>
          </p:cNvPr>
          <p:cNvSpPr txBox="1"/>
          <p:nvPr/>
        </p:nvSpPr>
        <p:spPr>
          <a:xfrm>
            <a:off x="970488" y="5310913"/>
            <a:ext cx="773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Pumpout</a:t>
            </a:r>
            <a:r>
              <a:rPr lang="en-US" sz="2400" dirty="0"/>
              <a:t> logs from marine facilities and </a:t>
            </a:r>
            <a:r>
              <a:rPr lang="en-US" sz="2400" dirty="0" err="1"/>
              <a:t>pumpout</a:t>
            </a:r>
            <a:r>
              <a:rPr lang="en-US" sz="2400" dirty="0"/>
              <a:t> vessels</a:t>
            </a:r>
          </a:p>
          <a:p>
            <a:endParaRPr lang="en-US" sz="2400" dirty="0"/>
          </a:p>
        </p:txBody>
      </p:sp>
      <p:pic>
        <p:nvPicPr>
          <p:cNvPr id="7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0C334416-A889-46FA-A692-A8D246AEA95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8" y="995340"/>
            <a:ext cx="7471148" cy="4315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42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8830D65-7219-4547-B092-99CB27F1A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7" y="1222623"/>
            <a:ext cx="6047630" cy="4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6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11641F-B1B7-4DA7-ABB1-5C73F8AE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2376850"/>
            <a:ext cx="4014567" cy="30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67811C1-BE84-413A-AEDD-0C726BE1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70" y="2376850"/>
            <a:ext cx="4014567" cy="30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456BF-8020-4619-B411-8B6C1419695F}"/>
              </a:ext>
            </a:extLst>
          </p:cNvPr>
          <p:cNvSpPr txBox="1"/>
          <p:nvPr/>
        </p:nvSpPr>
        <p:spPr>
          <a:xfrm>
            <a:off x="397565" y="1245704"/>
            <a:ext cx="825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April 1, 2019 – After </a:t>
            </a:r>
            <a:r>
              <a:rPr lang="en-US" u="sng" dirty="0"/>
              <a:t>35 years</a:t>
            </a:r>
            <a:r>
              <a:rPr lang="en-US" dirty="0"/>
              <a:t>, the State of Connecticut reopens recreational shellfish beds in Clinton.  </a:t>
            </a:r>
          </a:p>
        </p:txBody>
      </p:sp>
    </p:spTree>
    <p:extLst>
      <p:ext uri="{BB962C8B-B14F-4D97-AF65-F5344CB8AC3E}">
        <p14:creationId xmlns:p14="http://schemas.microsoft.com/office/powerpoint/2010/main" val="189891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D761-63BE-4418-B9AC-0334C2D3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8070"/>
            <a:ext cx="8229600" cy="3869634"/>
          </a:xfrm>
        </p:spPr>
        <p:txBody>
          <a:bodyPr/>
          <a:lstStyle/>
          <a:p>
            <a:r>
              <a:rPr lang="en-US" dirty="0"/>
              <a:t>Provide high quality outdoor recreation</a:t>
            </a:r>
          </a:p>
          <a:p>
            <a:r>
              <a:rPr lang="en-US" dirty="0"/>
              <a:t>Robust data to inform the shellfish surveys </a:t>
            </a:r>
          </a:p>
          <a:p>
            <a:r>
              <a:rPr lang="en-US" dirty="0"/>
              <a:t>Opened shellfish beds for recreation = more boater support for using </a:t>
            </a:r>
            <a:r>
              <a:rPr lang="en-US" dirty="0" err="1"/>
              <a:t>pumpouts</a:t>
            </a:r>
            <a:endParaRPr lang="en-US" dirty="0"/>
          </a:p>
          <a:p>
            <a:r>
              <a:rPr lang="en-US" dirty="0"/>
              <a:t>Tangible CVA Program results for the public</a:t>
            </a:r>
          </a:p>
          <a:p>
            <a:r>
              <a:rPr lang="en-US" dirty="0"/>
              <a:t>Recreational </a:t>
            </a:r>
            <a:r>
              <a:rPr lang="en-US" dirty="0" err="1"/>
              <a:t>Shellfishing</a:t>
            </a:r>
            <a:r>
              <a:rPr lang="en-US" dirty="0"/>
              <a:t> = economic driver</a:t>
            </a:r>
          </a:p>
          <a:p>
            <a:r>
              <a:rPr lang="en-US" dirty="0"/>
              <a:t>Community engagement and support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6352D-CF55-495B-8983-31CD48C4489F}"/>
              </a:ext>
            </a:extLst>
          </p:cNvPr>
          <p:cNvSpPr txBox="1"/>
          <p:nvPr/>
        </p:nvSpPr>
        <p:spPr>
          <a:xfrm>
            <a:off x="914400" y="1347905"/>
            <a:ext cx="771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Collaborative Project Goals &amp; Benefits </a:t>
            </a:r>
          </a:p>
        </p:txBody>
      </p:sp>
    </p:spTree>
    <p:extLst>
      <p:ext uri="{BB962C8B-B14F-4D97-AF65-F5344CB8AC3E}">
        <p14:creationId xmlns:p14="http://schemas.microsoft.com/office/powerpoint/2010/main" val="315063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/>
              <a:t>Questions or Project Ideas?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257" y="2061029"/>
            <a:ext cx="7881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Kate Hughes Brown	</a:t>
            </a:r>
          </a:p>
          <a:p>
            <a:r>
              <a:rPr lang="en-US" sz="3600" dirty="0"/>
              <a:t>BIG/CVA Program Coordinator</a:t>
            </a:r>
          </a:p>
          <a:p>
            <a:r>
              <a:rPr lang="en-US" sz="3600" dirty="0"/>
              <a:t>Kate.brown@ct.gov</a:t>
            </a:r>
          </a:p>
          <a:p>
            <a:r>
              <a:rPr lang="en-US" sz="3600" dirty="0"/>
              <a:t>860-549-2253</a:t>
            </a:r>
          </a:p>
          <a:p>
            <a:r>
              <a:rPr lang="en-US" sz="3600" dirty="0"/>
              <a:t>https://portal.ct.gov/DEEP/Boating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887896"/>
            <a:ext cx="8229600" cy="1909548"/>
          </a:xfrm>
        </p:spPr>
        <p:txBody>
          <a:bodyPr/>
          <a:lstStyle/>
          <a:p>
            <a:r>
              <a:rPr lang="en-US" dirty="0"/>
              <a:t>Connecticut </a:t>
            </a:r>
            <a:br>
              <a:rPr lang="en-US" dirty="0"/>
            </a:br>
            <a:r>
              <a:rPr lang="en-US" dirty="0"/>
              <a:t>Clean Vessel Act Program and </a:t>
            </a:r>
            <a:br>
              <a:rPr lang="en-US" dirty="0"/>
            </a:br>
            <a:r>
              <a:rPr lang="en-US" dirty="0"/>
              <a:t>Long Island Sound </a:t>
            </a:r>
            <a:br>
              <a:rPr lang="en-US" dirty="0"/>
            </a:br>
            <a:r>
              <a:rPr lang="en-US" dirty="0"/>
              <a:t>No Discharge Area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101" y="4445433"/>
            <a:ext cx="4166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April 2, 2022</a:t>
            </a:r>
          </a:p>
          <a:p>
            <a:r>
              <a:rPr lang="en-US" sz="2200" dirty="0">
                <a:solidFill>
                  <a:schemeClr val="bg1"/>
                </a:solidFill>
              </a:rPr>
              <a:t>Kate Hughes Brown</a:t>
            </a:r>
          </a:p>
          <a:p>
            <a:r>
              <a:rPr lang="en-US" sz="2200" dirty="0">
                <a:solidFill>
                  <a:schemeClr val="bg1"/>
                </a:solidFill>
              </a:rPr>
              <a:t>BIG/CVA Program Coordinator</a:t>
            </a:r>
          </a:p>
          <a:p>
            <a:r>
              <a:rPr lang="en-US" sz="2200" dirty="0">
                <a:solidFill>
                  <a:schemeClr val="bg1"/>
                </a:solidFill>
              </a:rPr>
              <a:t>DEEP Boating Division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1C1D7-FD9C-40C2-8EE4-B2F91F8F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39" y="17334351"/>
            <a:ext cx="1287565" cy="914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8496-3D77-4D94-9B64-840E5C7D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3CC9C3-15CE-42A4-B57E-6A8863A48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08" t="-158827" r="-185025" b="-258905"/>
          <a:stretch/>
        </p:blipFill>
        <p:spPr bwMode="auto">
          <a:xfrm>
            <a:off x="-12172453" y="-6550927"/>
            <a:ext cx="31089601" cy="233172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8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Connecticut’s No Discharge Area</a:t>
            </a: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438B9F27-9EBA-413E-8DC8-EA01C00A6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9712"/>
            <a:ext cx="7620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09600" y="1033670"/>
            <a:ext cx="8229600" cy="4943060"/>
          </a:xfrm>
        </p:spPr>
        <p:txBody>
          <a:bodyPr/>
          <a:lstStyle/>
          <a:p>
            <a:r>
              <a:rPr lang="en-US" dirty="0"/>
              <a:t>Federal Clean Vessel Act (CVA) Grants Started in 1993 – 75% cost share with the USFWS Sportfish and Boating Trust Fund</a:t>
            </a:r>
          </a:p>
          <a:p>
            <a:r>
              <a:rPr lang="en-US" dirty="0"/>
              <a:t>Installed more than 100 </a:t>
            </a:r>
            <a:r>
              <a:rPr lang="en-US" dirty="0" err="1"/>
              <a:t>pumpout</a:t>
            </a:r>
            <a:r>
              <a:rPr lang="en-US" dirty="0"/>
              <a:t> stations</a:t>
            </a:r>
          </a:p>
          <a:p>
            <a:r>
              <a:rPr lang="en-US" dirty="0"/>
              <a:t>24 </a:t>
            </a:r>
            <a:r>
              <a:rPr lang="en-US" dirty="0" err="1"/>
              <a:t>Pumpout</a:t>
            </a:r>
            <a:r>
              <a:rPr lang="en-US" dirty="0"/>
              <a:t> Vessels</a:t>
            </a:r>
          </a:p>
          <a:p>
            <a:r>
              <a:rPr lang="en-US" dirty="0"/>
              <a:t>23 Dump Stations</a:t>
            </a:r>
          </a:p>
          <a:p>
            <a:r>
              <a:rPr lang="en-US" dirty="0" err="1"/>
              <a:t>Pumpout</a:t>
            </a:r>
            <a:r>
              <a:rPr lang="en-US" dirty="0"/>
              <a:t> Vessel on Candlewood Lake</a:t>
            </a:r>
          </a:p>
          <a:p>
            <a:r>
              <a:rPr lang="en-US" dirty="0"/>
              <a:t>Extensive boater outreach and education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C0C28D-6719-4849-B367-59C7786E8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4" y="1005871"/>
            <a:ext cx="6427304" cy="5000925"/>
          </a:xfrm>
        </p:spPr>
      </p:pic>
    </p:spTree>
    <p:extLst>
      <p:ext uri="{BB962C8B-B14F-4D97-AF65-F5344CB8AC3E}">
        <p14:creationId xmlns:p14="http://schemas.microsoft.com/office/powerpoint/2010/main" val="14465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0D63-2137-4849-9A0F-57FE56A3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3" y="4492487"/>
            <a:ext cx="7171800" cy="1219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Availability of </a:t>
            </a:r>
            <a:r>
              <a:rPr lang="en-US" sz="2800" dirty="0" err="1"/>
              <a:t>Pumpout</a:t>
            </a:r>
            <a:r>
              <a:rPr lang="en-US" sz="2800" dirty="0"/>
              <a:t> Stations and Vessels Statewide supported EPA’s NDA Approval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A5C883-7D77-4F71-A1B6-02A29FFDB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522" y="1209051"/>
            <a:ext cx="4624559" cy="3283436"/>
          </a:xfrm>
          <a:prstGeom prst="rect">
            <a:avLst/>
          </a:prstGeom>
        </p:spPr>
      </p:pic>
      <p:pic>
        <p:nvPicPr>
          <p:cNvPr id="6" name="Picture 36" descr="P6130156 (Small).JPG">
            <a:extLst>
              <a:ext uri="{FF2B5EF4-FFF2-40B4-BE49-F238E27FC236}">
                <a16:creationId xmlns:a16="http://schemas.microsoft.com/office/drawing/2014/main" id="{ECD396E2-E7AB-40F3-8FAE-A0FC0802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504" y="2338885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2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AB61-E61F-41A2-9A6D-E1971C6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and Education</a:t>
            </a:r>
          </a:p>
        </p:txBody>
      </p:sp>
      <p:pic>
        <p:nvPicPr>
          <p:cNvPr id="4" name="Picture 36" descr="P6130156 (Small).JPG">
            <a:extLst>
              <a:ext uri="{FF2B5EF4-FFF2-40B4-BE49-F238E27FC236}">
                <a16:creationId xmlns:a16="http://schemas.microsoft.com/office/drawing/2014/main" id="{215E9E26-41DE-4274-9D0A-12263715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5" y="1212573"/>
            <a:ext cx="4585252" cy="34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BCA1-F64E-4FD8-9009-CC2AEE1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80337"/>
            <a:ext cx="8892209" cy="1879150"/>
          </a:xfrm>
        </p:spPr>
        <p:txBody>
          <a:bodyPr/>
          <a:lstStyle/>
          <a:p>
            <a:r>
              <a:rPr lang="en-US" altLang="en-US" sz="4000" dirty="0"/>
              <a:t>Annual Inspections for Pump Speed, Accurate </a:t>
            </a:r>
            <a:r>
              <a:rPr lang="en-US" altLang="en-US" sz="4000" dirty="0" err="1"/>
              <a:t>Pumpout</a:t>
            </a:r>
            <a:r>
              <a:rPr lang="en-US" altLang="en-US" sz="4000" dirty="0"/>
              <a:t> Log Records, &amp; Safety</a:t>
            </a:r>
            <a:endParaRPr lang="en-US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AE307D-7A98-4226-B90E-A42CE1702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696" y="1150348"/>
            <a:ext cx="4039985" cy="3029989"/>
          </a:xfr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367F6F6-F127-4ABC-AFC4-D53252DA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4704" y="1179027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96572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Sky theme</Template>
  <TotalTime>476</TotalTime>
  <Words>219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Berkeley-Medium</vt:lpstr>
      <vt:lpstr>Calibri</vt:lpstr>
      <vt:lpstr>Blue theme</vt:lpstr>
      <vt:lpstr>PowerPoint Presentation</vt:lpstr>
      <vt:lpstr>Connecticut  Clean Vessel Act Program and  Long Island Sound  No Discharge Area </vt:lpstr>
      <vt:lpstr>PowerPoint Presentation</vt:lpstr>
      <vt:lpstr>Connecticut’s No Discharge Area</vt:lpstr>
      <vt:lpstr>PowerPoint Presentation</vt:lpstr>
      <vt:lpstr>PowerPoint Presentation</vt:lpstr>
      <vt:lpstr> Availability of Pumpout Stations and Vessels Statewide supported EPA’s NDA Approval </vt:lpstr>
      <vt:lpstr>Outreach and Education</vt:lpstr>
      <vt:lpstr>Annual Inspections for Pump Speed, Accurate Pumpout Log Records, &amp; Safety</vt:lpstr>
      <vt:lpstr>FREE PUMPOUTS!!!</vt:lpstr>
      <vt:lpstr>PowerPoint Presentation</vt:lpstr>
      <vt:lpstr>PowerPoint Presentation</vt:lpstr>
      <vt:lpstr>PowerPoint Presentation</vt:lpstr>
      <vt:lpstr>PowerPoint Presentation</vt:lpstr>
      <vt:lpstr>Questions or Project Ideas?</vt:lpstr>
    </vt:vector>
  </TitlesOfParts>
  <Company>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Kate</dc:creator>
  <cp:lastModifiedBy>Dragan, Alissa</cp:lastModifiedBy>
  <cp:revision>26</cp:revision>
  <dcterms:created xsi:type="dcterms:W3CDTF">2020-09-21T16:49:38Z</dcterms:created>
  <dcterms:modified xsi:type="dcterms:W3CDTF">2022-04-01T17:40:00Z</dcterms:modified>
</cp:coreProperties>
</file>