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72" r:id="rId4"/>
    <p:sldId id="273" r:id="rId5"/>
    <p:sldId id="258" r:id="rId6"/>
    <p:sldId id="268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839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 autoAdjust="0"/>
    <p:restoredTop sz="92681" autoAdjust="0"/>
  </p:normalViewPr>
  <p:slideViewPr>
    <p:cSldViewPr snapToGrid="0">
      <p:cViewPr varScale="1">
        <p:scale>
          <a:sx n="99" d="100"/>
          <a:sy n="99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81142722835972"/>
          <c:y val="0.14582118570117719"/>
          <c:w val="0.36367251479681839"/>
          <c:h val="0.757938615791854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Value ($)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C-ED4E-9058-6BC849C812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C2C-ED4E-9058-6BC849C812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C2C-ED4E-9058-6BC849C812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C-ED4E-9058-6BC849C8123A}"/>
              </c:ext>
            </c:extLst>
          </c:dPt>
          <c:dLbls>
            <c:dLbl>
              <c:idx val="0"/>
              <c:layout>
                <c:manualLayout>
                  <c:x val="-3.5377642183579062E-2"/>
                  <c:y val="-9.34526113059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2C-ED4E-9058-6BC849C8123A}"/>
                </c:ext>
              </c:extLst>
            </c:dLbl>
            <c:dLbl>
              <c:idx val="1"/>
              <c:layout>
                <c:manualLayout>
                  <c:x val="3.214532927510072E-2"/>
                  <c:y val="0.2286288665997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2C-ED4E-9058-6BC849C8123A}"/>
                </c:ext>
              </c:extLst>
            </c:dLbl>
            <c:dLbl>
              <c:idx val="2"/>
              <c:layout>
                <c:manualLayout>
                  <c:x val="-1.9037401515970529E-2"/>
                  <c:y val="1.998084831469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2C-ED4E-9058-6BC849C812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Retail value value of harvest clams</c:v>
                </c:pt>
                <c:pt idx="1">
                  <c:v>Payments for shellfish restoration work</c:v>
                </c:pt>
                <c:pt idx="2">
                  <c:v>Direct compensation for market disruption </c:v>
                </c:pt>
                <c:pt idx="3">
                  <c:v>Equipment purchase: 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2600000</c:v>
                </c:pt>
                <c:pt idx="1">
                  <c:v>402500</c:v>
                </c:pt>
                <c:pt idx="2">
                  <c:v>5103615</c:v>
                </c:pt>
                <c:pt idx="3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C-ED4E-9058-6BC849C81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16092658468289"/>
          <c:y val="0.26651736734112819"/>
          <c:w val="0.44738435494505785"/>
          <c:h val="0.48932844332864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7637"/>
          </a:xfrm>
        </p:spPr>
        <p:txBody>
          <a:bodyPr>
            <a:normAutofit fontScale="90000"/>
          </a:bodyPr>
          <a:lstStyle/>
          <a:p>
            <a:r>
              <a:rPr lang="en-US" dirty="0"/>
              <a:t>2020 - 2022</a:t>
            </a:r>
            <a:br>
              <a:rPr lang="en-US" dirty="0"/>
            </a:br>
            <a:r>
              <a:rPr lang="en-US" dirty="0"/>
              <a:t> Shellfish Restoration Funding for Natural Oyster Seed Beds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David Carey</a:t>
            </a:r>
          </a:p>
        </p:txBody>
      </p:sp>
    </p:spTree>
    <p:extLst>
      <p:ext uri="{BB962C8B-B14F-4D97-AF65-F5344CB8AC3E}">
        <p14:creationId xmlns:p14="http://schemas.microsoft.com/office/powerpoint/2010/main" val="108569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295" y="365125"/>
            <a:ext cx="9619956" cy="643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1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2020/2021 Resource &amp; Financial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729686" cy="50149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Hard Clam transplant 2020 and 2001: Retail value 			$2.6 million</a:t>
            </a:r>
          </a:p>
          <a:p>
            <a:endParaRPr lang="en-US" dirty="0"/>
          </a:p>
          <a:p>
            <a:r>
              <a:rPr lang="en-US" dirty="0"/>
              <a:t>2020 Sea Grant </a:t>
            </a:r>
            <a:r>
              <a:rPr lang="en-US" dirty="0" err="1"/>
              <a:t>Covid</a:t>
            </a:r>
            <a:r>
              <a:rPr lang="en-US" dirty="0"/>
              <a:t> Response Natural bed enhancement: 		$52,500.00</a:t>
            </a:r>
          </a:p>
          <a:p>
            <a:r>
              <a:rPr lang="en-US" dirty="0"/>
              <a:t>2020 NOAA CFAP Round 1						$453,000.00</a:t>
            </a:r>
          </a:p>
          <a:p>
            <a:r>
              <a:rPr lang="en-US" dirty="0"/>
              <a:t>2020 USDA FSA CARES: 						$1,400,615.00</a:t>
            </a:r>
          </a:p>
          <a:p>
            <a:r>
              <a:rPr lang="en-US" dirty="0"/>
              <a:t>2021 Sea Grant </a:t>
            </a:r>
            <a:r>
              <a:rPr lang="en-US" dirty="0" err="1"/>
              <a:t>Covid</a:t>
            </a:r>
            <a:r>
              <a:rPr lang="en-US" dirty="0"/>
              <a:t> Response Refrigerated Units: 			$50,000.00</a:t>
            </a:r>
          </a:p>
          <a:p>
            <a:r>
              <a:rPr lang="en-US" dirty="0"/>
              <a:t>2021 NOAA CFAP Round 2:  						$500,000.00</a:t>
            </a:r>
          </a:p>
          <a:p>
            <a:r>
              <a:rPr lang="en-US" dirty="0"/>
              <a:t>2021 CT Department Agriculture Cares Loss  				$3,250,000.00</a:t>
            </a:r>
          </a:p>
          <a:p>
            <a:r>
              <a:rPr lang="en-US" dirty="0"/>
              <a:t>2022 NOAA CFAP Infrastructure Natural Bed Enhancement 		$250,000.00</a:t>
            </a:r>
          </a:p>
          <a:p>
            <a:r>
              <a:rPr lang="en-US" dirty="0"/>
              <a:t>2022 Sea Grant </a:t>
            </a:r>
            <a:r>
              <a:rPr lang="en-US" dirty="0" err="1"/>
              <a:t>Covid</a:t>
            </a:r>
            <a:r>
              <a:rPr lang="en-US" dirty="0"/>
              <a:t> Response Natural Bed Enhancement   		$100.000.00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				Direct Payments 	$6,056,115.00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b="1" dirty="0"/>
              <a:t>Total Assistance	$8,656,115.00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1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Assistance By Type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9A3548-BED9-5F4B-B6CF-390F87E19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134783"/>
              </p:ext>
            </p:extLst>
          </p:nvPr>
        </p:nvGraphicFramePr>
        <p:xfrm>
          <a:off x="512956" y="936701"/>
          <a:ext cx="10840844" cy="520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59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457" y="1528214"/>
            <a:ext cx="107550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DOAG DA/BA will compensate participants by allowing the harvest and later sale of clams for: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/>
              <a:t>Recovering and replanting shell (thereby removing silt)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DOAG DA/BA &amp; Sea Grant have $375,000 to compensate participants for the following services:	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en-US" sz="2000" dirty="0"/>
              <a:t>Payment for utilizing clam suction dredge to recover, quantify and replant buried shell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en-US" sz="2000" dirty="0"/>
              <a:t>Payment for stirring and removing silt with small dredges in designated area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en-US" sz="2000" dirty="0"/>
              <a:t>Purchase and plant oyster/hard clam shell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en-US" sz="2000" dirty="0"/>
              <a:t>Purchase and plant large oysters</a:t>
            </a:r>
          </a:p>
          <a:p>
            <a:endParaRPr lang="en-US" sz="2000" dirty="0"/>
          </a:p>
          <a:p>
            <a:r>
              <a:rPr lang="en-US" sz="2000" dirty="0"/>
              <a:t>Locations:  Bridgeport/Stratford, Fairfield, Fish Island, Greenwich Point (requires working VMS Unit)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Timeframe: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Workplan</a:t>
            </a:r>
            <a:r>
              <a:rPr lang="en-US" sz="2000" dirty="0"/>
              <a:t> “a” begins April 25</a:t>
            </a:r>
            <a:r>
              <a:rPr lang="en-US" sz="2000" baseline="30000" dirty="0"/>
              <a:t>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Workplan</a:t>
            </a:r>
            <a:r>
              <a:rPr lang="en-US" sz="2000" dirty="0"/>
              <a:t> “b, c” begins May 1</a:t>
            </a:r>
            <a:r>
              <a:rPr lang="en-US" sz="2000" baseline="30000" dirty="0"/>
              <a:t>st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Workplan</a:t>
            </a:r>
            <a:r>
              <a:rPr lang="en-US" sz="2000" dirty="0"/>
              <a:t> “d, e” begins June 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8457" y="365125"/>
            <a:ext cx="10635343" cy="1325563"/>
          </a:xfrm>
        </p:spPr>
        <p:txBody>
          <a:bodyPr/>
          <a:lstStyle/>
          <a:p>
            <a:r>
              <a:rPr lang="en-US" dirty="0"/>
              <a:t>2022 </a:t>
            </a:r>
            <a:r>
              <a:rPr lang="en-US" dirty="0" err="1"/>
              <a:t>Workplans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5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373" y="295421"/>
            <a:ext cx="8150629" cy="624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1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606" y="1409513"/>
            <a:ext cx="106562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Contractor Services: </a:t>
            </a:r>
            <a:r>
              <a:rPr lang="en-US" sz="2400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Each shellfish farmer contractor will work for 8 hours per day. </a:t>
            </a:r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The calculations are as follows:</a:t>
            </a:r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b="1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Sale of hard clams</a:t>
            </a:r>
          </a:p>
          <a:p>
            <a:pPr marL="342900" indent="-342900">
              <a:buAutoNum type="alphaLcParenR"/>
            </a:pPr>
            <a:r>
              <a:rPr lang="en-US" sz="2400" b="1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Fixed payment for Suction Dredge Contractor</a:t>
            </a:r>
          </a:p>
          <a:p>
            <a:pPr marL="342900" indent="-342900">
              <a:buAutoNum type="alphaLcParenR"/>
            </a:pPr>
            <a:r>
              <a:rPr lang="en-US" sz="2400" b="1" dirty="0">
                <a:solidFill>
                  <a:srgbClr val="201F1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Fixed payment for Small Dredge Contractor $929.34 (8hrs); $116.17 (1hr)</a:t>
            </a:r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201F1E"/>
                </a:solidFill>
                <a:ea typeface="Times New Roman" panose="02020603050405020304" pitchFamily="18" charset="0"/>
              </a:rPr>
              <a:t>d)   Purchase and plant sell on designated natural beds ($3.75/bushel)</a:t>
            </a:r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201F1E"/>
                </a:solidFill>
                <a:ea typeface="Times New Roman" panose="02020603050405020304" pitchFamily="18" charset="0"/>
              </a:rPr>
              <a:t>e)   Purchase and plant large oysters on designated natural beds ($0.40 a piece)</a:t>
            </a:r>
            <a:endParaRPr lang="en-US" sz="2400" dirty="0"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2606" y="322921"/>
            <a:ext cx="10515600" cy="1325563"/>
          </a:xfrm>
        </p:spPr>
        <p:txBody>
          <a:bodyPr/>
          <a:lstStyle/>
          <a:p>
            <a:r>
              <a:rPr lang="en-US" dirty="0"/>
              <a:t>Proposed Compensation</a:t>
            </a:r>
          </a:p>
        </p:txBody>
      </p:sp>
    </p:spTree>
    <p:extLst>
      <p:ext uri="{BB962C8B-B14F-4D97-AF65-F5344CB8AC3E}">
        <p14:creationId xmlns:p14="http://schemas.microsoft.com/office/powerpoint/2010/main" val="48706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383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2020 - 2022  Shellfish Restoration Funding for Natural Oyster Seed Beds</vt:lpstr>
      <vt:lpstr>PowerPoint Presentation</vt:lpstr>
      <vt:lpstr>2020/2021 Resource &amp; Financial Assistance</vt:lpstr>
      <vt:lpstr>Financial Assistance By Type</vt:lpstr>
      <vt:lpstr>2022 Workplans</vt:lpstr>
      <vt:lpstr>PowerPoint Presentation</vt:lpstr>
      <vt:lpstr>Proposed Compensation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Alissa D</dc:creator>
  <cp:lastModifiedBy>Getchis, Tessa</cp:lastModifiedBy>
  <cp:revision>145</cp:revision>
  <cp:lastPrinted>2022-04-05T17:46:10Z</cp:lastPrinted>
  <dcterms:created xsi:type="dcterms:W3CDTF">2022-02-03T20:24:29Z</dcterms:created>
  <dcterms:modified xsi:type="dcterms:W3CDTF">2022-05-16T19:13:51Z</dcterms:modified>
</cp:coreProperties>
</file>