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4"/>
  </p:notesMasterIdLst>
  <p:handoutMasterIdLst>
    <p:handoutMasterId r:id="rId35"/>
  </p:handoutMasterIdLst>
  <p:sldIdLst>
    <p:sldId id="259" r:id="rId2"/>
    <p:sldId id="260" r:id="rId3"/>
    <p:sldId id="274" r:id="rId4"/>
    <p:sldId id="265" r:id="rId5"/>
    <p:sldId id="266" r:id="rId6"/>
    <p:sldId id="267" r:id="rId7"/>
    <p:sldId id="262" r:id="rId8"/>
    <p:sldId id="261" r:id="rId9"/>
    <p:sldId id="264" r:id="rId10"/>
    <p:sldId id="269" r:id="rId11"/>
    <p:sldId id="270" r:id="rId12"/>
    <p:sldId id="271" r:id="rId13"/>
    <p:sldId id="272" r:id="rId14"/>
    <p:sldId id="273" r:id="rId15"/>
    <p:sldId id="277" r:id="rId16"/>
    <p:sldId id="278" r:id="rId17"/>
    <p:sldId id="275" r:id="rId18"/>
    <p:sldId id="276" r:id="rId19"/>
    <p:sldId id="279" r:id="rId20"/>
    <p:sldId id="280" r:id="rId21"/>
    <p:sldId id="281" r:id="rId22"/>
    <p:sldId id="282" r:id="rId23"/>
    <p:sldId id="286" r:id="rId24"/>
    <p:sldId id="284" r:id="rId25"/>
    <p:sldId id="283" r:id="rId26"/>
    <p:sldId id="285" r:id="rId27"/>
    <p:sldId id="288" r:id="rId28"/>
    <p:sldId id="287" r:id="rId29"/>
    <p:sldId id="291" r:id="rId30"/>
    <p:sldId id="290" r:id="rId31"/>
    <p:sldId id="289" r:id="rId32"/>
    <p:sldId id="263" r:id="rId3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64" d="100"/>
          <a:sy n="64" d="100"/>
        </p:scale>
        <p:origin x="261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0" d="100"/>
          <a:sy n="50" d="100"/>
        </p:scale>
        <p:origin x="2136" y="51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CT Oyster &amp; Clam Landings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Sheet2!$B$1</c:f>
              <c:strCache>
                <c:ptCount val="1"/>
                <c:pt idx="0">
                  <c:v># Oysters Sold (pieces)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Sheet2!$A$2:$A$5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Sheet2!$B$2:$B$5</c:f>
              <c:numCache>
                <c:formatCode>#,##0</c:formatCode>
                <c:ptCount val="4"/>
                <c:pt idx="0">
                  <c:v>30659437</c:v>
                </c:pt>
                <c:pt idx="1">
                  <c:v>17253177</c:v>
                </c:pt>
                <c:pt idx="2">
                  <c:v>27824006</c:v>
                </c:pt>
                <c:pt idx="3">
                  <c:v>24327451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24A-4CE0-9772-2DE1F5F84ADD}"/>
            </c:ext>
          </c:extLst>
        </c:ser>
        <c:ser>
          <c:idx val="2"/>
          <c:order val="2"/>
          <c:tx>
            <c:strRef>
              <c:f>Sheet2!$D$1</c:f>
              <c:strCache>
                <c:ptCount val="1"/>
                <c:pt idx="0">
                  <c:v># Clams Sold (pieces)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Sheet2!$A$2:$A$5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Sheet2!$D$2:$D$5</c:f>
              <c:numCache>
                <c:formatCode>#,##0</c:formatCode>
                <c:ptCount val="4"/>
                <c:pt idx="0">
                  <c:v>37110091</c:v>
                </c:pt>
                <c:pt idx="1">
                  <c:v>30056568</c:v>
                </c:pt>
                <c:pt idx="2">
                  <c:v>23938637</c:v>
                </c:pt>
                <c:pt idx="3">
                  <c:v>11134078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24A-4CE0-9772-2DE1F5F84A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9"/>
        <c:axId val="39121039"/>
        <c:axId val="2044355423"/>
      </c:barChart>
      <c:barChart>
        <c:barDir val="col"/>
        <c:grouping val="clustered"/>
        <c:varyColors val="0"/>
        <c:ser>
          <c:idx val="1"/>
          <c:order val="1"/>
          <c:tx>
            <c:strRef>
              <c:f>Sheet2!$C$1</c:f>
              <c:strCache>
                <c:ptCount val="1"/>
                <c:pt idx="0">
                  <c:v>Oyster Annual Sales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Sheet2!$A$2:$A$5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Sheet2!$C$2:$C$5</c:f>
              <c:numCache>
                <c:formatCode>"$"#,##0.00_);[Red]\("$"#,##0.00\)</c:formatCode>
                <c:ptCount val="4"/>
                <c:pt idx="0">
                  <c:v>16096204.43</c:v>
                </c:pt>
                <c:pt idx="1">
                  <c:v>9057917.9299999997</c:v>
                </c:pt>
                <c:pt idx="2">
                  <c:v>14607603.15</c:v>
                </c:pt>
                <c:pt idx="3">
                  <c:v>12893549.029999999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24A-4CE0-9772-2DE1F5F84ADD}"/>
            </c:ext>
          </c:extLst>
        </c:ser>
        <c:ser>
          <c:idx val="3"/>
          <c:order val="3"/>
          <c:tx>
            <c:strRef>
              <c:f>Sheet2!$E$1</c:f>
              <c:strCache>
                <c:ptCount val="1"/>
                <c:pt idx="0">
                  <c:v>Clam Annual Sales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Sheet2!$A$2:$A$5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Sheet2!$E$2:$E$5</c:f>
              <c:numCache>
                <c:formatCode>"$"#,##0.00_);[Red]\("$"#,##0.00\)</c:formatCode>
                <c:ptCount val="4"/>
                <c:pt idx="0">
                  <c:v>6642356.1900000004</c:v>
                </c:pt>
                <c:pt idx="1">
                  <c:v>5434926.5199999996</c:v>
                </c:pt>
                <c:pt idx="2">
                  <c:v>4146632.8</c:v>
                </c:pt>
                <c:pt idx="3">
                  <c:v>48357100.030000001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24A-4CE0-9772-2DE1F5F84A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9"/>
        <c:axId val="1909613791"/>
        <c:axId val="13776847"/>
      </c:barChart>
      <c:catAx>
        <c:axId val="391210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44355423"/>
        <c:crosses val="autoZero"/>
        <c:auto val="1"/>
        <c:lblAlgn val="ctr"/>
        <c:lblOffset val="100"/>
        <c:noMultiLvlLbl val="0"/>
      </c:catAx>
      <c:valAx>
        <c:axId val="20443554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Pieces Sold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121039"/>
        <c:crosses val="autoZero"/>
        <c:crossBetween val="between"/>
      </c:valAx>
      <c:valAx>
        <c:axId val="13776847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Annual Harvest Dollars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&quot;$&quot;#,##0.00_);[Red]\(&quot;$&quot;#,##0.0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09613791"/>
        <c:crosses val="max"/>
        <c:crossBetween val="between"/>
      </c:valAx>
      <c:catAx>
        <c:axId val="1909613791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3776847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BF7302-5C54-45FA-96C3-6363B9B58F32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37FBB03-04C5-47CC-A284-57A0C7F5C3BF}">
      <dgm:prSet phldrT="[Text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22E1C04B-0D68-496A-A4C9-942441F7E734}" type="parTrans" cxnId="{1A007EA4-7F3E-4C51-931C-3C59461B788A}">
      <dgm:prSet/>
      <dgm:spPr/>
      <dgm:t>
        <a:bodyPr/>
        <a:lstStyle/>
        <a:p>
          <a:endParaRPr lang="en-US"/>
        </a:p>
      </dgm:t>
    </dgm:pt>
    <dgm:pt modelId="{010D5431-D668-4DB5-B61C-35B4DB665C41}" type="sibTrans" cxnId="{1A007EA4-7F3E-4C51-931C-3C59461B788A}">
      <dgm:prSet/>
      <dgm:spPr/>
      <dgm:t>
        <a:bodyPr/>
        <a:lstStyle/>
        <a:p>
          <a:endParaRPr lang="en-US"/>
        </a:p>
      </dgm:t>
    </dgm:pt>
    <dgm:pt modelId="{8FC41DF8-9A4B-48FE-AEB8-C376CDDD751F}">
      <dgm:prSet phldrT="[Text]"/>
      <dgm:spPr/>
      <dgm:t>
        <a:bodyPr/>
        <a:lstStyle/>
        <a:p>
          <a:r>
            <a:rPr lang="en-US" dirty="0"/>
            <a:t>Marina/Mooring Survey</a:t>
          </a:r>
        </a:p>
      </dgm:t>
    </dgm:pt>
    <dgm:pt modelId="{9C80D48A-85B4-475F-ABC7-229735D09961}" type="parTrans" cxnId="{711D704B-C7C6-42BF-BC31-F86D53639736}">
      <dgm:prSet/>
      <dgm:spPr/>
      <dgm:t>
        <a:bodyPr/>
        <a:lstStyle/>
        <a:p>
          <a:endParaRPr lang="en-US"/>
        </a:p>
      </dgm:t>
    </dgm:pt>
    <dgm:pt modelId="{815934AF-0E3C-43A1-AAFF-19B80D7DB4EF}" type="sibTrans" cxnId="{711D704B-C7C6-42BF-BC31-F86D53639736}">
      <dgm:prSet/>
      <dgm:spPr/>
      <dgm:t>
        <a:bodyPr/>
        <a:lstStyle/>
        <a:p>
          <a:endParaRPr lang="en-US"/>
        </a:p>
      </dgm:t>
    </dgm:pt>
    <dgm:pt modelId="{FF2B9ACA-0E2B-4B59-9DB5-0F2089D4C15E}">
      <dgm:prSet phldrT="[Text]"/>
      <dgm:spPr/>
      <dgm:t>
        <a:bodyPr/>
        <a:lstStyle/>
        <a:p>
          <a:r>
            <a:rPr lang="en-US" dirty="0"/>
            <a:t>Shoreline Survey</a:t>
          </a:r>
        </a:p>
      </dgm:t>
    </dgm:pt>
    <dgm:pt modelId="{0EA468E2-7500-44BE-A4D6-2FBE69F5509D}" type="parTrans" cxnId="{A4D267BA-7C86-429F-8689-D92DE5F321B8}">
      <dgm:prSet/>
      <dgm:spPr/>
      <dgm:t>
        <a:bodyPr/>
        <a:lstStyle/>
        <a:p>
          <a:endParaRPr lang="en-US"/>
        </a:p>
      </dgm:t>
    </dgm:pt>
    <dgm:pt modelId="{6B4EB4D1-96F6-4CDD-8040-795784DAAB46}" type="sibTrans" cxnId="{A4D267BA-7C86-429F-8689-D92DE5F321B8}">
      <dgm:prSet/>
      <dgm:spPr/>
      <dgm:t>
        <a:bodyPr/>
        <a:lstStyle/>
        <a:p>
          <a:endParaRPr lang="en-US"/>
        </a:p>
      </dgm:t>
    </dgm:pt>
    <dgm:pt modelId="{4FFE368E-0D78-4D2B-A04D-A7D632893992}">
      <dgm:prSet phldrT="[Text]"/>
      <dgm:spPr/>
      <dgm:t>
        <a:bodyPr/>
        <a:lstStyle/>
        <a:p>
          <a:r>
            <a:rPr lang="en-US" dirty="0"/>
            <a:t>Water &amp; Tissue Sample Results</a:t>
          </a:r>
        </a:p>
      </dgm:t>
    </dgm:pt>
    <dgm:pt modelId="{A4E76274-1C6D-436B-A851-11BE9E3BA463}" type="parTrans" cxnId="{ABA0EFA9-98F5-4C72-9747-4D205DDF32F3}">
      <dgm:prSet/>
      <dgm:spPr/>
      <dgm:t>
        <a:bodyPr/>
        <a:lstStyle/>
        <a:p>
          <a:endParaRPr lang="en-US"/>
        </a:p>
      </dgm:t>
    </dgm:pt>
    <dgm:pt modelId="{733B8E47-720E-44A9-8BDB-34FB47D255FC}" type="sibTrans" cxnId="{ABA0EFA9-98F5-4C72-9747-4D205DDF32F3}">
      <dgm:prSet/>
      <dgm:spPr/>
      <dgm:t>
        <a:bodyPr/>
        <a:lstStyle/>
        <a:p>
          <a:endParaRPr lang="en-US"/>
        </a:p>
      </dgm:t>
    </dgm:pt>
    <dgm:pt modelId="{8A7D0091-10DB-438B-BE6B-450A9DFD4DBA}" type="pres">
      <dgm:prSet presAssocID="{D3BF7302-5C54-45FA-96C3-6363B9B58F32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46B88ABA-49FC-4622-8AB9-3AEE6CB0B9C5}" type="pres">
      <dgm:prSet presAssocID="{F37FBB03-04C5-47CC-A284-57A0C7F5C3BF}" presName="centerShape" presStyleLbl="node0" presStyleIdx="0" presStyleCnt="1"/>
      <dgm:spPr/>
    </dgm:pt>
    <dgm:pt modelId="{9169DB0D-0505-4653-8322-9E0F9FBAC7A7}" type="pres">
      <dgm:prSet presAssocID="{9C80D48A-85B4-475F-ABC7-229735D09961}" presName="parTrans" presStyleLbl="bgSibTrans2D1" presStyleIdx="0" presStyleCnt="3"/>
      <dgm:spPr/>
    </dgm:pt>
    <dgm:pt modelId="{62745841-F7E9-4D18-A400-C18ECC5E0D3C}" type="pres">
      <dgm:prSet presAssocID="{8FC41DF8-9A4B-48FE-AEB8-C376CDDD751F}" presName="node" presStyleLbl="node1" presStyleIdx="0" presStyleCnt="3">
        <dgm:presLayoutVars>
          <dgm:bulletEnabled val="1"/>
        </dgm:presLayoutVars>
      </dgm:prSet>
      <dgm:spPr/>
    </dgm:pt>
    <dgm:pt modelId="{7719AB97-A20E-4A44-9BD3-02D66853ABAD}" type="pres">
      <dgm:prSet presAssocID="{0EA468E2-7500-44BE-A4D6-2FBE69F5509D}" presName="parTrans" presStyleLbl="bgSibTrans2D1" presStyleIdx="1" presStyleCnt="3"/>
      <dgm:spPr/>
    </dgm:pt>
    <dgm:pt modelId="{0951A3FC-7438-4C25-BC2C-36705646A7FA}" type="pres">
      <dgm:prSet presAssocID="{FF2B9ACA-0E2B-4B59-9DB5-0F2089D4C15E}" presName="node" presStyleLbl="node1" presStyleIdx="1" presStyleCnt="3">
        <dgm:presLayoutVars>
          <dgm:bulletEnabled val="1"/>
        </dgm:presLayoutVars>
      </dgm:prSet>
      <dgm:spPr/>
    </dgm:pt>
    <dgm:pt modelId="{B1A2AE81-6B4B-4FDD-BA7E-CCAD10288582}" type="pres">
      <dgm:prSet presAssocID="{A4E76274-1C6D-436B-A851-11BE9E3BA463}" presName="parTrans" presStyleLbl="bgSibTrans2D1" presStyleIdx="2" presStyleCnt="3"/>
      <dgm:spPr/>
    </dgm:pt>
    <dgm:pt modelId="{DECBF489-5BDE-4E01-952A-E6AC86922C9A}" type="pres">
      <dgm:prSet presAssocID="{4FFE368E-0D78-4D2B-A04D-A7D632893992}" presName="node" presStyleLbl="node1" presStyleIdx="2" presStyleCnt="3">
        <dgm:presLayoutVars>
          <dgm:bulletEnabled val="1"/>
        </dgm:presLayoutVars>
      </dgm:prSet>
      <dgm:spPr/>
    </dgm:pt>
  </dgm:ptLst>
  <dgm:cxnLst>
    <dgm:cxn modelId="{28CF6C48-201F-4122-9E6A-EBF96FF7DE16}" type="presOf" srcId="{9C80D48A-85B4-475F-ABC7-229735D09961}" destId="{9169DB0D-0505-4653-8322-9E0F9FBAC7A7}" srcOrd="0" destOrd="0" presId="urn:microsoft.com/office/officeart/2005/8/layout/radial4"/>
    <dgm:cxn modelId="{711D704B-C7C6-42BF-BC31-F86D53639736}" srcId="{F37FBB03-04C5-47CC-A284-57A0C7F5C3BF}" destId="{8FC41DF8-9A4B-48FE-AEB8-C376CDDD751F}" srcOrd="0" destOrd="0" parTransId="{9C80D48A-85B4-475F-ABC7-229735D09961}" sibTransId="{815934AF-0E3C-43A1-AAFF-19B80D7DB4EF}"/>
    <dgm:cxn modelId="{1A4D247D-2596-4F38-AAAF-D9F37EEDDF6F}" type="presOf" srcId="{FF2B9ACA-0E2B-4B59-9DB5-0F2089D4C15E}" destId="{0951A3FC-7438-4C25-BC2C-36705646A7FA}" srcOrd="0" destOrd="0" presId="urn:microsoft.com/office/officeart/2005/8/layout/radial4"/>
    <dgm:cxn modelId="{36107D9E-1286-4B9C-984C-C75BBE38B38D}" type="presOf" srcId="{0EA468E2-7500-44BE-A4D6-2FBE69F5509D}" destId="{7719AB97-A20E-4A44-9BD3-02D66853ABAD}" srcOrd="0" destOrd="0" presId="urn:microsoft.com/office/officeart/2005/8/layout/radial4"/>
    <dgm:cxn modelId="{1A007EA4-7F3E-4C51-931C-3C59461B788A}" srcId="{D3BF7302-5C54-45FA-96C3-6363B9B58F32}" destId="{F37FBB03-04C5-47CC-A284-57A0C7F5C3BF}" srcOrd="0" destOrd="0" parTransId="{22E1C04B-0D68-496A-A4C9-942441F7E734}" sibTransId="{010D5431-D668-4DB5-B61C-35B4DB665C41}"/>
    <dgm:cxn modelId="{ABA0EFA9-98F5-4C72-9747-4D205DDF32F3}" srcId="{F37FBB03-04C5-47CC-A284-57A0C7F5C3BF}" destId="{4FFE368E-0D78-4D2B-A04D-A7D632893992}" srcOrd="2" destOrd="0" parTransId="{A4E76274-1C6D-436B-A851-11BE9E3BA463}" sibTransId="{733B8E47-720E-44A9-8BDB-34FB47D255FC}"/>
    <dgm:cxn modelId="{A4D267BA-7C86-429F-8689-D92DE5F321B8}" srcId="{F37FBB03-04C5-47CC-A284-57A0C7F5C3BF}" destId="{FF2B9ACA-0E2B-4B59-9DB5-0F2089D4C15E}" srcOrd="1" destOrd="0" parTransId="{0EA468E2-7500-44BE-A4D6-2FBE69F5509D}" sibTransId="{6B4EB4D1-96F6-4CDD-8040-795784DAAB46}"/>
    <dgm:cxn modelId="{7A44DFD7-5636-4610-9463-3B1EE8280B0A}" type="presOf" srcId="{8FC41DF8-9A4B-48FE-AEB8-C376CDDD751F}" destId="{62745841-F7E9-4D18-A400-C18ECC5E0D3C}" srcOrd="0" destOrd="0" presId="urn:microsoft.com/office/officeart/2005/8/layout/radial4"/>
    <dgm:cxn modelId="{49EB0FDA-2BBB-4A66-88B4-86FB129BF8B1}" type="presOf" srcId="{A4E76274-1C6D-436B-A851-11BE9E3BA463}" destId="{B1A2AE81-6B4B-4FDD-BA7E-CCAD10288582}" srcOrd="0" destOrd="0" presId="urn:microsoft.com/office/officeart/2005/8/layout/radial4"/>
    <dgm:cxn modelId="{595EECDD-63BE-4DEA-B27B-DDB24C7B548C}" type="presOf" srcId="{F37FBB03-04C5-47CC-A284-57A0C7F5C3BF}" destId="{46B88ABA-49FC-4622-8AB9-3AEE6CB0B9C5}" srcOrd="0" destOrd="0" presId="urn:microsoft.com/office/officeart/2005/8/layout/radial4"/>
    <dgm:cxn modelId="{A0D884FC-DEFF-462D-8945-FE3415C0ED2F}" type="presOf" srcId="{4FFE368E-0D78-4D2B-A04D-A7D632893992}" destId="{DECBF489-5BDE-4E01-952A-E6AC86922C9A}" srcOrd="0" destOrd="0" presId="urn:microsoft.com/office/officeart/2005/8/layout/radial4"/>
    <dgm:cxn modelId="{8A0D6BFE-2B72-4A4E-BF37-DBDCA6263BEF}" type="presOf" srcId="{D3BF7302-5C54-45FA-96C3-6363B9B58F32}" destId="{8A7D0091-10DB-438B-BE6B-450A9DFD4DBA}" srcOrd="0" destOrd="0" presId="urn:microsoft.com/office/officeart/2005/8/layout/radial4"/>
    <dgm:cxn modelId="{518165A7-D037-40DE-B27C-31C390CD63C2}" type="presParOf" srcId="{8A7D0091-10DB-438B-BE6B-450A9DFD4DBA}" destId="{46B88ABA-49FC-4622-8AB9-3AEE6CB0B9C5}" srcOrd="0" destOrd="0" presId="urn:microsoft.com/office/officeart/2005/8/layout/radial4"/>
    <dgm:cxn modelId="{7B0FBFC4-8377-4BEC-8B7F-F8DF079B3C62}" type="presParOf" srcId="{8A7D0091-10DB-438B-BE6B-450A9DFD4DBA}" destId="{9169DB0D-0505-4653-8322-9E0F9FBAC7A7}" srcOrd="1" destOrd="0" presId="urn:microsoft.com/office/officeart/2005/8/layout/radial4"/>
    <dgm:cxn modelId="{952B36C5-9AA0-4822-9262-EADC0AC5A5F2}" type="presParOf" srcId="{8A7D0091-10DB-438B-BE6B-450A9DFD4DBA}" destId="{62745841-F7E9-4D18-A400-C18ECC5E0D3C}" srcOrd="2" destOrd="0" presId="urn:microsoft.com/office/officeart/2005/8/layout/radial4"/>
    <dgm:cxn modelId="{0A4AC17B-8DB6-452F-B189-FB3E4B26777A}" type="presParOf" srcId="{8A7D0091-10DB-438B-BE6B-450A9DFD4DBA}" destId="{7719AB97-A20E-4A44-9BD3-02D66853ABAD}" srcOrd="3" destOrd="0" presId="urn:microsoft.com/office/officeart/2005/8/layout/radial4"/>
    <dgm:cxn modelId="{673FC3B7-3C63-4B2C-B07B-4D7267C919C2}" type="presParOf" srcId="{8A7D0091-10DB-438B-BE6B-450A9DFD4DBA}" destId="{0951A3FC-7438-4C25-BC2C-36705646A7FA}" srcOrd="4" destOrd="0" presId="urn:microsoft.com/office/officeart/2005/8/layout/radial4"/>
    <dgm:cxn modelId="{EE3A6C9C-3E3D-4F7B-82FD-4A3DDAF3060E}" type="presParOf" srcId="{8A7D0091-10DB-438B-BE6B-450A9DFD4DBA}" destId="{B1A2AE81-6B4B-4FDD-BA7E-CCAD10288582}" srcOrd="5" destOrd="0" presId="urn:microsoft.com/office/officeart/2005/8/layout/radial4"/>
    <dgm:cxn modelId="{ED6A0F01-CC7F-458A-A772-54298817D661}" type="presParOf" srcId="{8A7D0091-10DB-438B-BE6B-450A9DFD4DBA}" destId="{DECBF489-5BDE-4E01-952A-E6AC86922C9A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B88ABA-49FC-4622-8AB9-3AEE6CB0B9C5}">
      <dsp:nvSpPr>
        <dsp:cNvPr id="0" name=""/>
        <dsp:cNvSpPr/>
      </dsp:nvSpPr>
      <dsp:spPr>
        <a:xfrm>
          <a:off x="3901000" y="2459741"/>
          <a:ext cx="2065898" cy="2065898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305" tIns="27305" rIns="27305" bIns="27305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4203544" y="2762285"/>
        <a:ext cx="1460810" cy="1460810"/>
      </dsp:txXfrm>
    </dsp:sp>
    <dsp:sp modelId="{9169DB0D-0505-4653-8322-9E0F9FBAC7A7}">
      <dsp:nvSpPr>
        <dsp:cNvPr id="0" name=""/>
        <dsp:cNvSpPr/>
      </dsp:nvSpPr>
      <dsp:spPr>
        <a:xfrm rot="12900000">
          <a:off x="2573161" y="2099222"/>
          <a:ext cx="1582286" cy="588781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745841-F7E9-4D18-A400-C18ECC5E0D3C}">
      <dsp:nvSpPr>
        <dsp:cNvPr id="0" name=""/>
        <dsp:cNvSpPr/>
      </dsp:nvSpPr>
      <dsp:spPr>
        <a:xfrm>
          <a:off x="1734936" y="1154790"/>
          <a:ext cx="1962603" cy="15700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Marina/Mooring Survey</a:t>
          </a:r>
        </a:p>
      </dsp:txBody>
      <dsp:txXfrm>
        <a:off x="1780922" y="1200776"/>
        <a:ext cx="1870631" cy="1478111"/>
      </dsp:txXfrm>
    </dsp:sp>
    <dsp:sp modelId="{7719AB97-A20E-4A44-9BD3-02D66853ABAD}">
      <dsp:nvSpPr>
        <dsp:cNvPr id="0" name=""/>
        <dsp:cNvSpPr/>
      </dsp:nvSpPr>
      <dsp:spPr>
        <a:xfrm rot="16200000">
          <a:off x="4142806" y="1282116"/>
          <a:ext cx="1582286" cy="588781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51A3FC-7438-4C25-BC2C-36705646A7FA}">
      <dsp:nvSpPr>
        <dsp:cNvPr id="0" name=""/>
        <dsp:cNvSpPr/>
      </dsp:nvSpPr>
      <dsp:spPr>
        <a:xfrm>
          <a:off x="3952648" y="322"/>
          <a:ext cx="1962603" cy="15700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Shoreline Survey</a:t>
          </a:r>
        </a:p>
      </dsp:txBody>
      <dsp:txXfrm>
        <a:off x="3998634" y="46308"/>
        <a:ext cx="1870631" cy="1478111"/>
      </dsp:txXfrm>
    </dsp:sp>
    <dsp:sp modelId="{B1A2AE81-6B4B-4FDD-BA7E-CCAD10288582}">
      <dsp:nvSpPr>
        <dsp:cNvPr id="0" name=""/>
        <dsp:cNvSpPr/>
      </dsp:nvSpPr>
      <dsp:spPr>
        <a:xfrm rot="19500000">
          <a:off x="5712452" y="2099222"/>
          <a:ext cx="1582286" cy="588781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CBF489-5BDE-4E01-952A-E6AC86922C9A}">
      <dsp:nvSpPr>
        <dsp:cNvPr id="0" name=""/>
        <dsp:cNvSpPr/>
      </dsp:nvSpPr>
      <dsp:spPr>
        <a:xfrm>
          <a:off x="6170360" y="1154790"/>
          <a:ext cx="1962603" cy="15700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Water &amp; Tissue Sample Results</a:t>
          </a:r>
        </a:p>
      </dsp:txBody>
      <dsp:txXfrm>
        <a:off x="6216346" y="1200776"/>
        <a:ext cx="1870631" cy="14781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35E31DB-5F68-4E9E-90EB-25E011F497B4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C1DF39D-8C1A-4718-A126-5A73DC3ED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6295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870AC3F-92A4-4610-831B-4C4B2A303EDD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0DDF2AA-7281-44A6-AED2-5896CA503D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188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/>
              <a:t>Overview of Bureau &amp; CT Industry</a:t>
            </a:r>
          </a:p>
          <a:p>
            <a:endParaRPr lang="en-US" sz="2000" dirty="0"/>
          </a:p>
          <a:p>
            <a:r>
              <a:rPr lang="en-US" sz="2000" dirty="0"/>
              <a:t>Role in Administering NSSP-MO to manage growing areas</a:t>
            </a:r>
          </a:p>
          <a:p>
            <a:r>
              <a:rPr lang="en-US" sz="2000" dirty="0"/>
              <a:t>Bacteriological standards for open areas</a:t>
            </a:r>
          </a:p>
          <a:p>
            <a:r>
              <a:rPr lang="en-US" sz="2000" dirty="0"/>
              <a:t>Review sampling requirements</a:t>
            </a:r>
          </a:p>
          <a:p>
            <a:r>
              <a:rPr lang="en-US" sz="2000" dirty="0"/>
              <a:t>Reminders/emerging issues/new policies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DF2AA-7281-44A6-AED2-5896CA503D6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9664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DF2AA-7281-44A6-AED2-5896CA503D6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1960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DF2AA-7281-44A6-AED2-5896CA503D6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8796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/>
              <a:t>If an area cannot be accessed during the survey field work that area must be classified as prohibited.</a:t>
            </a:r>
          </a:p>
          <a:p>
            <a:endParaRPr lang="en-US" sz="2400" dirty="0"/>
          </a:p>
          <a:p>
            <a:r>
              <a:rPr lang="en-US" sz="2400" dirty="0"/>
              <a:t>Access is becoming an issue state wide.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DF2AA-7281-44A6-AED2-5896CA503D6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0185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/>
              <a:t>Example of types of things we look for as part of survey</a:t>
            </a:r>
          </a:p>
          <a:p>
            <a:r>
              <a:rPr lang="en-US" sz="2000" dirty="0"/>
              <a:t>Potential sewage plume</a:t>
            </a:r>
          </a:p>
          <a:p>
            <a:r>
              <a:rPr lang="en-US" sz="2000" dirty="0"/>
              <a:t>Straight pipe from bathroom to rock ledge</a:t>
            </a:r>
          </a:p>
          <a:p>
            <a:r>
              <a:rPr lang="en-US" sz="2000" dirty="0"/>
              <a:t>Pipe with &gt;8000 CFU/100mL suggesting sewage impact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DF2AA-7281-44A6-AED2-5896CA503D6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2343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DF2AA-7281-44A6-AED2-5896CA503D6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0960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/>
              <a:t>Essentially 4 Classifications used in CT</a:t>
            </a:r>
          </a:p>
          <a:p>
            <a:r>
              <a:rPr lang="en-US" sz="2000" dirty="0"/>
              <a:t>Approved should meet standards under all conditions</a:t>
            </a:r>
          </a:p>
          <a:p>
            <a:r>
              <a:rPr lang="en-US" sz="2000" dirty="0"/>
              <a:t>CA must meet standards in the OPEN status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DF2AA-7281-44A6-AED2-5896CA503D6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3189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/>
              <a:t>Six month relay when less than 50</a:t>
            </a:r>
          </a:p>
          <a:p>
            <a:r>
              <a:rPr lang="en-US" sz="2000" dirty="0"/>
              <a:t>Otherwise 2 weeks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DF2AA-7281-44A6-AED2-5896CA503D6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3699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DF2AA-7281-44A6-AED2-5896CA503D6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4940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DF2AA-7281-44A6-AED2-5896CA503D6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2687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DF2AA-7281-44A6-AED2-5896CA503D6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7419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DF2AA-7281-44A6-AED2-5896CA503D6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2613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DF2AA-7281-44A6-AED2-5896CA503D6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2000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DF2AA-7281-44A6-AED2-5896CA503D6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026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/>
              <a:t>We are currently reviewing seawater &amp; tissue data to determine if the closure time-frame can be shortened in any of the state’s growing areas.</a:t>
            </a:r>
          </a:p>
          <a:p>
            <a:r>
              <a:rPr lang="en-US" sz="2000" dirty="0"/>
              <a:t>Tissue verification studies will be required to make these changes, if possible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DF2AA-7281-44A6-AED2-5896CA503D6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1738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/>
              <a:t>In light of the number of rainfall closures over the past year, and possibility the this is our new weather pattern here in CT, The </a:t>
            </a:r>
            <a:r>
              <a:rPr lang="en-US" sz="2000" dirty="0" err="1"/>
              <a:t>DoAG</a:t>
            </a:r>
            <a:r>
              <a:rPr lang="en-US" sz="2000" dirty="0"/>
              <a:t> is in the process of reviewing our seawater and tissue sample data to determine if the typical 7 day closure time frame can be reduced in any of the state’s growing areas.</a:t>
            </a:r>
          </a:p>
          <a:p>
            <a:endParaRPr lang="en-US" sz="2000" dirty="0"/>
          </a:p>
          <a:p>
            <a:r>
              <a:rPr lang="en-US" sz="2000" dirty="0"/>
              <a:t>This change will not be possible without tissue verification studies that demonstrate that the shellfish are purging any contaminants within the closure time period.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DF2AA-7281-44A6-AED2-5896CA503D6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4717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DF2AA-7281-44A6-AED2-5896CA503D6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2171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DF2AA-7281-44A6-AED2-5896CA503D6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2376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/>
              <a:t>In summer ice packs/frozen water bottles are useless except for keeping bottles out of cooler melt water. Supplement with ice</a:t>
            </a:r>
          </a:p>
          <a:p>
            <a:endParaRPr lang="en-US" sz="2000" dirty="0"/>
          </a:p>
          <a:p>
            <a:r>
              <a:rPr lang="en-US" sz="2000" dirty="0"/>
              <a:t>In cold weather be careful the samples don’t freeze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DF2AA-7281-44A6-AED2-5896CA503D6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0349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/>
              <a:t>844 more samples of all types</a:t>
            </a:r>
          </a:p>
          <a:p>
            <a:r>
              <a:rPr lang="en-US" sz="2000" dirty="0"/>
              <a:t>A difference of 757 samples due to excessive rain</a:t>
            </a:r>
          </a:p>
          <a:p>
            <a:r>
              <a:rPr lang="en-US" sz="2000" dirty="0"/>
              <a:t>89 more meats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DF2AA-7281-44A6-AED2-5896CA503D6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380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DF2AA-7281-44A6-AED2-5896CA503D6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2070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DF2AA-7281-44A6-AED2-5896CA503D6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4750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DF2AA-7281-44A6-AED2-5896CA503D6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8849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99415" cy="4356074"/>
          </a:xfrm>
        </p:spPr>
        <p:txBody>
          <a:bodyPr/>
          <a:lstStyle/>
          <a:p>
            <a:r>
              <a:rPr lang="en-US" sz="2000" dirty="0"/>
              <a:t>This change requires verification of heads &amp; that valves are sealed</a:t>
            </a:r>
          </a:p>
          <a:p>
            <a:r>
              <a:rPr lang="en-US" sz="2000" dirty="0"/>
              <a:t>Modern boats have hidden heads – center console</a:t>
            </a:r>
          </a:p>
          <a:p>
            <a:r>
              <a:rPr lang="en-US" sz="2000" dirty="0"/>
              <a:t>Analysts do not have authority to board vessels for inspections</a:t>
            </a:r>
          </a:p>
          <a:p>
            <a:r>
              <a:rPr lang="en-US" sz="2000" dirty="0"/>
              <a:t>Therefore we have to assume that every boat has a head capable of discharging and that any empty mooring will be occupied by same</a:t>
            </a:r>
          </a:p>
          <a:p>
            <a:r>
              <a:rPr lang="en-US" sz="2000" dirty="0" err="1"/>
              <a:t>DoAG</a:t>
            </a:r>
            <a:r>
              <a:rPr lang="en-US" sz="2000" dirty="0"/>
              <a:t> is seeking to meet with the state harbormasters to discuss how they might assist. Authority may vary by town</a:t>
            </a:r>
          </a:p>
          <a:p>
            <a:r>
              <a:rPr lang="en-US" sz="2000" dirty="0"/>
              <a:t>Many areas that must be reclassified are small (~25) </a:t>
            </a:r>
            <a:r>
              <a:rPr lang="en-US" sz="2000" b="1" dirty="0"/>
              <a:t>FDA IS LOOKING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DF2AA-7281-44A6-AED2-5896CA503D6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1371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DF2AA-7281-44A6-AED2-5896CA503D6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0895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DF2AA-7281-44A6-AED2-5896CA503D6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4290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DF2AA-7281-44A6-AED2-5896CA503D6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8166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DF2AA-7281-44A6-AED2-5896CA503D6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2759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DF2AA-7281-44A6-AED2-5896CA503D6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0288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DF2AA-7281-44A6-AED2-5896CA503D6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2747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DF2AA-7281-44A6-AED2-5896CA503D6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8738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DF2AA-7281-44A6-AED2-5896CA503D6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540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1181100" y="4120825"/>
            <a:ext cx="9862585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1186415" y="2328077"/>
            <a:ext cx="9862585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  <a:endParaRPr kumimoji="0" lang="en-US" dirty="0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B475C-EE7A-4FCD-B815-F2A8DDD04C51}" type="datetime1">
              <a:rPr lang="en-US" smtClean="0"/>
              <a:t>2/2/2024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22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2pPr>
              <a:defRPr sz="2800"/>
            </a:lvl2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D2F18-51C0-4C33-B313-F9A9F6D67F62}" type="datetime1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03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5800" y="1348154"/>
            <a:ext cx="2743200" cy="4778010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81100" y="1348154"/>
            <a:ext cx="6921499" cy="4778010"/>
          </a:xfrm>
        </p:spPr>
        <p:txBody>
          <a:bodyPr vert="eaVert">
            <a:normAutofit/>
          </a:bodyPr>
          <a:lstStyle>
            <a:lvl1pPr>
              <a:defRPr sz="30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49A9D-D1A3-4E39-8446-C58DDD1F5A36}" type="datetime1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0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722376" indent="-27432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2pPr>
            <a:lvl3pPr marL="1005840" indent="-256032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3pPr>
            <a:lvl4pPr marL="1280160" indent="-237744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4pPr>
            <a:lvl5pPr marL="1490472" indent="-18288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5pPr>
            <a:lvl6pPr marL="1700784" indent="-18288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6pPr>
            <a:lvl7pPr marL="1920240" indent="-18288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7pPr>
            <a:lvl8pPr marL="2139696" indent="-18288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8pPr>
            <a:lvl9pPr marL="2331720" indent="-18288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3C1DC-296B-4A2E-B0B3-3F1F0BC81580}" type="datetime1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77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0" y="4464372"/>
            <a:ext cx="8839200" cy="1826363"/>
          </a:xfrm>
        </p:spPr>
        <p:txBody>
          <a:bodyPr tIns="0" bIns="0" anchor="t"/>
          <a:lstStyle>
            <a:lvl1pPr algn="r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32000" y="3366334"/>
            <a:ext cx="8839200" cy="1066688"/>
          </a:xfrm>
        </p:spPr>
        <p:txBody>
          <a:bodyPr lIns="45720" tIns="0" rIns="45720" bIns="0" anchor="b"/>
          <a:lstStyle>
            <a:lvl1pPr marL="0" indent="0" algn="r">
              <a:buNone/>
              <a:defRPr sz="2000">
                <a:solidFill>
                  <a:schemeClr val="tx2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AB7DA-7F64-4D8D-B7D7-71B7EEB83D1F}" type="datetime1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1460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0" y="274638"/>
            <a:ext cx="98679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7100" y="1600201"/>
            <a:ext cx="475488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100" y="1600201"/>
            <a:ext cx="475488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152A-2B5D-46C6-B94C-A8585212B272}" type="datetime1">
              <a:rPr lang="en-US" smtClean="0"/>
              <a:t>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75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0" y="273050"/>
            <a:ext cx="104013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1181100" y="1516912"/>
            <a:ext cx="4754880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1100" y="5486400"/>
            <a:ext cx="4754880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bg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120" y="1516912"/>
            <a:ext cx="4754880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294120" y="5486400"/>
            <a:ext cx="4754880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bg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3D2CD-11D2-4B03-918F-64DABB64380B}" type="datetime1">
              <a:rPr lang="en-US" smtClean="0"/>
              <a:t>2/2/2024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66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0" y="274320"/>
            <a:ext cx="9867900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D3D10-257A-4E71-9E85-DA9121FE43A4}" type="datetime1">
              <a:rPr lang="en-US" smtClean="0"/>
              <a:t>2/2/2024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09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E22DA-1CC6-44F6-8E5C-B677D16AD3AE}" type="datetime1">
              <a:rPr lang="en-US" smtClean="0"/>
              <a:t>2/2/2024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86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5749" y="1056575"/>
            <a:ext cx="6635265" cy="730250"/>
          </a:xfrm>
        </p:spPr>
        <p:txBody>
          <a:bodyPr tIns="0" bIns="0" anchor="t">
            <a:normAutofit/>
          </a:bodyPr>
          <a:lstStyle>
            <a:lvl1pPr algn="l">
              <a:buNone/>
              <a:defRPr sz="2000" b="1">
                <a:solidFill>
                  <a:schemeClr val="bg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195750" y="85471"/>
            <a:ext cx="5687370" cy="914400"/>
          </a:xfrm>
        </p:spPr>
        <p:txBody>
          <a:bodyPr lIns="45720" tIns="0" rIns="45720" bIns="0" anchor="b">
            <a:normAutofit/>
          </a:bodyPr>
          <a:lstStyle>
            <a:lvl1pPr marL="0" indent="0" algn="l">
              <a:buNone/>
              <a:defRPr sz="1600" baseline="0">
                <a:solidFill>
                  <a:schemeClr val="bg1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195750" y="1981200"/>
            <a:ext cx="9853250" cy="4152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A019F-AA92-44DF-B8C9-FB674BE342D8}" type="datetime1">
              <a:rPr lang="en-US" smtClean="0"/>
              <a:t>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75264" y="6422065"/>
            <a:ext cx="1016000" cy="365125"/>
          </a:xfrm>
        </p:spPr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57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2459" y="1705709"/>
            <a:ext cx="3954590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bg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1233269" y="1019907"/>
            <a:ext cx="54864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 baseline="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92462" y="2998764"/>
            <a:ext cx="3954587" cy="3135335"/>
          </a:xfrm>
        </p:spPr>
        <p:txBody>
          <a:bodyPr lIns="45720" rIns="45720">
            <a:normAutofit/>
          </a:bodyPr>
          <a:lstStyle>
            <a:lvl1pPr marL="0" indent="0">
              <a:buFontTx/>
              <a:buNone/>
              <a:defRPr sz="1800" baseline="0">
                <a:solidFill>
                  <a:schemeClr val="bg1"/>
                </a:solidFill>
              </a:defRPr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422065"/>
            <a:ext cx="2844800" cy="365125"/>
          </a:xfrm>
        </p:spPr>
        <p:txBody>
          <a:bodyPr/>
          <a:lstStyle/>
          <a:p>
            <a:fld id="{D60353D3-F400-4ACF-A772-8853037D4568}" type="datetime1">
              <a:rPr lang="en-US" smtClean="0"/>
              <a:t>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36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1181100" y="274638"/>
            <a:ext cx="98679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1181100" y="1600201"/>
            <a:ext cx="98679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  <a:endParaRPr kumimoji="0"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422065"/>
            <a:ext cx="28448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100">
                <a:solidFill>
                  <a:schemeClr val="tx1"/>
                </a:solidFill>
              </a:defRPr>
            </a:lvl1pPr>
          </a:lstStyle>
          <a:p>
            <a:fld id="{9A4735EC-60E2-4D33-9723-0FDAEEC26641}" type="datetime1">
              <a:rPr lang="en-US" smtClean="0"/>
              <a:pPr/>
              <a:t>2/2/2024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165600" y="6422065"/>
            <a:ext cx="38608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100">
                <a:solidFill>
                  <a:schemeClr val="tx1"/>
                </a:solidFill>
              </a:defRPr>
            </a:lvl1pPr>
          </a:lstStyle>
          <a:p>
            <a:r>
              <a:rPr lang="en-US"/>
              <a:t>Add a footer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871200" y="6422065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1"/>
                </a:solidFill>
              </a:defRPr>
            </a:lvl1pPr>
          </a:lstStyle>
          <a:p>
            <a:fld id="{401CF334-2D5C-4859-84A6-CA7E6E43FA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5681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 baseline="0">
          <a:solidFill>
            <a:schemeClr val="bg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bg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bg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bg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orient="horz" pos="2160" userDrawn="1">
          <p15:clr>
            <a:srgbClr val="F26B43"/>
          </p15:clr>
        </p15:guide>
        <p15:guide id="1" pos="3840" userDrawn="1">
          <p15:clr>
            <a:srgbClr val="F26B43"/>
          </p15:clr>
        </p15:guide>
        <p15:guide id="2" pos="744" userDrawn="1">
          <p15:clr>
            <a:srgbClr val="F26B43"/>
          </p15:clr>
        </p15:guide>
        <p15:guide id="3" pos="6960" userDrawn="1">
          <p15:clr>
            <a:srgbClr val="F26B43"/>
          </p15:clr>
        </p15:guide>
        <p15:guide id="4" orient="horz" pos="3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Connecticut’s Shellfish Sanitation Program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1263" y="2328077"/>
            <a:ext cx="10567737" cy="1752600"/>
          </a:xfrm>
        </p:spPr>
        <p:txBody>
          <a:bodyPr>
            <a:normAutofit/>
          </a:bodyPr>
          <a:lstStyle/>
          <a:p>
            <a:r>
              <a:rPr lang="en-US" sz="2400" dirty="0"/>
              <a:t>Adherence to National Standards and Significance for Recreational Programs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9EC355-6C9F-F283-CE6E-25BBD8445CF8}"/>
              </a:ext>
            </a:extLst>
          </p:cNvPr>
          <p:cNvSpPr txBox="1"/>
          <p:nvPr/>
        </p:nvSpPr>
        <p:spPr>
          <a:xfrm>
            <a:off x="687004" y="5806485"/>
            <a:ext cx="5991726" cy="92333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1800" dirty="0"/>
              <a:t>Alissa Dragan, Supervising Environmental Analyst</a:t>
            </a:r>
          </a:p>
          <a:p>
            <a:pPr algn="ctr"/>
            <a:r>
              <a:rPr lang="en-US" sz="1800" dirty="0"/>
              <a:t>Department of Agriculture, Bureau of Aquaculture</a:t>
            </a:r>
          </a:p>
          <a:p>
            <a:pPr algn="ctr"/>
            <a:r>
              <a:rPr lang="en-US" sz="1800" dirty="0"/>
              <a:t>Gathering of the Shellfish Commissions, February 3, 2024</a:t>
            </a:r>
          </a:p>
        </p:txBody>
      </p:sp>
    </p:spTree>
    <p:extLst>
      <p:ext uri="{BB962C8B-B14F-4D97-AF65-F5344CB8AC3E}">
        <p14:creationId xmlns:p14="http://schemas.microsoft.com/office/powerpoint/2010/main" val="105337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4A473-9CAB-12D5-7C3E-C7AEEBA3A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050" y="108986"/>
            <a:ext cx="98679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Introduction to the CT Shellfish Program: Growing Area Classification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871E8A7-079D-424B-1953-A99469CFBFD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2275028"/>
              </p:ext>
            </p:extLst>
          </p:nvPr>
        </p:nvGraphicFramePr>
        <p:xfrm>
          <a:off x="1181100" y="1600200"/>
          <a:ext cx="98679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1717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7B2EE9-490F-3816-7E89-F5A66C54CA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Written evaluation of all environmental factors, including actual and potential pollution sources, meteorological, and hydrographic influences which have a bearing on the water quality in a shellfish growing area</a:t>
            </a:r>
          </a:p>
          <a:p>
            <a:r>
              <a:rPr lang="en-US" dirty="0"/>
              <a:t>Required every 12 years. Shoreline of each shellfish producing town is walked at low tide to locate pipes and other features</a:t>
            </a:r>
          </a:p>
          <a:p>
            <a:r>
              <a:rPr lang="en-US" dirty="0"/>
              <a:t>Assess factors such as topology, hydrography, development patterns, sewage handling, domestic &amp; wild animal populations</a:t>
            </a:r>
          </a:p>
          <a:p>
            <a:r>
              <a:rPr lang="en-US" dirty="0"/>
              <a:t>Sample pipes, storm drains, catch basins, streams, etc. for bacterial testing &amp; conduct flow calculations where necessary</a:t>
            </a:r>
          </a:p>
          <a:p>
            <a:r>
              <a:rPr lang="en-US" dirty="0"/>
              <a:t>Individual properties are inspected for signs of failing SSDS, cross connections to stormwater systems, or other pollution sources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F608AB9-DE28-BEE7-6170-E19F67D2A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05339"/>
          </a:xfrm>
        </p:spPr>
        <p:txBody>
          <a:bodyPr>
            <a:normAutofit fontScale="90000"/>
          </a:bodyPr>
          <a:lstStyle/>
          <a:p>
            <a:r>
              <a:rPr lang="en-US" dirty="0"/>
              <a:t>Introduction to the CT Shellfish Program: Growing Area Classification, Shoreline Survey</a:t>
            </a:r>
          </a:p>
        </p:txBody>
      </p:sp>
    </p:spTree>
    <p:extLst>
      <p:ext uri="{BB962C8B-B14F-4D97-AF65-F5344CB8AC3E}">
        <p14:creationId xmlns:p14="http://schemas.microsoft.com/office/powerpoint/2010/main" val="14973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7B2EE9-490F-3816-7E89-F5A66C54CA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3600" dirty="0"/>
              <a:t>Evaluate WPCF and collection system performance</a:t>
            </a:r>
          </a:p>
          <a:p>
            <a:r>
              <a:rPr lang="en-US" sz="3600" dirty="0"/>
              <a:t>Assess impacts of industrial discharges &amp; historic pollution sources</a:t>
            </a:r>
          </a:p>
          <a:p>
            <a:r>
              <a:rPr lang="en-US" sz="3600" dirty="0"/>
              <a:t>Perform marina &amp; mooring area dilution calculations to evaluate the potential for contamination &amp; appropriately size closure areas  </a:t>
            </a:r>
          </a:p>
          <a:p>
            <a:r>
              <a:rPr lang="en-US" altLang="en-US" sz="3600" cap="none" dirty="0"/>
              <a:t>Document the presence of bird &amp; domestic &amp; wild animal populations (farms, wildlife, etc.)</a:t>
            </a:r>
            <a:r>
              <a:rPr lang="en-US" altLang="en-US" sz="3400" cap="none" dirty="0"/>
              <a:t> </a:t>
            </a:r>
            <a:endParaRPr lang="en-US" altLang="en-US" cap="none" dirty="0">
              <a:cs typeface="Arial" panose="020B0604020202020204" pitchFamily="34" charset="0"/>
            </a:endParaRPr>
          </a:p>
          <a:p>
            <a:r>
              <a:rPr lang="en-US" altLang="en-US" sz="3400" cap="none" dirty="0">
                <a:cs typeface="Arial" panose="020B0604020202020204" pitchFamily="34" charset="0"/>
              </a:rPr>
              <a:t>Locate &amp; map outfalls, pump stations, CSO’s, &amp; other features with the potential to impact growing areas</a:t>
            </a:r>
          </a:p>
          <a:p>
            <a:pPr marL="36576" indent="0">
              <a:buNone/>
            </a:pPr>
            <a:endParaRPr lang="en-US" altLang="en-US" sz="3400" cap="non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F608AB9-DE28-BEE7-6170-E19F67D2A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05339"/>
          </a:xfrm>
        </p:spPr>
        <p:txBody>
          <a:bodyPr>
            <a:normAutofit fontScale="90000"/>
          </a:bodyPr>
          <a:lstStyle/>
          <a:p>
            <a:r>
              <a:rPr lang="en-US" dirty="0"/>
              <a:t>Introduction to the CT Shellfish Program: Growing Area Classification, Shoreline Survey</a:t>
            </a:r>
          </a:p>
        </p:txBody>
      </p:sp>
    </p:spTree>
    <p:extLst>
      <p:ext uri="{BB962C8B-B14F-4D97-AF65-F5344CB8AC3E}">
        <p14:creationId xmlns:p14="http://schemas.microsoft.com/office/powerpoint/2010/main" val="339650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81BC6-895F-3DE3-0641-649D79A43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11" y="57309"/>
            <a:ext cx="11647977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Introduction to the CT Shellfish Program: Growing Area Classification, Shoreline Survey</a:t>
            </a:r>
          </a:p>
        </p:txBody>
      </p:sp>
      <p:pic>
        <p:nvPicPr>
          <p:cNvPr id="6" name="Content Placeholder 5" descr="A body of water with a boat in the background&#10;&#10;Description automatically generated">
            <a:extLst>
              <a:ext uri="{FF2B5EF4-FFF2-40B4-BE49-F238E27FC236}">
                <a16:creationId xmlns:a16="http://schemas.microsoft.com/office/drawing/2014/main" id="{17C77088-B93C-D172-AEC2-FF019437644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11" y="1600200"/>
            <a:ext cx="3394472" cy="4525963"/>
          </a:xfrm>
        </p:spPr>
      </p:pic>
      <p:pic>
        <p:nvPicPr>
          <p:cNvPr id="9" name="Content Placeholder 8" descr="A pipe on the ground&#10;&#10;Description automatically generated">
            <a:extLst>
              <a:ext uri="{FF2B5EF4-FFF2-40B4-BE49-F238E27FC236}">
                <a16:creationId xmlns:a16="http://schemas.microsoft.com/office/drawing/2014/main" id="{D4AA21B4-3EBD-4108-B8B1-87F46DA1097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747" y="1600200"/>
            <a:ext cx="3394472" cy="4525963"/>
          </a:xfrm>
        </p:spPr>
      </p:pic>
      <p:pic>
        <p:nvPicPr>
          <p:cNvPr id="7" name="Picture 6" descr="9 Parker Memorial Drive pipe 7-27-16">
            <a:extLst>
              <a:ext uri="{FF2B5EF4-FFF2-40B4-BE49-F238E27FC236}">
                <a16:creationId xmlns:a16="http://schemas.microsoft.com/office/drawing/2014/main" id="{6F0A61D6-92EE-5C9F-C1E5-FE67848C54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781" y="2068671"/>
            <a:ext cx="2691765" cy="3589020"/>
          </a:xfrm>
          <a:prstGeom prst="rect">
            <a:avLst/>
          </a:prstGeom>
          <a:noFill/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84A3503-86C3-B5EB-2B70-3E037F3038D8}"/>
              </a:ext>
            </a:extLst>
          </p:cNvPr>
          <p:cNvCxnSpPr>
            <a:cxnSpLocks/>
          </p:cNvCxnSpPr>
          <p:nvPr/>
        </p:nvCxnSpPr>
        <p:spPr>
          <a:xfrm rot="-10380000" flipV="1">
            <a:off x="6141228" y="3256444"/>
            <a:ext cx="737420" cy="507344"/>
          </a:xfrm>
          <a:prstGeom prst="straightConnector1">
            <a:avLst/>
          </a:prstGeom>
          <a:ln w="8572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591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26E3E3E-3718-3A89-E316-3F976C804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076" y="89108"/>
            <a:ext cx="11873947" cy="1143000"/>
          </a:xfrm>
        </p:spPr>
        <p:txBody>
          <a:bodyPr>
            <a:normAutofit fontScale="90000"/>
          </a:bodyPr>
          <a:lstStyle/>
          <a:p>
            <a:r>
              <a:rPr lang="en-US" sz="4800" cap="none" dirty="0">
                <a:cs typeface="Arial" panose="020B0604020202020204" pitchFamily="34" charset="0"/>
              </a:rPr>
              <a:t>Introduction to the CT Shellfish Program: Growing Area Classification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0264B87-C967-8637-F612-E29C212C28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spcBef>
                <a:spcPts val="600"/>
              </a:spcBef>
              <a:buClr>
                <a:srgbClr val="0070C0"/>
              </a:buClr>
            </a:pPr>
            <a:endParaRPr lang="en-US" sz="2800" cap="none" dirty="0">
              <a:solidFill>
                <a:srgbClr val="0070C0"/>
              </a:solidFill>
              <a:latin typeface="Arial" charset="0"/>
            </a:endParaRPr>
          </a:p>
          <a:p>
            <a:pPr>
              <a:spcAft>
                <a:spcPts val="600"/>
              </a:spcAft>
            </a:pPr>
            <a:r>
              <a:rPr lang="en-US" altLang="en-US" sz="2400" cap="none" dirty="0"/>
              <a:t>Growing area classifications based on sanitary survey findings. Water sample results should support classifications</a:t>
            </a:r>
          </a:p>
          <a:p>
            <a:pPr>
              <a:spcAft>
                <a:spcPts val="600"/>
              </a:spcAft>
            </a:pPr>
            <a:r>
              <a:rPr lang="en-US" sz="2400" cap="none" dirty="0"/>
              <a:t>Water Quality Monitoring: Performed on a routine basis, &amp; after specific events impacting water quality - rain, elevated river stages, or disruptions in sewage treatment</a:t>
            </a:r>
          </a:p>
          <a:p>
            <a:pPr>
              <a:spcAft>
                <a:spcPts val="600"/>
              </a:spcAft>
            </a:pPr>
            <a:r>
              <a:rPr lang="en-US" altLang="en-US" sz="2400" cap="none" dirty="0"/>
              <a:t>Water &amp; shellfish samples are tested for fecal coliform bacteria, the indicator of sewage contamination utilized by the NSSP</a:t>
            </a:r>
          </a:p>
          <a:p>
            <a:pPr>
              <a:spcAft>
                <a:spcPts val="600"/>
              </a:spcAft>
            </a:pPr>
            <a:r>
              <a:rPr lang="en-US" sz="2400" cap="none" dirty="0"/>
              <a:t>Shellfish are also sampled</a:t>
            </a:r>
            <a:r>
              <a:rPr lang="en-US" altLang="en-US" sz="2400" cap="none" dirty="0"/>
              <a:t> for the viral indicator male specific coliphage (MSC)</a:t>
            </a:r>
            <a:r>
              <a:rPr lang="en-US" sz="2400" cap="none" dirty="0"/>
              <a:t>, and </a:t>
            </a:r>
            <a:r>
              <a:rPr lang="en-US" sz="2400" i="1" cap="none" dirty="0"/>
              <a:t>Vibrio </a:t>
            </a:r>
            <a:r>
              <a:rPr lang="en-US" sz="2400" cap="none" dirty="0"/>
              <a:t>bacteria</a:t>
            </a:r>
          </a:p>
          <a:p>
            <a:pPr>
              <a:spcAft>
                <a:spcPts val="600"/>
              </a:spcAft>
            </a:pPr>
            <a:r>
              <a:rPr lang="en-US" altLang="en-US" sz="2400" cap="none" dirty="0"/>
              <a:t>Additional laboratory sampling for Hazardous Algal Blooms &amp; </a:t>
            </a:r>
            <a:r>
              <a:rPr lang="en-US" sz="2400" cap="none" dirty="0"/>
              <a:t>saxitoxin </a:t>
            </a:r>
            <a:r>
              <a:rPr lang="en-US" altLang="en-US" sz="2400" cap="none" dirty="0"/>
              <a:t>(toxin responsible for Paralytic Shellfish Poisoning) is conducted</a:t>
            </a:r>
          </a:p>
          <a:p>
            <a:r>
              <a:rPr lang="en-US" altLang="en-US" sz="2400" cap="none" dirty="0"/>
              <a:t>There are 480 water quality monitoring stations located throughout the Sound</a:t>
            </a:r>
            <a:endParaRPr lang="en-US" altLang="en-US" sz="2400" dirty="0"/>
          </a:p>
          <a:p>
            <a:endParaRPr lang="en-US" altLang="en-US" sz="2400" cap="none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51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9264D174-688D-E19D-3608-96CB7EEF8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100" y="84722"/>
            <a:ext cx="10401300" cy="1143000"/>
          </a:xfrm>
        </p:spPr>
        <p:txBody>
          <a:bodyPr>
            <a:normAutofit fontScale="90000"/>
          </a:bodyPr>
          <a:lstStyle/>
          <a:p>
            <a:r>
              <a:rPr lang="en-US" sz="4400" cap="none" dirty="0">
                <a:cs typeface="Arial" panose="020B0604020202020204" pitchFamily="34" charset="0"/>
              </a:rPr>
              <a:t>Introduction to the CT Shellfish Program:</a:t>
            </a:r>
            <a:br>
              <a:rPr lang="en-US" sz="4400" cap="none" dirty="0">
                <a:cs typeface="Arial" panose="020B0604020202020204" pitchFamily="34" charset="0"/>
              </a:rPr>
            </a:br>
            <a:r>
              <a:rPr lang="en-US" sz="4400" cap="none" dirty="0">
                <a:cs typeface="Arial" panose="020B0604020202020204" pitchFamily="34" charset="0"/>
              </a:rPr>
              <a:t>Growing Area Classifications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C9A9364-91A0-3004-DA49-975DD070F69A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1143000" y="2532007"/>
            <a:ext cx="4754880" cy="3941763"/>
          </a:xfrm>
        </p:spPr>
        <p:txBody>
          <a:bodyPr>
            <a:normAutofit fontScale="85000" lnSpcReduction="20000"/>
          </a:bodyPr>
          <a:lstStyle/>
          <a:p>
            <a:r>
              <a:rPr lang="en-US" sz="2400" cap="none" dirty="0">
                <a:cs typeface="Arial" panose="020B0604020202020204" pitchFamily="34" charset="0"/>
              </a:rPr>
              <a:t>Meets NSSP Bacteriological Standards</a:t>
            </a:r>
          </a:p>
          <a:p>
            <a:r>
              <a:rPr lang="en-US" sz="2400" cap="none" dirty="0">
                <a:cs typeface="Arial" panose="020B0604020202020204" pitchFamily="34" charset="0"/>
              </a:rPr>
              <a:t>No direct discharges of wastewater effluent</a:t>
            </a:r>
            <a:endParaRPr lang="en-US" dirty="0">
              <a:cs typeface="Arial" panose="020B0604020202020204" pitchFamily="34" charset="0"/>
            </a:endParaRPr>
          </a:p>
          <a:p>
            <a:r>
              <a:rPr lang="en-US" sz="2400" cap="none" dirty="0">
                <a:cs typeface="Arial" panose="020B0604020202020204" pitchFamily="34" charset="0"/>
              </a:rPr>
              <a:t>Not indirectly impacted by wastewater effluent</a:t>
            </a:r>
          </a:p>
          <a:p>
            <a:r>
              <a:rPr lang="en-US" sz="2400" cap="none" dirty="0">
                <a:cs typeface="Arial" panose="020B0604020202020204" pitchFamily="34" charset="0"/>
              </a:rPr>
              <a:t>Not subject to contamination from human or animal fecal matter at levels of public health concern</a:t>
            </a:r>
          </a:p>
          <a:p>
            <a:r>
              <a:rPr lang="en-US" sz="2400" cap="none" dirty="0">
                <a:cs typeface="Arial" panose="020B0604020202020204" pitchFamily="34" charset="0"/>
              </a:rPr>
              <a:t>Not contaminated with:</a:t>
            </a:r>
            <a:br>
              <a:rPr lang="en-US" sz="2400" cap="none" dirty="0">
                <a:cs typeface="Arial" panose="020B0604020202020204" pitchFamily="34" charset="0"/>
              </a:rPr>
            </a:br>
            <a:r>
              <a:rPr lang="en-US" sz="2400" cap="none" dirty="0">
                <a:cs typeface="Arial" panose="020B0604020202020204" pitchFamily="34" charset="0"/>
              </a:rPr>
              <a:t>Pathogenic organisms</a:t>
            </a:r>
            <a:br>
              <a:rPr lang="en-US" sz="2400" cap="none" dirty="0">
                <a:cs typeface="Arial" panose="020B0604020202020204" pitchFamily="34" charset="0"/>
              </a:rPr>
            </a:br>
            <a:r>
              <a:rPr lang="en-US" sz="2400" cap="none" dirty="0">
                <a:cs typeface="Arial" panose="020B0604020202020204" pitchFamily="34" charset="0"/>
              </a:rPr>
              <a:t>Poisonous or deleterious substances</a:t>
            </a:r>
            <a:br>
              <a:rPr lang="en-US" sz="2400" cap="none" dirty="0">
                <a:cs typeface="Arial" panose="020B0604020202020204" pitchFamily="34" charset="0"/>
              </a:rPr>
            </a:br>
            <a:r>
              <a:rPr lang="en-US" sz="2400" cap="none" dirty="0">
                <a:cs typeface="Arial" panose="020B0604020202020204" pitchFamily="34" charset="0"/>
              </a:rPr>
              <a:t>Marine biotoxins</a:t>
            </a:r>
          </a:p>
          <a:p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5C0D1A5-733E-FA58-2B92-23C8AEE987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81100" y="1516912"/>
            <a:ext cx="4754880" cy="838200"/>
          </a:xfrm>
        </p:spPr>
        <p:txBody>
          <a:bodyPr/>
          <a:lstStyle/>
          <a:p>
            <a:r>
              <a:rPr lang="en-US" dirty="0"/>
              <a:t>Approved:</a:t>
            </a:r>
          </a:p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A3661B7-1D3F-65A4-CF62-23671D2F72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56020" y="2532007"/>
            <a:ext cx="4754880" cy="3941763"/>
          </a:xfrm>
        </p:spPr>
        <p:txBody>
          <a:bodyPr>
            <a:normAutofit fontScale="85000" lnSpcReduction="20000"/>
          </a:bodyPr>
          <a:lstStyle/>
          <a:p>
            <a:r>
              <a:rPr lang="en-US" cap="none" dirty="0">
                <a:cs typeface="Arial" panose="020B0604020202020204" pitchFamily="34" charset="0"/>
              </a:rPr>
              <a:t>Meets NSSP Bacteriological Standards under specific conditions (rainfall, seasonal, etc.)</a:t>
            </a:r>
          </a:p>
          <a:p>
            <a:r>
              <a:rPr lang="en-US" cap="none" dirty="0">
                <a:cs typeface="Arial" panose="020B0604020202020204" pitchFamily="34" charset="0"/>
              </a:rPr>
              <a:t>No direct discharges of wastewater effluent</a:t>
            </a:r>
            <a:endParaRPr lang="en-US" dirty="0">
              <a:cs typeface="Arial" panose="020B0604020202020204" pitchFamily="34" charset="0"/>
            </a:endParaRPr>
          </a:p>
          <a:p>
            <a:r>
              <a:rPr lang="en-US" cap="none" dirty="0">
                <a:cs typeface="Arial" panose="020B0604020202020204" pitchFamily="34" charset="0"/>
              </a:rPr>
              <a:t>May be indirectly impacted by wastewater effluent</a:t>
            </a:r>
          </a:p>
          <a:p>
            <a:r>
              <a:rPr lang="en-US" cap="none" dirty="0">
                <a:cs typeface="Arial" panose="020B0604020202020204" pitchFamily="34" charset="0"/>
              </a:rPr>
              <a:t>Not subject to contamination from human or animal fecal matter at levels of public health concern</a:t>
            </a:r>
          </a:p>
          <a:p>
            <a:r>
              <a:rPr lang="en-US" cap="none" dirty="0">
                <a:cs typeface="Arial" panose="020B0604020202020204" pitchFamily="34" charset="0"/>
              </a:rPr>
              <a:t>Not contaminated with:</a:t>
            </a:r>
            <a:br>
              <a:rPr lang="en-US" cap="none" dirty="0">
                <a:cs typeface="Arial" panose="020B0604020202020204" pitchFamily="34" charset="0"/>
              </a:rPr>
            </a:br>
            <a:r>
              <a:rPr lang="en-US" cap="none" dirty="0">
                <a:cs typeface="Arial" panose="020B0604020202020204" pitchFamily="34" charset="0"/>
              </a:rPr>
              <a:t>Pathogenic organisms</a:t>
            </a:r>
            <a:br>
              <a:rPr lang="en-US" cap="none" dirty="0">
                <a:cs typeface="Arial" panose="020B0604020202020204" pitchFamily="34" charset="0"/>
              </a:rPr>
            </a:br>
            <a:r>
              <a:rPr lang="en-US" cap="none" dirty="0">
                <a:cs typeface="Arial" panose="020B0604020202020204" pitchFamily="34" charset="0"/>
              </a:rPr>
              <a:t>Poisonous or deleterious substances</a:t>
            </a:r>
            <a:br>
              <a:rPr lang="en-US" cap="none" dirty="0">
                <a:cs typeface="Arial" panose="020B0604020202020204" pitchFamily="34" charset="0"/>
              </a:rPr>
            </a:br>
            <a:r>
              <a:rPr lang="en-US" cap="none" dirty="0">
                <a:cs typeface="Arial" panose="020B0604020202020204" pitchFamily="34" charset="0"/>
              </a:rPr>
              <a:t>Marine biotoxins</a:t>
            </a:r>
          </a:p>
          <a:p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E02F3FD-176E-B4A6-7A27-CEB1F1F5F0FE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6256020" y="1516912"/>
            <a:ext cx="4754880" cy="838200"/>
          </a:xfrm>
        </p:spPr>
        <p:txBody>
          <a:bodyPr/>
          <a:lstStyle/>
          <a:p>
            <a:r>
              <a:rPr lang="en-US" dirty="0"/>
              <a:t>Conditionally Approved: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43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9264D174-688D-E19D-3608-96CB7EEF8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100" y="88566"/>
            <a:ext cx="10401300" cy="1143000"/>
          </a:xfrm>
        </p:spPr>
        <p:txBody>
          <a:bodyPr>
            <a:normAutofit fontScale="90000"/>
          </a:bodyPr>
          <a:lstStyle/>
          <a:p>
            <a:r>
              <a:rPr lang="en-US" sz="4400" cap="none" dirty="0">
                <a:cs typeface="Arial" panose="020B0604020202020204" pitchFamily="34" charset="0"/>
              </a:rPr>
              <a:t>Introduction to the CT Shellfish Program:</a:t>
            </a:r>
            <a:br>
              <a:rPr lang="en-US" sz="4400" cap="none" dirty="0">
                <a:cs typeface="Arial" panose="020B0604020202020204" pitchFamily="34" charset="0"/>
              </a:rPr>
            </a:br>
            <a:r>
              <a:rPr lang="en-US" sz="4400" cap="none" dirty="0">
                <a:cs typeface="Arial" panose="020B0604020202020204" pitchFamily="34" charset="0"/>
              </a:rPr>
              <a:t>Growing Area Classifications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C9A9364-91A0-3004-DA49-975DD070F69A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1143000" y="2532007"/>
            <a:ext cx="4754880" cy="3941763"/>
          </a:xfrm>
        </p:spPr>
        <p:txBody>
          <a:bodyPr>
            <a:normAutofit fontScale="77500" lnSpcReduction="20000"/>
          </a:bodyPr>
          <a:lstStyle/>
          <a:p>
            <a:r>
              <a:rPr lang="en-US" sz="2400" cap="none" dirty="0">
                <a:cs typeface="Arial" panose="020B0604020202020204" pitchFamily="34" charset="0"/>
              </a:rPr>
              <a:t>Does not meet NSSP Approved Bacteriological Standards under most conditions </a:t>
            </a:r>
          </a:p>
          <a:p>
            <a:r>
              <a:rPr lang="en-US" sz="2400" cap="none" dirty="0">
                <a:cs typeface="Arial" panose="020B0604020202020204" pitchFamily="34" charset="0"/>
              </a:rPr>
              <a:t>May be indirectly impacted by wastewater effluent</a:t>
            </a:r>
          </a:p>
          <a:p>
            <a:r>
              <a:rPr lang="en-US" sz="2400" cap="none" dirty="0">
                <a:cs typeface="Arial" panose="020B0604020202020204" pitchFamily="34" charset="0"/>
              </a:rPr>
              <a:t>May be impacted by a limited degree of pollution</a:t>
            </a:r>
            <a:endParaRPr lang="en-US" dirty="0">
              <a:cs typeface="Arial" panose="020B0604020202020204" pitchFamily="34" charset="0"/>
            </a:endParaRPr>
          </a:p>
          <a:p>
            <a:r>
              <a:rPr lang="en-US" sz="2400" cap="none" dirty="0">
                <a:cs typeface="Arial" panose="020B0604020202020204" pitchFamily="34" charset="0"/>
              </a:rPr>
              <a:t>Shellfish are relayed, i.e., transplanted onto a direct harvest bed for a minimum of 2 weeks </a:t>
            </a:r>
          </a:p>
          <a:p>
            <a:r>
              <a:rPr lang="en-US" sz="2400" cap="none" dirty="0">
                <a:cs typeface="Arial" panose="020B0604020202020204" pitchFamily="34" charset="0"/>
              </a:rPr>
              <a:t>Following relay, shellfish tissues are sampled for fecal coliform bacteria prior to market harvest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5C0D1A5-733E-FA58-2B92-23C8AEE987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81100" y="1516912"/>
            <a:ext cx="4754880" cy="838200"/>
          </a:xfrm>
        </p:spPr>
        <p:txBody>
          <a:bodyPr/>
          <a:lstStyle/>
          <a:p>
            <a:r>
              <a:rPr lang="en-US" dirty="0"/>
              <a:t>Restricted:</a:t>
            </a:r>
          </a:p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A3661B7-1D3F-65A4-CF62-23671D2F72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56020" y="2532007"/>
            <a:ext cx="4754880" cy="3941763"/>
          </a:xfrm>
        </p:spPr>
        <p:txBody>
          <a:bodyPr>
            <a:normAutofit fontScale="77500" lnSpcReduction="20000"/>
          </a:bodyPr>
          <a:lstStyle/>
          <a:p>
            <a:r>
              <a:rPr lang="en-US" sz="2400" cap="none" dirty="0">
                <a:cs typeface="Arial" panose="020B0604020202020204" pitchFamily="34" charset="0"/>
              </a:rPr>
              <a:t>Does not meet NSSP Approved Bacteriological Standards under most conditions </a:t>
            </a:r>
          </a:p>
          <a:p>
            <a:r>
              <a:rPr lang="en-US" sz="2400" cap="none" dirty="0">
                <a:cs typeface="Arial" panose="020B0604020202020204" pitchFamily="34" charset="0"/>
              </a:rPr>
              <a:t>Growing area is adjacent to a WPCF outfall or other significant point source of pollution</a:t>
            </a:r>
            <a:endParaRPr lang="en-US" dirty="0">
              <a:cs typeface="Arial" panose="020B0604020202020204" pitchFamily="34" charset="0"/>
            </a:endParaRPr>
          </a:p>
          <a:p>
            <a:r>
              <a:rPr lang="en-US" sz="2400" cap="none" dirty="0">
                <a:cs typeface="Arial" panose="020B0604020202020204" pitchFamily="34" charset="0"/>
              </a:rPr>
              <a:t>Pollution sources that contaminate the areas are unpredictable</a:t>
            </a:r>
            <a:endParaRPr lang="en-US" cap="none" dirty="0">
              <a:cs typeface="Arial" panose="020B0604020202020204" pitchFamily="34" charset="0"/>
            </a:endParaRPr>
          </a:p>
          <a:p>
            <a:r>
              <a:rPr lang="en-US" sz="2400" cap="none" dirty="0">
                <a:cs typeface="Arial" panose="020B0604020202020204" pitchFamily="34" charset="0"/>
              </a:rPr>
              <a:t>Growing area is contaminated with fecal waste</a:t>
            </a:r>
            <a:endParaRPr lang="en-US" cap="none" dirty="0">
              <a:cs typeface="Arial" panose="020B0604020202020204" pitchFamily="34" charset="0"/>
            </a:endParaRPr>
          </a:p>
          <a:p>
            <a:r>
              <a:rPr lang="en-US" sz="2400" cap="none" dirty="0">
                <a:cs typeface="Arial" panose="020B0604020202020204" pitchFamily="34" charset="0"/>
              </a:rPr>
              <a:t>Concentrations of biotoxin have been found in the shellfish</a:t>
            </a:r>
          </a:p>
          <a:p>
            <a:r>
              <a:rPr lang="en-US" sz="2400" cap="none" dirty="0">
                <a:cs typeface="Arial" panose="020B0604020202020204" pitchFamily="34" charset="0"/>
              </a:rPr>
              <a:t>Area contaminated with poisonous or deleterious substances (PCB’s, heavy metals, etc.)</a:t>
            </a:r>
            <a:endParaRPr lang="en-US" cap="none" dirty="0"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E02F3FD-176E-B4A6-7A27-CEB1F1F5F0FE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6256020" y="1516912"/>
            <a:ext cx="4754880" cy="838200"/>
          </a:xfrm>
        </p:spPr>
        <p:txBody>
          <a:bodyPr/>
          <a:lstStyle/>
          <a:p>
            <a:r>
              <a:rPr lang="en-US" dirty="0"/>
              <a:t>Prohibited: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20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BFDA1-BF34-97C4-498A-BA63B62C7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92241"/>
            <a:ext cx="12192000" cy="1692442"/>
          </a:xfrm>
        </p:spPr>
        <p:txBody>
          <a:bodyPr>
            <a:noAutofit/>
          </a:bodyPr>
          <a:lstStyle/>
          <a:p>
            <a:r>
              <a:rPr lang="en-US" sz="3600" cap="none" dirty="0">
                <a:cs typeface="Arial" panose="020B0604020202020204" pitchFamily="34" charset="0"/>
              </a:rPr>
              <a:t>Introduction to the CT Shellfish Program:</a:t>
            </a:r>
            <a:br>
              <a:rPr lang="en-US" sz="3600" cap="none" dirty="0">
                <a:cs typeface="Arial" panose="020B0604020202020204" pitchFamily="34" charset="0"/>
              </a:rPr>
            </a:br>
            <a:r>
              <a:rPr lang="en-US" sz="3600" cap="none" dirty="0">
                <a:cs typeface="Arial" panose="020B0604020202020204" pitchFamily="34" charset="0"/>
              </a:rPr>
              <a:t>Growing Area Classification, NSSP Bacteriological Standards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D6F19D-470C-942B-53DA-5BD20422B6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1100" y="1600201"/>
            <a:ext cx="9867900" cy="4936957"/>
          </a:xfrm>
        </p:spPr>
        <p:txBody>
          <a:bodyPr/>
          <a:lstStyle/>
          <a:p>
            <a:pPr marL="36576" indent="0">
              <a:buNone/>
            </a:pPr>
            <a:endParaRPr lang="en-US" cap="none" dirty="0"/>
          </a:p>
          <a:p>
            <a:pPr marL="36576" indent="0" algn="ctr">
              <a:buNone/>
            </a:pPr>
            <a:r>
              <a:rPr lang="en-US" cap="none" dirty="0"/>
              <a:t>NSSP Fecal Coliform Criteria for an Approved area:</a:t>
            </a:r>
          </a:p>
          <a:p>
            <a:pPr marL="0" lvl="1" indent="0"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en-US" sz="3200" cap="none" dirty="0"/>
              <a:t>Geometric Mean of a station’s sample results shall not exceed </a:t>
            </a:r>
            <a:r>
              <a:rPr lang="en-US" sz="3200" b="1" cap="none" dirty="0"/>
              <a:t>14 CFU/100 mL</a:t>
            </a:r>
          </a:p>
          <a:p>
            <a:pPr marL="0" lvl="1" indent="0"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en-US" sz="3200" cap="none" dirty="0"/>
              <a:t>AND </a:t>
            </a:r>
          </a:p>
          <a:p>
            <a:pPr marL="0" lvl="1" indent="0"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en-US" sz="3200" cap="none" dirty="0"/>
              <a:t>no more than 10% of all samples at a sample station shall exceed </a:t>
            </a:r>
            <a:r>
              <a:rPr lang="en-US" sz="3200" b="1" cap="none" dirty="0"/>
              <a:t>31 CFU/100mL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55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BFDA1-BF34-97C4-498A-BA63B62C7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92241"/>
            <a:ext cx="12192000" cy="1692442"/>
          </a:xfrm>
        </p:spPr>
        <p:txBody>
          <a:bodyPr>
            <a:noAutofit/>
          </a:bodyPr>
          <a:lstStyle/>
          <a:p>
            <a:r>
              <a:rPr lang="en-US" sz="3600" cap="none" dirty="0">
                <a:cs typeface="Arial" panose="020B0604020202020204" pitchFamily="34" charset="0"/>
              </a:rPr>
              <a:t>Introduction to the CT Shellfish Program:</a:t>
            </a:r>
            <a:br>
              <a:rPr lang="en-US" sz="3600" cap="none" dirty="0">
                <a:cs typeface="Arial" panose="020B0604020202020204" pitchFamily="34" charset="0"/>
              </a:rPr>
            </a:br>
            <a:r>
              <a:rPr lang="en-US" sz="3600" cap="none" dirty="0">
                <a:cs typeface="Arial" panose="020B0604020202020204" pitchFamily="34" charset="0"/>
              </a:rPr>
              <a:t>Growing Area Classification, NSSP Bacteriological Standards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D6F19D-470C-942B-53DA-5BD20422B6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8779" y="1600201"/>
            <a:ext cx="9990221" cy="4936957"/>
          </a:xfrm>
        </p:spPr>
        <p:txBody>
          <a:bodyPr/>
          <a:lstStyle/>
          <a:p>
            <a:pPr marL="0" indent="0" algn="ctr" eaLnBrk="1" fontAlgn="auto" hangingPunct="1">
              <a:lnSpc>
                <a:spcPct val="100000"/>
              </a:lnSpc>
              <a:spcAft>
                <a:spcPts val="0"/>
              </a:spcAft>
              <a:buClr>
                <a:schemeClr val="accent3"/>
              </a:buClr>
              <a:buNone/>
              <a:defRPr/>
            </a:pPr>
            <a:endParaRPr lang="en-US" cap="none" dirty="0"/>
          </a:p>
          <a:p>
            <a:pPr marL="0" indent="0" algn="ctr" eaLnBrk="1" fontAlgn="auto" hangingPunct="1">
              <a:lnSpc>
                <a:spcPct val="100000"/>
              </a:lnSpc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en-US" cap="none" dirty="0"/>
              <a:t>To meet the Approved Criteria, it takes </a:t>
            </a:r>
            <a:r>
              <a:rPr lang="en-US" b="1" cap="none" dirty="0"/>
              <a:t>8 million cubic feet</a:t>
            </a:r>
            <a:r>
              <a:rPr lang="en-US" cap="none" dirty="0"/>
              <a:t> of dilution water to dilute </a:t>
            </a:r>
            <a:r>
              <a:rPr lang="en-US" b="1" cap="none" dirty="0"/>
              <a:t>one person’s waste in one day</a:t>
            </a:r>
          </a:p>
          <a:p>
            <a:pPr marL="0" indent="0"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en-US" cap="none" dirty="0"/>
              <a:t>OR</a:t>
            </a:r>
          </a:p>
          <a:p>
            <a:pPr marL="0" indent="0"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en-US" b="1" cap="none" dirty="0"/>
              <a:t>59,850,779 gallons</a:t>
            </a:r>
          </a:p>
          <a:p>
            <a:pPr marL="0" indent="0"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en-US" cap="none" dirty="0"/>
              <a:t>OR</a:t>
            </a:r>
          </a:p>
          <a:p>
            <a:pPr marL="0" indent="0" algn="ctr" eaLnBrk="1" fontAlgn="auto" hangingPunct="1">
              <a:lnSpc>
                <a:spcPct val="110000"/>
              </a:lnSpc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en-US" cap="none" dirty="0"/>
              <a:t>Volume equal to </a:t>
            </a:r>
            <a:r>
              <a:rPr lang="en-US" b="1" cap="none" dirty="0"/>
              <a:t>12 football fields covered in 10 feet of water</a:t>
            </a:r>
          </a:p>
          <a:p>
            <a:pPr marL="36576" indent="0">
              <a:buNone/>
            </a:pPr>
            <a:endParaRPr lang="en-US" cap="none" dirty="0"/>
          </a:p>
        </p:txBody>
      </p:sp>
    </p:spTree>
    <p:extLst>
      <p:ext uri="{BB962C8B-B14F-4D97-AF65-F5344CB8AC3E}">
        <p14:creationId xmlns:p14="http://schemas.microsoft.com/office/powerpoint/2010/main" val="67482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DA8D7-EDF4-8062-34DC-0330EA5BC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A map of the coast&#10;&#10;Description automatically generated">
            <a:extLst>
              <a:ext uri="{FF2B5EF4-FFF2-40B4-BE49-F238E27FC236}">
                <a16:creationId xmlns:a16="http://schemas.microsoft.com/office/drawing/2014/main" id="{70BCAA27-3F8A-1662-D010-507ECD1284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357" r="1" b="35883"/>
          <a:stretch/>
        </p:blipFill>
        <p:spPr>
          <a:xfrm>
            <a:off x="-197581" y="10"/>
            <a:ext cx="12389581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64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79216" y="160336"/>
            <a:ext cx="10700938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Introduction to the </a:t>
            </a:r>
            <a:r>
              <a:rPr lang="en-US" sz="4400" b="0" dirty="0"/>
              <a:t>CT Shellfish Program: </a:t>
            </a:r>
            <a:r>
              <a:rPr lang="en-US" dirty="0" err="1"/>
              <a:t>DoAG</a:t>
            </a:r>
            <a:r>
              <a:rPr lang="en-US" dirty="0"/>
              <a:t> Staff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1074805" y="1600201"/>
            <a:ext cx="4754880" cy="4525963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US" b="1" dirty="0"/>
              <a:t>Administration</a:t>
            </a:r>
          </a:p>
          <a:p>
            <a:pPr lvl="1"/>
            <a:r>
              <a:rPr lang="en-US" b="1" dirty="0"/>
              <a:t>Director</a:t>
            </a:r>
            <a:r>
              <a:rPr lang="en-US" dirty="0"/>
              <a:t>, David Carey</a:t>
            </a:r>
          </a:p>
          <a:p>
            <a:pPr lvl="1"/>
            <a:r>
              <a:rPr lang="en-US" b="1" dirty="0"/>
              <a:t>Administrative Assistant</a:t>
            </a:r>
            <a:r>
              <a:rPr lang="en-US" dirty="0"/>
              <a:t>, Lori </a:t>
            </a:r>
            <a:r>
              <a:rPr lang="en-US" dirty="0" err="1"/>
              <a:t>Scianna</a:t>
            </a:r>
            <a:endParaRPr lang="en-US" dirty="0"/>
          </a:p>
          <a:p>
            <a:pPr marL="448056" lvl="1" indent="0">
              <a:buNone/>
            </a:pPr>
            <a:endParaRPr lang="en-US" dirty="0"/>
          </a:p>
          <a:p>
            <a:r>
              <a:rPr lang="en-US" b="1" dirty="0"/>
              <a:t>Shellfish Laboratory</a:t>
            </a:r>
          </a:p>
          <a:p>
            <a:pPr lvl="1"/>
            <a:r>
              <a:rPr lang="en-US" b="1" dirty="0"/>
              <a:t>Fisheries Biologist II (Marine), Dairy LEO</a:t>
            </a:r>
            <a:r>
              <a:rPr lang="en-US" dirty="0"/>
              <a:t>, Joseph </a:t>
            </a:r>
            <a:r>
              <a:rPr lang="en-US" dirty="0" err="1"/>
              <a:t>DeCrescenzo</a:t>
            </a:r>
            <a:endParaRPr lang="en-US" dirty="0"/>
          </a:p>
          <a:p>
            <a:pPr lvl="1"/>
            <a:r>
              <a:rPr lang="en-US" b="1" dirty="0"/>
              <a:t>Fisheries Biologist I (Marine)</a:t>
            </a:r>
            <a:r>
              <a:rPr lang="en-US" dirty="0"/>
              <a:t>, Andrea (Anne) </a:t>
            </a:r>
            <a:r>
              <a:rPr lang="en-US" dirty="0" err="1"/>
              <a:t>Staak</a:t>
            </a:r>
            <a:endParaRPr lang="en-US" dirty="0"/>
          </a:p>
          <a:p>
            <a:pPr lvl="1"/>
            <a:r>
              <a:rPr lang="en-US" b="1" dirty="0"/>
              <a:t>Shellfish Pathologist</a:t>
            </a:r>
            <a:r>
              <a:rPr lang="en-US" dirty="0"/>
              <a:t>, Dr. Lydia </a:t>
            </a:r>
            <a:r>
              <a:rPr lang="en-US" dirty="0" err="1"/>
              <a:t>Bienlien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79EEC80-5F52-D6ED-C0E2-2F30D91DF9F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/>
              <a:t>Boat Operations</a:t>
            </a:r>
          </a:p>
          <a:p>
            <a:pPr lvl="1"/>
            <a:r>
              <a:rPr lang="en-US" b="1" dirty="0"/>
              <a:t>Vessel Captain</a:t>
            </a:r>
            <a:r>
              <a:rPr lang="en-US" dirty="0"/>
              <a:t>, Rick </a:t>
            </a:r>
            <a:r>
              <a:rPr lang="en-US" dirty="0" err="1"/>
              <a:t>Seiden</a:t>
            </a:r>
            <a:endParaRPr lang="en-US" dirty="0"/>
          </a:p>
          <a:p>
            <a:pPr marL="448056" lvl="1" indent="0">
              <a:buNone/>
            </a:pPr>
            <a:endParaRPr lang="en-US" dirty="0"/>
          </a:p>
          <a:p>
            <a:r>
              <a:rPr lang="en-US" b="1" dirty="0"/>
              <a:t>Shellfish Sanitation Program</a:t>
            </a:r>
          </a:p>
          <a:p>
            <a:pPr lvl="1"/>
            <a:r>
              <a:rPr lang="en-US" b="1" dirty="0"/>
              <a:t>Supervising Environmental Analyst</a:t>
            </a:r>
            <a:r>
              <a:rPr lang="en-US" dirty="0"/>
              <a:t>, Alissa Dragan</a:t>
            </a:r>
          </a:p>
          <a:p>
            <a:pPr lvl="1"/>
            <a:r>
              <a:rPr lang="en-US" b="1" dirty="0"/>
              <a:t>EA III, Shellfish Sanitation Officer</a:t>
            </a:r>
            <a:r>
              <a:rPr lang="en-US" dirty="0"/>
              <a:t>, Jenifer Yeadon</a:t>
            </a:r>
          </a:p>
          <a:p>
            <a:pPr lvl="1"/>
            <a:r>
              <a:rPr lang="en-US" b="1" dirty="0"/>
              <a:t>EA II, HAB Specialist</a:t>
            </a:r>
            <a:r>
              <a:rPr lang="en-US" dirty="0"/>
              <a:t>, Emily Marquis</a:t>
            </a:r>
          </a:p>
          <a:p>
            <a:pPr lvl="1"/>
            <a:r>
              <a:rPr lang="en-US" b="1" dirty="0"/>
              <a:t>EA II, GIS Specialist</a:t>
            </a:r>
            <a:r>
              <a:rPr lang="en-US" dirty="0"/>
              <a:t>, Michal Zuber</a:t>
            </a:r>
          </a:p>
          <a:p>
            <a:pPr lvl="1"/>
            <a:r>
              <a:rPr lang="en-US" b="1" dirty="0"/>
              <a:t>EA I, Aquaculture Permitting</a:t>
            </a:r>
            <a:r>
              <a:rPr lang="en-US" dirty="0"/>
              <a:t>, Matt Bartell</a:t>
            </a:r>
          </a:p>
          <a:p>
            <a:pPr lvl="1"/>
            <a:r>
              <a:rPr lang="en-US" b="1" dirty="0"/>
              <a:t>EA I</a:t>
            </a:r>
            <a:r>
              <a:rPr lang="en-US" dirty="0"/>
              <a:t>, Vacant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46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5283B-2C29-BD6D-6E66-CF4DB1F9E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441" y="0"/>
            <a:ext cx="11790947" cy="1417638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3600" cap="none" dirty="0"/>
              <a:t>Introduction to the CT Shellfish Program: Sampling Requirements</a:t>
            </a:r>
            <a:endParaRPr lang="en-US" sz="360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FD9A4A1-CAA9-5F1F-5088-0ABCA5DD1D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87100" y="1600201"/>
            <a:ext cx="4754880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Vary Depending on Classification</a:t>
            </a:r>
          </a:p>
          <a:p>
            <a:r>
              <a:rPr lang="en-US" dirty="0"/>
              <a:t>Approved Stations – APC</a:t>
            </a:r>
          </a:p>
          <a:p>
            <a:r>
              <a:rPr lang="en-US" dirty="0"/>
              <a:t>Conditionally Approved – Open Status, APC, &amp;</a:t>
            </a:r>
            <a:br>
              <a:rPr lang="en-US" dirty="0"/>
            </a:br>
            <a:r>
              <a:rPr lang="en-US" dirty="0"/>
              <a:t>Reopening</a:t>
            </a:r>
          </a:p>
          <a:p>
            <a:r>
              <a:rPr lang="en-US" dirty="0"/>
              <a:t>Conditionally Approved Seasonal – Open Status, APC &amp; Reopening</a:t>
            </a:r>
          </a:p>
          <a:p>
            <a:r>
              <a:rPr lang="en-US" dirty="0"/>
              <a:t>Restricted &amp; Prohibited – No Samples Required</a:t>
            </a:r>
          </a:p>
        </p:txBody>
      </p:sp>
      <p:pic>
        <p:nvPicPr>
          <p:cNvPr id="5" name="Content Placeholder 4" descr="A person rowing a boat on the water&#10;&#10;Description automatically generated">
            <a:extLst>
              <a:ext uri="{FF2B5EF4-FFF2-40B4-BE49-F238E27FC236}">
                <a16:creationId xmlns:a16="http://schemas.microsoft.com/office/drawing/2014/main" id="{5278ECC8-CE3B-090C-356B-47649EE21A5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4" r="20639" b="-1"/>
          <a:stretch/>
        </p:blipFill>
        <p:spPr>
          <a:xfrm>
            <a:off x="6267100" y="1600201"/>
            <a:ext cx="4754880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325882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0DEBC-EFB1-13E3-8974-AA222B75C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442" y="66089"/>
            <a:ext cx="11806989" cy="1233321"/>
          </a:xfrm>
        </p:spPr>
        <p:txBody>
          <a:bodyPr>
            <a:normAutofit fontScale="90000"/>
          </a:bodyPr>
          <a:lstStyle/>
          <a:p>
            <a:r>
              <a:rPr lang="en-US" sz="4800" cap="none" dirty="0"/>
              <a:t>Introduction to the CT Shellfish Program: Sampling Requirements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109489-EFCF-50F8-4E4A-23975F4CCA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56732" y="1813908"/>
            <a:ext cx="4754880" cy="4525963"/>
          </a:xfrm>
        </p:spPr>
        <p:txBody>
          <a:bodyPr>
            <a:normAutofit fontScale="85000" lnSpcReduction="20000"/>
          </a:bodyPr>
          <a:lstStyle/>
          <a:p>
            <a:pPr marL="36576" indent="0" algn="ctr">
              <a:buNone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Conditionally Approved Open Samples</a:t>
            </a:r>
          </a:p>
          <a:p>
            <a:pPr marL="36576" indent="0">
              <a:buNone/>
            </a:pPr>
            <a:r>
              <a:rPr lang="en-US" sz="2800" dirty="0"/>
              <a:t>M</a:t>
            </a:r>
            <a:r>
              <a:rPr lang="en-US" sz="2800" b="0" i="0" u="none" strike="noStrike" baseline="0" dirty="0"/>
              <a:t>onthly water samples are </a:t>
            </a:r>
            <a:r>
              <a:rPr lang="en-US" sz="2800" b="1" i="1" u="none" strike="noStrike" baseline="0" dirty="0"/>
              <a:t>required</a:t>
            </a:r>
            <a:r>
              <a:rPr lang="en-US" sz="2800" b="0" i="0" u="none" strike="noStrike" baseline="0" dirty="0"/>
              <a:t> when the growing area is in the </a:t>
            </a:r>
            <a:r>
              <a:rPr lang="en-US" sz="2800" b="1" i="1" u="none" strike="noStrike" baseline="0" dirty="0"/>
              <a:t>open</a:t>
            </a:r>
            <a:r>
              <a:rPr lang="en-US" sz="2800" b="0" i="0" u="none" strike="noStrike" baseline="0" dirty="0"/>
              <a:t> status of its conditional classification</a:t>
            </a:r>
          </a:p>
          <a:p>
            <a:pPr marL="36576" indent="0">
              <a:buNone/>
            </a:pPr>
            <a:r>
              <a:rPr lang="en-US" sz="2800" b="0" i="0" u="none" strike="noStrike" baseline="0" dirty="0"/>
              <a:t>If a monthly sample cannot be collected due to environmental constraints, the monthly sampling requirement will be satisfied if an additional water sampling run is conducted the </a:t>
            </a:r>
            <a:r>
              <a:rPr lang="en-US" sz="2800" b="1" i="1" u="none" strike="noStrike" baseline="0" dirty="0"/>
              <a:t>following month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A8D552-DC37-72FB-9169-B521AFBE68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41120" y="1813908"/>
            <a:ext cx="4754880" cy="4525963"/>
          </a:xfrm>
        </p:spPr>
        <p:txBody>
          <a:bodyPr>
            <a:normAutofit fontScale="85000" lnSpcReduction="20000"/>
          </a:bodyPr>
          <a:lstStyle/>
          <a:p>
            <a:pPr marL="36576" indent="0" algn="ctr">
              <a:buNone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Adverse Pollution Condition Samples (APC)</a:t>
            </a:r>
          </a:p>
          <a:p>
            <a:pPr marL="36576" indent="0">
              <a:buNone/>
            </a:pPr>
            <a:r>
              <a:rPr lang="en-US" sz="2800" b="0" i="0" u="none" strike="noStrike" baseline="0" dirty="0"/>
              <a:t>A </a:t>
            </a:r>
            <a:r>
              <a:rPr lang="en-US" sz="2800" b="1" i="1" u="none" strike="noStrike" baseline="0" dirty="0"/>
              <a:t>minimum of five (5) </a:t>
            </a:r>
            <a:r>
              <a:rPr lang="en-US" sz="2800" b="0" i="0" u="none" strike="noStrike" baseline="0" dirty="0"/>
              <a:t>samples shall be collected annually under adverse pollution conditions from </a:t>
            </a:r>
            <a:r>
              <a:rPr lang="en-US" sz="2800" b="1" i="1" u="none" strike="noStrike" baseline="0" dirty="0"/>
              <a:t>each sample station </a:t>
            </a:r>
            <a:r>
              <a:rPr lang="en-US" sz="2800" b="0" i="0" u="none" strike="noStrike" baseline="0" dirty="0"/>
              <a:t>in the growing area</a:t>
            </a:r>
          </a:p>
          <a:p>
            <a:pPr marL="36576" indent="0">
              <a:buNone/>
            </a:pPr>
            <a:r>
              <a:rPr lang="en-US" sz="2800" b="0" i="0" u="none" strike="noStrike" baseline="0" dirty="0"/>
              <a:t>A </a:t>
            </a:r>
            <a:r>
              <a:rPr lang="en-US" sz="2800" b="1" i="1" u="none" strike="noStrike" baseline="0" dirty="0"/>
              <a:t>minimum</a:t>
            </a:r>
            <a:r>
              <a:rPr lang="en-US" sz="2800" b="0" i="0" u="none" strike="noStrike" baseline="0" dirty="0"/>
              <a:t> of the most recent fifteen (15) samples collected under APC from </a:t>
            </a:r>
            <a:r>
              <a:rPr lang="en-US" sz="2800" b="1" i="1" u="none" strike="noStrike" baseline="0" dirty="0"/>
              <a:t>each</a:t>
            </a:r>
            <a:r>
              <a:rPr lang="en-US" sz="2800" b="0" i="0" u="none" strike="noStrike" baseline="0" dirty="0"/>
              <a:t> sample station shall be used to calculate the median or geometric mean and percentage to determine compliance with this standard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6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3CDAC-F2F4-6D42-2484-CB4CEE2FF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0"/>
            <a:ext cx="10896600" cy="1417638"/>
          </a:xfrm>
        </p:spPr>
        <p:txBody>
          <a:bodyPr>
            <a:normAutofit fontScale="90000"/>
          </a:bodyPr>
          <a:lstStyle/>
          <a:p>
            <a:r>
              <a:rPr lang="en-US" sz="4800" cap="none" dirty="0"/>
              <a:t>Introduction</a:t>
            </a:r>
            <a:r>
              <a:rPr lang="en-US" sz="4400" cap="none" dirty="0"/>
              <a:t> to the CT Shellfish Program: Sampling Requirements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1D05CB-288F-664B-7E81-F25573F13E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36576" indent="0" algn="ctr">
              <a:buNone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Reopening Samples</a:t>
            </a:r>
          </a:p>
          <a:p>
            <a:pPr>
              <a:spcAft>
                <a:spcPts val="600"/>
              </a:spcAft>
            </a:pPr>
            <a:r>
              <a:rPr lang="en-US" sz="3200" cap="none" dirty="0"/>
              <a:t>Satisfactory fecal coliform seawater and tissue samples are required </a:t>
            </a:r>
            <a:r>
              <a:rPr lang="en-US" sz="3200" i="1" cap="none" dirty="0"/>
              <a:t>prior to reopening</a:t>
            </a:r>
            <a:r>
              <a:rPr lang="en-US" sz="3200" cap="none" dirty="0"/>
              <a:t> a growing area following a rainfall closure</a:t>
            </a:r>
          </a:p>
          <a:p>
            <a:pPr>
              <a:spcAft>
                <a:spcPts val="600"/>
              </a:spcAft>
            </a:pPr>
            <a:r>
              <a:rPr lang="en-US" sz="2800" i="1" cap="none" dirty="0"/>
              <a:t>In addition to </a:t>
            </a:r>
            <a:r>
              <a:rPr lang="en-US" sz="2800" cap="none" dirty="0"/>
              <a:t>satisfactory seawater samples:</a:t>
            </a:r>
          </a:p>
          <a:p>
            <a:pPr lvl="1">
              <a:spcAft>
                <a:spcPts val="600"/>
              </a:spcAft>
            </a:pPr>
            <a:r>
              <a:rPr lang="en-US" sz="2400" dirty="0"/>
              <a:t>Shellfish tissue samples are required if there is no verification study</a:t>
            </a:r>
          </a:p>
          <a:p>
            <a:pPr lvl="1"/>
            <a:r>
              <a:rPr lang="en-US" sz="2400" cap="none" dirty="0"/>
              <a:t>Following a sewage closure, MSC tissue samples must be collected with results  ≤50 PFU/100gm, to open impacted areas </a:t>
            </a:r>
            <a:r>
              <a:rPr lang="en-US" sz="2400" i="1" cap="none" dirty="0"/>
              <a:t>prior to 21 days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en-US" sz="3200" b="0" i="0" u="none" strike="noStrike" baseline="0" dirty="0"/>
              <a:t>The closure time period shall be </a:t>
            </a:r>
            <a:r>
              <a:rPr lang="en-US" sz="3200" b="1" i="0" u="none" strike="noStrike" baseline="0" dirty="0"/>
              <a:t>at least fourteen (14) consecutive days </a:t>
            </a:r>
            <a:r>
              <a:rPr lang="en-US" sz="3200" b="0" i="0" u="none" strike="noStrike" baseline="0" dirty="0"/>
              <a:t>when environmental conditions are suitable for shellfish feeding and cleansing, unless shorter time periods are demonstrated to be adequate</a:t>
            </a:r>
          </a:p>
          <a:p>
            <a:pPr>
              <a:spcBef>
                <a:spcPts val="0"/>
              </a:spcBef>
            </a:pPr>
            <a:r>
              <a:rPr lang="en-US" sz="3200" b="1" i="0" u="none" strike="noStrike" baseline="0" dirty="0"/>
              <a:t>CT </a:t>
            </a:r>
            <a:r>
              <a:rPr lang="en-US" sz="3200" b="1" i="0" u="none" strike="noStrike" baseline="0" dirty="0" err="1"/>
              <a:t>DoAG</a:t>
            </a:r>
            <a:r>
              <a:rPr lang="en-US" sz="3200" b="1" i="0" u="none" strike="noStrike" baseline="0" dirty="0"/>
              <a:t> policy:</a:t>
            </a:r>
          </a:p>
          <a:p>
            <a:pPr marL="36576" indent="0">
              <a:spcBef>
                <a:spcPts val="0"/>
              </a:spcBef>
              <a:buNone/>
            </a:pPr>
            <a:r>
              <a:rPr lang="en-US" sz="3200" dirty="0"/>
              <a:t>      Minimum 7 day closure with reopening on the 8</a:t>
            </a:r>
            <a:r>
              <a:rPr lang="en-US" sz="3200" baseline="30000" dirty="0"/>
              <a:t>th</a:t>
            </a:r>
            <a:r>
              <a:rPr lang="en-US" sz="3200" dirty="0"/>
              <a:t> day following the</a:t>
            </a:r>
            <a:br>
              <a:rPr lang="en-US" sz="3200" dirty="0"/>
            </a:br>
            <a:r>
              <a:rPr lang="en-US" sz="3200" dirty="0"/>
              <a:t>      collection of satisfactory seawater &amp;/or shellfish tissue samples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86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05CEF-557A-3EFE-ADDE-95B628E8A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Shellfish Tissue Verification Studies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6AA19C-4D20-56B2-5799-3472F690E26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marL="36576" indent="0">
              <a:buNone/>
            </a:pPr>
            <a:r>
              <a:rPr lang="en-US" b="0" i="0" u="none" strike="noStrike" baseline="0" dirty="0"/>
              <a:t>NSSP-MO Stipulates that the closure time period shall be at least fourteen (14) consecutive days when environmental conditions are suitable for </a:t>
            </a:r>
            <a:r>
              <a:rPr lang="en-US" b="1" i="1" u="none" strike="noStrike" baseline="0" dirty="0"/>
              <a:t>shellfish feeding and cleansing </a:t>
            </a:r>
            <a:r>
              <a:rPr lang="en-US" b="0" i="0" u="none" strike="noStrike" baseline="0" dirty="0"/>
              <a:t>unless shorter time periods are demonstrated to be adequate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941DFE-3717-00BB-927C-939DEE329C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7100" y="1417639"/>
            <a:ext cx="4754880" cy="5165724"/>
          </a:xfrm>
        </p:spPr>
        <p:txBody>
          <a:bodyPr>
            <a:normAutofit fontScale="77500" lnSpcReduction="20000"/>
          </a:bodyPr>
          <a:lstStyle/>
          <a:p>
            <a:pPr marL="36576" indent="0">
              <a:buNone/>
            </a:pPr>
            <a:r>
              <a:rPr lang="en-US" b="0" i="0" u="none" strike="noStrike" baseline="0" dirty="0"/>
              <a:t>A growing area temporarily placed in the closed status…, shall be returned to the open status only when:</a:t>
            </a:r>
          </a:p>
          <a:p>
            <a:pPr marL="36576" indent="0">
              <a:buNone/>
            </a:pPr>
            <a:endParaRPr lang="en-US" b="0" i="0" u="none" strike="noStrike" baseline="0" dirty="0"/>
          </a:p>
          <a:p>
            <a:pPr marL="36576" indent="0">
              <a:buNone/>
            </a:pPr>
            <a:r>
              <a:rPr lang="en-US" b="0" i="0" u="none" strike="noStrike" baseline="0" dirty="0"/>
              <a:t>The emergency situation or condition has returned to normal and sufficient time has elapsed to allow the </a:t>
            </a:r>
            <a:r>
              <a:rPr lang="en-US" b="1" i="1" u="none" strike="noStrike" baseline="0" dirty="0"/>
              <a:t>shellstock</a:t>
            </a:r>
            <a:r>
              <a:rPr lang="en-US" b="1" i="0" u="none" strike="noStrike" baseline="0" dirty="0"/>
              <a:t> to reduce pathogens or poisonous or deleterious substances </a:t>
            </a:r>
            <a:r>
              <a:rPr lang="en-US" b="0" i="0" u="none" strike="noStrike" baseline="0" dirty="0"/>
              <a:t>that may be present in the shellstock to acceptable levels. When pathogens are of concern, </a:t>
            </a:r>
            <a:r>
              <a:rPr lang="en-US" b="1" i="1" u="none" strike="noStrike" baseline="0" dirty="0"/>
              <a:t>studies establishing sufficient elapsed time shall document the interval necessary for reduction of coliform levels in the shellstock to pre-closure levels</a:t>
            </a:r>
            <a:r>
              <a:rPr lang="en-US" b="0" i="0" u="none" strike="noStrike" baseline="0" dirty="0"/>
              <a:t>. Such coliform studies may establish criteria for reopening based on coliform levels in the water.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62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36197-BE2F-D305-708E-CE9D9D1A5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7" y="64168"/>
            <a:ext cx="12023558" cy="1353470"/>
          </a:xfrm>
        </p:spPr>
        <p:txBody>
          <a:bodyPr>
            <a:normAutofit fontScale="90000"/>
          </a:bodyPr>
          <a:lstStyle/>
          <a:p>
            <a:r>
              <a:rPr lang="en-US" sz="5400" cap="none" dirty="0"/>
              <a:t>Introduction</a:t>
            </a:r>
            <a:r>
              <a:rPr lang="en-US" sz="4800" cap="none" dirty="0"/>
              <a:t> to the CT Shellfish Program: Sampling Requirements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B533B6-1CB3-76C8-F5A3-88AC4F7177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87100" y="1600201"/>
            <a:ext cx="5568702" cy="4525963"/>
          </a:xfrm>
        </p:spPr>
        <p:txBody>
          <a:bodyPr>
            <a:normAutofit fontScale="92500" lnSpcReduction="10000"/>
          </a:bodyPr>
          <a:lstStyle/>
          <a:p>
            <a:pPr marL="36576" indent="0">
              <a:buNone/>
            </a:pPr>
            <a:r>
              <a:rPr lang="en-US" dirty="0"/>
              <a:t>Important</a:t>
            </a:r>
          </a:p>
          <a:p>
            <a:r>
              <a:rPr lang="en-US" b="1" i="1" dirty="0"/>
              <a:t>Status Open/Closed?</a:t>
            </a:r>
          </a:p>
          <a:p>
            <a:r>
              <a:rPr lang="en-US" b="1" i="1" dirty="0"/>
              <a:t>Rainfall APC?</a:t>
            </a:r>
          </a:p>
          <a:p>
            <a:r>
              <a:rPr lang="en-US" b="1" i="1" dirty="0"/>
              <a:t>Schedule </a:t>
            </a:r>
            <a:r>
              <a:rPr lang="en-US" dirty="0"/>
              <a:t>samples </a:t>
            </a:r>
            <a:r>
              <a:rPr lang="en-US" b="1" dirty="0"/>
              <a:t>by NOON on Friday</a:t>
            </a:r>
            <a:r>
              <a:rPr lang="en-US" dirty="0"/>
              <a:t> with </a:t>
            </a:r>
            <a:r>
              <a:rPr lang="en-US" dirty="0" err="1"/>
              <a:t>DoAG</a:t>
            </a:r>
            <a:r>
              <a:rPr lang="en-US" dirty="0"/>
              <a:t> Analyst or Lab staff or </a:t>
            </a:r>
            <a:r>
              <a:rPr lang="en-US" i="1" dirty="0"/>
              <a:t>at least 24 hours </a:t>
            </a:r>
            <a:r>
              <a:rPr lang="en-US" dirty="0"/>
              <a:t>prior to collection</a:t>
            </a:r>
          </a:p>
          <a:p>
            <a:r>
              <a:rPr lang="en-US" b="1" i="1" dirty="0"/>
              <a:t>Tides </a:t>
            </a:r>
            <a:r>
              <a:rPr lang="en-US" dirty="0"/>
              <a:t>Start - 1.5 hours after high</a:t>
            </a:r>
            <a:br>
              <a:rPr lang="en-US" dirty="0"/>
            </a:br>
            <a:r>
              <a:rPr lang="en-US" dirty="0"/>
              <a:t>          Stop - 1.5 hours after low</a:t>
            </a:r>
          </a:p>
          <a:p>
            <a:r>
              <a:rPr lang="en-US" b="1" i="1" dirty="0"/>
              <a:t>Processing Time Limits</a:t>
            </a:r>
            <a:br>
              <a:rPr lang="en-US" b="1" i="1" dirty="0"/>
            </a:br>
            <a:r>
              <a:rPr lang="en-US" b="1" i="1" dirty="0"/>
              <a:t> </a:t>
            </a:r>
            <a:r>
              <a:rPr lang="en-US" dirty="0"/>
              <a:t>Seawater – 30 hours</a:t>
            </a:r>
            <a:br>
              <a:rPr lang="en-US" dirty="0"/>
            </a:br>
            <a:r>
              <a:rPr lang="en-US" dirty="0"/>
              <a:t> Shellfish – 24 hours</a:t>
            </a:r>
          </a:p>
        </p:txBody>
      </p:sp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5DD78860-4588-AD53-ABFA-010BDBD84A9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909510" y="1363849"/>
            <a:ext cx="4020449" cy="520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6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C0FA4-EAB4-6AD7-AF98-B4C0ADC19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Form &amp; Tracking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1C93DA-1723-E11A-18F7-8D528C4C815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2800" dirty="0"/>
              <a:t>Town &amp; Tax Code</a:t>
            </a:r>
          </a:p>
          <a:p>
            <a:r>
              <a:rPr lang="en-US" sz="2800" dirty="0"/>
              <a:t>Collector(s)</a:t>
            </a:r>
          </a:p>
          <a:p>
            <a:r>
              <a:rPr lang="en-US" sz="2800" dirty="0"/>
              <a:t>Date &amp; Tide Stage (E, L)</a:t>
            </a:r>
          </a:p>
          <a:p>
            <a:r>
              <a:rPr lang="en-US" sz="2800" dirty="0"/>
              <a:t>Station ID</a:t>
            </a:r>
          </a:p>
          <a:p>
            <a:r>
              <a:rPr lang="en-US" sz="2800" dirty="0"/>
              <a:t>Time of Collection</a:t>
            </a:r>
          </a:p>
          <a:p>
            <a:r>
              <a:rPr lang="en-US" sz="2800" dirty="0"/>
              <a:t>Area Sampled</a:t>
            </a:r>
          </a:p>
          <a:p>
            <a:r>
              <a:rPr lang="en-US" sz="2800" dirty="0"/>
              <a:t>Area Status (O/C)</a:t>
            </a:r>
          </a:p>
          <a:p>
            <a:r>
              <a:rPr lang="en-US" sz="2800" dirty="0"/>
              <a:t>APC Sample Run?</a:t>
            </a:r>
          </a:p>
          <a:p>
            <a:r>
              <a:rPr lang="en-US" sz="2800" dirty="0"/>
              <a:t>Note anything unusual, large flock of birds, odors, discolored water, etc. </a:t>
            </a:r>
            <a:r>
              <a:rPr lang="en-US" sz="2800" b="1" dirty="0"/>
              <a:t>Be specific</a:t>
            </a:r>
            <a:endParaRPr lang="en-US" b="1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7EFBB5C-2CEE-B085-FEF6-4405ED9F271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035948" y="1371282"/>
            <a:ext cx="4006012" cy="5202936"/>
          </a:xfrm>
          <a:prstGeom prst="rect">
            <a:avLst/>
          </a:prstGeom>
        </p:spPr>
      </p:pic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5517857D-711A-B918-3F38-2B93C5FA16D2}"/>
              </a:ext>
            </a:extLst>
          </p:cNvPr>
          <p:cNvSpPr/>
          <p:nvPr/>
        </p:nvSpPr>
        <p:spPr>
          <a:xfrm>
            <a:off x="7301917" y="1859840"/>
            <a:ext cx="1005840" cy="9108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390A20BD-27A4-25C1-947A-1F8DBDA76A9F}"/>
              </a:ext>
            </a:extLst>
          </p:cNvPr>
          <p:cNvSpPr/>
          <p:nvPr/>
        </p:nvSpPr>
        <p:spPr>
          <a:xfrm>
            <a:off x="8655670" y="1851123"/>
            <a:ext cx="274320" cy="9108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DB80B658-D4E0-BE89-DF63-895624904F9D}"/>
              </a:ext>
            </a:extLst>
          </p:cNvPr>
          <p:cNvSpPr/>
          <p:nvPr/>
        </p:nvSpPr>
        <p:spPr>
          <a:xfrm>
            <a:off x="9277903" y="1842145"/>
            <a:ext cx="305830" cy="9144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0DCFE7-233E-19A0-9318-7B4CCC596A42}"/>
              </a:ext>
            </a:extLst>
          </p:cNvPr>
          <p:cNvSpPr/>
          <p:nvPr/>
        </p:nvSpPr>
        <p:spPr>
          <a:xfrm>
            <a:off x="7129380" y="2807493"/>
            <a:ext cx="220502" cy="24008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F58B4B-BCC6-357F-CF95-91FD2D9F0F2C}"/>
              </a:ext>
            </a:extLst>
          </p:cNvPr>
          <p:cNvSpPr/>
          <p:nvPr/>
        </p:nvSpPr>
        <p:spPr>
          <a:xfrm>
            <a:off x="7349882" y="2807493"/>
            <a:ext cx="224393" cy="240080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51280B5-B3A2-F1E4-0AE9-65E498DCE4B3}"/>
              </a:ext>
            </a:extLst>
          </p:cNvPr>
          <p:cNvSpPr/>
          <p:nvPr/>
        </p:nvSpPr>
        <p:spPr>
          <a:xfrm>
            <a:off x="9574027" y="1477905"/>
            <a:ext cx="1682612" cy="533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F77FB12-FAEB-6071-2AF7-4A14419E32A5}"/>
              </a:ext>
            </a:extLst>
          </p:cNvPr>
          <p:cNvSpPr/>
          <p:nvPr/>
        </p:nvSpPr>
        <p:spPr>
          <a:xfrm>
            <a:off x="9574027" y="2169112"/>
            <a:ext cx="1682612" cy="533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9AB2E67-9FB1-06FF-0E7D-262D1038065C}"/>
              </a:ext>
            </a:extLst>
          </p:cNvPr>
          <p:cNvSpPr/>
          <p:nvPr/>
        </p:nvSpPr>
        <p:spPr>
          <a:xfrm>
            <a:off x="7570384" y="2773253"/>
            <a:ext cx="1085286" cy="2743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1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2411B-50D0-B07E-D46C-197473DD1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Sampling Mistakes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90E58B-C74C-ED32-812D-CFEEBB8F8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Not scheduling ahead with lab/weekend scheduling</a:t>
            </a:r>
          </a:p>
          <a:p>
            <a:r>
              <a:rPr lang="en-US" dirty="0"/>
              <a:t>Incomplete or no sample sheet provided</a:t>
            </a:r>
          </a:p>
          <a:p>
            <a:r>
              <a:rPr lang="en-US" dirty="0"/>
              <a:t>TC: is tap water, from a refrigerator, not collected with first sample, not provided, too hot, frozen</a:t>
            </a:r>
          </a:p>
          <a:p>
            <a:r>
              <a:rPr lang="en-US" dirty="0"/>
              <a:t>Bottles/ Samples : cracked on bottom, do not touch the inside of bottle or lid, lid not securely affixed, paper seal is in cup, no air space/too much airspace, sediments &amp; debris in sample, frozen, submerged in ice melt in cooler, holding time exceeded</a:t>
            </a:r>
          </a:p>
        </p:txBody>
      </p:sp>
    </p:spTree>
    <p:extLst>
      <p:ext uri="{BB962C8B-B14F-4D97-AF65-F5344CB8AC3E}">
        <p14:creationId xmlns:p14="http://schemas.microsoft.com/office/powerpoint/2010/main" val="326773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4EEEB-E500-5AE6-9D3E-57AA10C6A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Laboratory Processing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CFA8C9-A5C2-A793-B952-1D70C696BE6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6576" indent="0">
              <a:buNone/>
            </a:pPr>
            <a:r>
              <a:rPr lang="en-US" dirty="0"/>
              <a:t>2023</a:t>
            </a:r>
          </a:p>
          <a:p>
            <a:r>
              <a:rPr lang="en-US" dirty="0"/>
              <a:t>Total Samples 6120</a:t>
            </a:r>
          </a:p>
          <a:p>
            <a:r>
              <a:rPr lang="en-US" dirty="0"/>
              <a:t>Seawater Samples 5641</a:t>
            </a:r>
          </a:p>
          <a:p>
            <a:r>
              <a:rPr lang="en-US" dirty="0"/>
              <a:t>Tissue Samples 225</a:t>
            </a:r>
          </a:p>
          <a:p>
            <a:r>
              <a:rPr lang="en-US" dirty="0"/>
              <a:t>MSC Samples 26</a:t>
            </a:r>
          </a:p>
          <a:p>
            <a:r>
              <a:rPr lang="en-US" dirty="0"/>
              <a:t>HAB Samples 195</a:t>
            </a:r>
          </a:p>
          <a:p>
            <a:r>
              <a:rPr lang="en-US" dirty="0"/>
              <a:t>PSP Samples 13</a:t>
            </a:r>
          </a:p>
          <a:p>
            <a:r>
              <a:rPr lang="en-US" dirty="0"/>
              <a:t>Vibrio Samples 20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735D73-7247-A3CE-5E53-2EFF4E54CE5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36576" indent="0">
              <a:buNone/>
            </a:pPr>
            <a:r>
              <a:rPr lang="en-US" dirty="0"/>
              <a:t>2022</a:t>
            </a:r>
          </a:p>
          <a:p>
            <a:r>
              <a:rPr lang="en-US"/>
              <a:t>Total Samples 5276</a:t>
            </a:r>
            <a:endParaRPr lang="en-US" dirty="0"/>
          </a:p>
          <a:p>
            <a:r>
              <a:rPr lang="en-US" dirty="0"/>
              <a:t>Seawater Samples 4884</a:t>
            </a:r>
          </a:p>
          <a:p>
            <a:r>
              <a:rPr lang="en-US" dirty="0"/>
              <a:t>Tissue Samples 136</a:t>
            </a:r>
          </a:p>
          <a:p>
            <a:r>
              <a:rPr lang="en-US" dirty="0"/>
              <a:t>MSC Samples 11</a:t>
            </a:r>
          </a:p>
          <a:p>
            <a:r>
              <a:rPr lang="en-US" dirty="0"/>
              <a:t>HAB Samples 216</a:t>
            </a:r>
          </a:p>
          <a:p>
            <a:r>
              <a:rPr lang="en-US" dirty="0"/>
              <a:t>PSP Samples 15/ASP Samples 6</a:t>
            </a:r>
          </a:p>
          <a:p>
            <a:r>
              <a:rPr lang="en-US" dirty="0"/>
              <a:t>Vibrio Samples 8</a:t>
            </a:r>
          </a:p>
          <a:p>
            <a:pPr marL="36576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84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A46D1-510A-937E-7EF1-67E734C17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33C55-72DF-446E-BDBF-A8C9C652EBF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Samples for existing areas will be prioritized over those collected for establishing a new area. Commercial samples always take priority</a:t>
            </a:r>
          </a:p>
          <a:p>
            <a:r>
              <a:rPr lang="en-US" dirty="0"/>
              <a:t>Sampling for the following week must be planned by </a:t>
            </a:r>
            <a:r>
              <a:rPr lang="en-US" b="1" dirty="0"/>
              <a:t>FRIDAY at NOON </a:t>
            </a:r>
            <a:r>
              <a:rPr lang="en-US" dirty="0"/>
              <a:t>at the latest. </a:t>
            </a:r>
            <a:r>
              <a:rPr lang="en-US" i="1" dirty="0"/>
              <a:t>No sample runs may be planned over the weekend</a:t>
            </a:r>
          </a:p>
          <a:p>
            <a:r>
              <a:rPr lang="en-US" dirty="0"/>
              <a:t>Samples cannot be delivered on Fridays, weekends, or holidays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EB60B0-CC2C-EE59-BC5C-B6F23DDC8AD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Only </a:t>
            </a:r>
            <a:r>
              <a:rPr lang="en-US" dirty="0" err="1"/>
              <a:t>DoAG</a:t>
            </a:r>
            <a:r>
              <a:rPr lang="en-US" dirty="0"/>
              <a:t> trained samplers can collect. </a:t>
            </a:r>
            <a:r>
              <a:rPr lang="en-US" dirty="0" err="1"/>
              <a:t>DoAG</a:t>
            </a:r>
            <a:r>
              <a:rPr lang="en-US" dirty="0"/>
              <a:t> maintains a list of authorized Commission members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942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ertificate with a red seal&#10;&#10;Description automatically generated">
            <a:extLst>
              <a:ext uri="{FF2B5EF4-FFF2-40B4-BE49-F238E27FC236}">
                <a16:creationId xmlns:a16="http://schemas.microsoft.com/office/drawing/2014/main" id="{EC859375-2D75-756D-4CE8-21342A2CAF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63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7DD84-3F4F-95B3-7B87-831A893C0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150" y="90154"/>
            <a:ext cx="98679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Introduction to the </a:t>
            </a:r>
            <a:r>
              <a:rPr lang="en-US" sz="4800" b="0" dirty="0"/>
              <a:t>CT Shellfish Program: </a:t>
            </a:r>
            <a:r>
              <a:rPr lang="en-US" sz="4800" b="0" dirty="0" err="1"/>
              <a:t>DoAG</a:t>
            </a:r>
            <a:r>
              <a:rPr lang="en-US" sz="4800" b="0" dirty="0"/>
              <a:t> Responsibilities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BFB556-A835-787E-9B58-FE3666DD2A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90950" y="2241884"/>
            <a:ext cx="4754880" cy="4102770"/>
          </a:xfrm>
        </p:spPr>
        <p:txBody>
          <a:bodyPr>
            <a:normAutofit fontScale="77500" lnSpcReduction="20000"/>
          </a:bodyPr>
          <a:lstStyle/>
          <a:p>
            <a:pPr marL="36576" indent="0">
              <a:buNone/>
            </a:pPr>
            <a:r>
              <a:rPr lang="en-US" sz="3600" dirty="0" err="1"/>
              <a:t>DoAG</a:t>
            </a:r>
            <a:r>
              <a:rPr lang="en-US" sz="3600" dirty="0"/>
              <a:t> is the responsible Agency for ensuring the safety of molluscan shellfish for human consumption. </a:t>
            </a:r>
            <a:r>
              <a:rPr lang="en-US" sz="3600" dirty="0" err="1"/>
              <a:t>DoAG</a:t>
            </a:r>
            <a:r>
              <a:rPr lang="en-US" sz="3600" dirty="0"/>
              <a:t> Analysts oversee CT shellfish production from the growing areas through the distribution chain</a:t>
            </a:r>
          </a:p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ECCA0EF-C5DE-6AC3-3870-DF7A44F9CE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67663" y="1600201"/>
            <a:ext cx="5233387" cy="4525963"/>
          </a:xfrm>
        </p:spPr>
        <p:txBody>
          <a:bodyPr>
            <a:normAutofit fontScale="77500" lnSpcReduction="20000"/>
          </a:bodyPr>
          <a:lstStyle/>
          <a:p>
            <a:r>
              <a:rPr lang="en-US" sz="2800" dirty="0"/>
              <a:t>Growing Area Classification</a:t>
            </a:r>
          </a:p>
          <a:p>
            <a:r>
              <a:rPr lang="en-US" sz="2800" dirty="0"/>
              <a:t>Growing Area Management (Closures &amp; Openings)</a:t>
            </a:r>
          </a:p>
          <a:p>
            <a:r>
              <a:rPr lang="en-US" sz="2800" dirty="0"/>
              <a:t>Regulate Shellfish Harvest, Processing, Sale, &amp; Shipment</a:t>
            </a:r>
          </a:p>
          <a:p>
            <a:r>
              <a:rPr lang="en-US" sz="2800" dirty="0"/>
              <a:t>Biannual Harvester, Processor, &amp; Dealer Inspections &amp; Illness Investigations</a:t>
            </a:r>
          </a:p>
          <a:p>
            <a:r>
              <a:rPr lang="en-US" sz="2800" dirty="0"/>
              <a:t>Aquaculture Permitting, Including Inland Fish Farming &amp; Seaweed</a:t>
            </a:r>
          </a:p>
          <a:p>
            <a:r>
              <a:rPr lang="en-US" sz="2800" dirty="0"/>
              <a:t>Laboratory: </a:t>
            </a:r>
            <a:r>
              <a:rPr lang="en-US" sz="2800" kern="1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Seawater &amp; Shellfish Bacteriological, Viral &amp; Vibrio Testing, HAB Monitoring Program, Shellfish Pathology, &amp; </a:t>
            </a:r>
            <a:r>
              <a:rPr lang="en-US" sz="2800" dirty="0"/>
              <a:t>Evaluations for the CT Dairy Industry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73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0DEBC-EFB1-13E3-8974-AA222B75C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05" y="66089"/>
            <a:ext cx="11806989" cy="1233321"/>
          </a:xfrm>
        </p:spPr>
        <p:txBody>
          <a:bodyPr>
            <a:normAutofit/>
          </a:bodyPr>
          <a:lstStyle/>
          <a:p>
            <a:r>
              <a:rPr lang="en-US" sz="4800" cap="none" dirty="0"/>
              <a:t>Emerging Issues: 2023 NSSP-MO Update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109489-EFCF-50F8-4E4A-23975F4CCAA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 marL="36576" indent="0" algn="ctr">
              <a:buNone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2019 NSSP-MO</a:t>
            </a:r>
          </a:p>
          <a:p>
            <a:pPr marL="36576" indent="0">
              <a:buNone/>
            </a:pPr>
            <a:endParaRPr lang="en-US" dirty="0"/>
          </a:p>
          <a:p>
            <a:pPr marL="36576" indent="0">
              <a:buNone/>
            </a:pPr>
            <a:r>
              <a:rPr lang="en-US" dirty="0"/>
              <a:t>Mooring Area Definition:</a:t>
            </a:r>
          </a:p>
          <a:p>
            <a:pPr marL="36576" indent="0">
              <a:buNone/>
            </a:pPr>
            <a:endParaRPr lang="en-US" dirty="0"/>
          </a:p>
          <a:p>
            <a:pPr marL="36576" indent="0">
              <a:buNone/>
            </a:pPr>
            <a:r>
              <a:rPr lang="en-US" dirty="0"/>
              <a:t>Any water area that is used to provide temporary or permanent anchorage for more than 20 boats. Mooring areas do not include any structures for docking boats.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A8D552-DC37-72FB-9169-B521AFBE685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pPr marL="36576" indent="0" algn="ctr">
              <a:buNone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2023 NSSP-MO </a:t>
            </a:r>
          </a:p>
          <a:p>
            <a:pPr marL="36576" indent="0" algn="ctr">
              <a:buNone/>
            </a:pP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pPr marL="36576" indent="0">
              <a:buNone/>
            </a:pPr>
            <a:r>
              <a:rPr lang="en-US" dirty="0"/>
              <a:t>Mooring Area Definition:</a:t>
            </a:r>
          </a:p>
          <a:p>
            <a:pPr marL="36576" indent="0">
              <a:buNone/>
            </a:pPr>
            <a:endParaRPr lang="en-US" dirty="0"/>
          </a:p>
          <a:p>
            <a:pPr marL="36576" indent="0">
              <a:buNone/>
            </a:pPr>
            <a:r>
              <a:rPr lang="en-US" dirty="0"/>
              <a:t>Any water area that is used to provide temporary or permanent anchorage for more than twenty (20) boats </a:t>
            </a:r>
            <a:r>
              <a:rPr lang="en-US" b="1" i="1" dirty="0"/>
              <a:t>with marine sanitation devices</a:t>
            </a:r>
            <a:r>
              <a:rPr lang="en-US" dirty="0"/>
              <a:t>. Mooring areas do not include any structures for docking boats. </a:t>
            </a:r>
          </a:p>
        </p:txBody>
      </p:sp>
    </p:spTree>
    <p:extLst>
      <p:ext uri="{BB962C8B-B14F-4D97-AF65-F5344CB8AC3E}">
        <p14:creationId xmlns:p14="http://schemas.microsoft.com/office/powerpoint/2010/main" val="189472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A54CECB1-E29E-AC94-D29D-5B1E7BC9D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Services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1D024E3-D593-FC7D-0FD5-805439C87C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Produce maps for your recreational permits and commercial shellfish lease sites</a:t>
            </a:r>
          </a:p>
          <a:p>
            <a:r>
              <a:rPr lang="en-US" sz="2400" dirty="0"/>
              <a:t>Permit shellstock restocking activities:</a:t>
            </a:r>
          </a:p>
          <a:p>
            <a:pPr marL="457200" indent="-457200">
              <a:buNone/>
            </a:pPr>
            <a:r>
              <a:rPr lang="en-US" sz="2400" dirty="0"/>
              <a:t>		Recreational Relay license required to move shellstock from one 	area to another</a:t>
            </a:r>
          </a:p>
          <a:p>
            <a:pPr marL="457200" indent="-457200">
              <a:buNone/>
            </a:pPr>
            <a:r>
              <a:rPr lang="en-US" sz="2400" dirty="0"/>
              <a:t>		Reopening license may be required depending on source of 	relayed product</a:t>
            </a:r>
          </a:p>
          <a:p>
            <a:pPr marL="457200" indent="-457200">
              <a:buNone/>
            </a:pPr>
            <a:r>
              <a:rPr lang="en-US" sz="2400" dirty="0"/>
              <a:t>		Scientific/Resource Assessment license</a:t>
            </a:r>
          </a:p>
          <a:p>
            <a:r>
              <a:rPr lang="en-US" sz="2400" dirty="0"/>
              <a:t>Shellfish pathology</a:t>
            </a:r>
          </a:p>
        </p:txBody>
      </p:sp>
    </p:spTree>
    <p:extLst>
      <p:ext uri="{BB962C8B-B14F-4D97-AF65-F5344CB8AC3E}">
        <p14:creationId xmlns:p14="http://schemas.microsoft.com/office/powerpoint/2010/main" val="197132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855" y="160336"/>
            <a:ext cx="9867900" cy="1143000"/>
          </a:xfrm>
        </p:spPr>
        <p:txBody>
          <a:bodyPr>
            <a:normAutofit/>
          </a:bodyPr>
          <a:lstStyle/>
          <a:p>
            <a:r>
              <a:rPr lang="en-US" b="1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978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A7F0ED-27F9-00D1-940B-09549BCB86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0" dirty="0">
                <a:solidFill>
                  <a:schemeClr val="bg2">
                    <a:lumMod val="50000"/>
                  </a:schemeClr>
                </a:solidFill>
              </a:rPr>
              <a:t>Hard Clam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2400" b="0" i="1" dirty="0">
                <a:solidFill>
                  <a:schemeClr val="bg2">
                    <a:lumMod val="50000"/>
                  </a:schemeClr>
                </a:solidFill>
              </a:rPr>
              <a:t>Mercenaria </a:t>
            </a:r>
            <a:r>
              <a:rPr lang="en-US" sz="2400" b="0" i="1" dirty="0" err="1">
                <a:solidFill>
                  <a:schemeClr val="bg2">
                    <a:lumMod val="50000"/>
                  </a:schemeClr>
                </a:solidFill>
              </a:rPr>
              <a:t>mercenaria</a:t>
            </a:r>
            <a:endParaRPr lang="en-US" sz="2400" b="0" i="1" dirty="0">
              <a:solidFill>
                <a:schemeClr val="bg2">
                  <a:lumMod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C3C99D8-38E8-FCD6-D97C-DB9AC493277D}"/>
              </a:ext>
            </a:extLst>
          </p:cNvPr>
          <p:cNvSpPr>
            <a:spLocks noGrp="1"/>
          </p:cNvSpPr>
          <p:nvPr>
            <p:ph type="body" sz="half" idx="3"/>
          </p:nvPr>
        </p:nvSpPr>
        <p:spPr/>
        <p:txBody>
          <a:bodyPr>
            <a:normAutofit fontScale="92500" lnSpcReduction="20000"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0" dirty="0">
                <a:solidFill>
                  <a:schemeClr val="bg2">
                    <a:lumMod val="50000"/>
                  </a:schemeClr>
                </a:solidFill>
              </a:rPr>
              <a:t>Eastern Oyster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2400" b="0" i="1" dirty="0">
                <a:solidFill>
                  <a:schemeClr val="bg2">
                    <a:lumMod val="50000"/>
                  </a:schemeClr>
                </a:solidFill>
              </a:rPr>
              <a:t>Crassostrea virginica</a:t>
            </a:r>
          </a:p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11B7C93-917B-6361-785E-8660DD40B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100" y="59635"/>
            <a:ext cx="104013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Introduction to the CT Shellfish Program: Industry Profile</a:t>
            </a:r>
          </a:p>
        </p:txBody>
      </p:sp>
      <p:pic>
        <p:nvPicPr>
          <p:cNvPr id="9" name="Content Placeholder 16" descr="A group of clams on the beach">
            <a:extLst>
              <a:ext uri="{FF2B5EF4-FFF2-40B4-BE49-F238E27FC236}">
                <a16:creationId xmlns:a16="http://schemas.microsoft.com/office/drawing/2014/main" id="{4B07742D-D69E-6968-7259-8115F2FD0DEB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 rotWithShape="1">
          <a:blip r:embed="rId3"/>
          <a:srcRect l="24334" t="3713" r="27233" b="36912"/>
          <a:stretch/>
        </p:blipFill>
        <p:spPr>
          <a:xfrm>
            <a:off x="1414815" y="1517650"/>
            <a:ext cx="4287133" cy="3941763"/>
          </a:xfrm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6A840E0A-23F9-D39D-D7DA-41E8DA7EAF0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6824215" y="1517650"/>
            <a:ext cx="3695007" cy="3941763"/>
          </a:xfrm>
        </p:spPr>
      </p:pic>
    </p:spTree>
    <p:extLst>
      <p:ext uri="{BB962C8B-B14F-4D97-AF65-F5344CB8AC3E}">
        <p14:creationId xmlns:p14="http://schemas.microsoft.com/office/powerpoint/2010/main" val="24195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06E15-0DEF-FD6A-421D-817BF2238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100" y="160336"/>
            <a:ext cx="98679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Introduction to the CT Shellfish Program: Industry Profile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91BABF-7E93-6365-2B04-8583DE90095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Shellfishing is an important component of the State’s economy, recreation, and tourism industries. CT shellfishing generates over </a:t>
            </a:r>
            <a:r>
              <a:rPr lang="en-US" b="1" dirty="0"/>
              <a:t>$30 million in farm-gate sales annually</a:t>
            </a:r>
          </a:p>
          <a:p>
            <a:r>
              <a:rPr lang="en-US" dirty="0"/>
              <a:t>The CT shellfishing industry provides </a:t>
            </a:r>
            <a:r>
              <a:rPr lang="en-US" b="1" dirty="0"/>
              <a:t>over 300 jobs statewide</a:t>
            </a:r>
          </a:p>
          <a:p>
            <a:r>
              <a:rPr lang="en-US" dirty="0"/>
              <a:t>More than </a:t>
            </a:r>
            <a:r>
              <a:rPr lang="en-US" b="1" dirty="0"/>
              <a:t>61,000 acres are under cultivation </a:t>
            </a:r>
            <a:r>
              <a:rPr lang="en-US" dirty="0"/>
              <a:t>in CT’s coastal waters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83053A-59B3-ACAF-DB79-9CB9BD9287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41980" y="2377282"/>
            <a:ext cx="5080000" cy="2971799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600"/>
              </a:spcAft>
            </a:pPr>
            <a:r>
              <a:rPr lang="en-US" dirty="0"/>
              <a:t>Licensed Shellfish Harvesters  48</a:t>
            </a:r>
          </a:p>
          <a:p>
            <a:pPr>
              <a:spcAft>
                <a:spcPts val="600"/>
              </a:spcAft>
            </a:pPr>
            <a:r>
              <a:rPr lang="en-US" dirty="0"/>
              <a:t>Shellfish Harvest Vessels        110</a:t>
            </a:r>
          </a:p>
          <a:p>
            <a:pPr>
              <a:spcAft>
                <a:spcPts val="600"/>
              </a:spcAft>
            </a:pPr>
            <a:r>
              <a:rPr lang="en-US" dirty="0"/>
              <a:t>Licensed Seed </a:t>
            </a:r>
            <a:r>
              <a:rPr lang="en-US" dirty="0" err="1"/>
              <a:t>Oysterers</a:t>
            </a:r>
            <a:r>
              <a:rPr lang="en-US" dirty="0"/>
              <a:t>	23</a:t>
            </a:r>
          </a:p>
          <a:p>
            <a:pPr>
              <a:spcAft>
                <a:spcPts val="600"/>
              </a:spcAft>
            </a:pPr>
            <a:r>
              <a:rPr lang="en-US" dirty="0"/>
              <a:t>Licensed Seed Helpers	          127</a:t>
            </a:r>
          </a:p>
          <a:p>
            <a:pPr>
              <a:spcAft>
                <a:spcPts val="600"/>
              </a:spcAft>
            </a:pPr>
            <a:r>
              <a:rPr lang="en-US" dirty="0"/>
              <a:t>Licensed Seed Boats		53</a:t>
            </a:r>
          </a:p>
          <a:p>
            <a:r>
              <a:rPr lang="en-US" dirty="0"/>
              <a:t>Licensed Wholesale Firms	24</a:t>
            </a:r>
          </a:p>
          <a:p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AF9A06B-2024-149A-ADE0-1CD31AE3438A}"/>
              </a:ext>
            </a:extLst>
          </p:cNvPr>
          <p:cNvSpPr txBox="1">
            <a:spLocks/>
          </p:cNvSpPr>
          <p:nvPr/>
        </p:nvSpPr>
        <p:spPr>
          <a:xfrm>
            <a:off x="996280" y="6083030"/>
            <a:ext cx="10563102" cy="679994"/>
          </a:xfrm>
          <a:prstGeom prst="rect">
            <a:avLst/>
          </a:prstGeom>
        </p:spPr>
        <p:txBody>
          <a:bodyPr vert="horz">
            <a:normAutofit fontScale="92500"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26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0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18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18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buNone/>
            </a:pPr>
            <a:r>
              <a:rPr lang="en-US" b="1" dirty="0">
                <a:solidFill>
                  <a:schemeClr val="bg2"/>
                </a:solidFill>
                <a:cs typeface="Arial" panose="020B0604020202020204" pitchFamily="34" charset="0"/>
              </a:rPr>
              <a:t>CT oysters have a reputation for quality &amp; an outstanding safety record</a:t>
            </a:r>
          </a:p>
        </p:txBody>
      </p:sp>
    </p:spTree>
    <p:extLst>
      <p:ext uri="{BB962C8B-B14F-4D97-AF65-F5344CB8AC3E}">
        <p14:creationId xmlns:p14="http://schemas.microsoft.com/office/powerpoint/2010/main" val="335474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45B512-3AF4-266B-C159-D6E73E07E5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87100" y="1600201"/>
            <a:ext cx="3305387" cy="4525963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en-US" sz="3600" dirty="0">
                <a:solidFill>
                  <a:schemeClr val="bg2"/>
                </a:solidFill>
                <a:latin typeface="+mj-lt"/>
              </a:rPr>
              <a:t>Introduction to the CT Shellfish Program: Industry Profile</a:t>
            </a: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7A81217D-8FAC-3DEE-3D8E-6D23457502CD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931956384"/>
              </p:ext>
            </p:extLst>
          </p:nvPr>
        </p:nvGraphicFramePr>
        <p:xfrm>
          <a:off x="4928981" y="1600200"/>
          <a:ext cx="4754563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4926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0" y="79514"/>
            <a:ext cx="9867900" cy="1186070"/>
          </a:xfrm>
        </p:spPr>
        <p:txBody>
          <a:bodyPr>
            <a:normAutofit fontScale="90000"/>
          </a:bodyPr>
          <a:lstStyle/>
          <a:p>
            <a:r>
              <a:rPr lang="en-US" dirty="0"/>
              <a:t>Introduction to the CT Shellfish Program: NSSP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4294967295"/>
          </p:nvPr>
        </p:nvSpPr>
        <p:spPr>
          <a:xfrm>
            <a:off x="6576046" y="1507434"/>
            <a:ext cx="4754562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Under the jurisdiction of the CT Department of Agriculture, Bureau of Aquaculture</a:t>
            </a:r>
          </a:p>
          <a:p>
            <a:pPr marL="36576" indent="0">
              <a:buNone/>
            </a:pPr>
            <a:endParaRPr lang="en-US" dirty="0"/>
          </a:p>
          <a:p>
            <a:r>
              <a:rPr lang="en-US" dirty="0"/>
              <a:t>NSSP is a cooperative program consisting of State, FDA, &amp; Industry partners who agree to accept &amp; meet specific responsibilities to ensure the safety of molluscan shellfish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37043AF-A71C-8658-D62E-30907EFABD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1102" y="2488095"/>
            <a:ext cx="5325716" cy="2262809"/>
          </a:xfrm>
        </p:spPr>
        <p:txBody>
          <a:bodyPr/>
          <a:lstStyle/>
          <a:p>
            <a:r>
              <a:rPr lang="en-US" dirty="0"/>
              <a:t>The CT Shellfish Program operates as part of the National Shellfish Sanitation Program (NSSP)</a:t>
            </a:r>
          </a:p>
        </p:txBody>
      </p:sp>
    </p:spTree>
    <p:extLst>
      <p:ext uri="{BB962C8B-B14F-4D97-AF65-F5344CB8AC3E}">
        <p14:creationId xmlns:p14="http://schemas.microsoft.com/office/powerpoint/2010/main" val="61555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158240" y="59635"/>
            <a:ext cx="9867900" cy="135800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Introduction to the CT Shellfish Program: NSSP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8A4638A-D005-8EA5-5EDB-936357A9A2FA}"/>
              </a:ext>
            </a:extLst>
          </p:cNvPr>
          <p:cNvSpPr/>
          <p:nvPr/>
        </p:nvSpPr>
        <p:spPr>
          <a:xfrm>
            <a:off x="2169773" y="1535425"/>
            <a:ext cx="2682459" cy="6803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2B14F8-CD08-2805-16C7-34FCD136CBF0}"/>
              </a:ext>
            </a:extLst>
          </p:cNvPr>
          <p:cNvSpPr txBox="1"/>
          <p:nvPr/>
        </p:nvSpPr>
        <p:spPr>
          <a:xfrm>
            <a:off x="2388116" y="1535425"/>
            <a:ext cx="2073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Model Ordinance</a:t>
            </a:r>
          </a:p>
        </p:txBody>
      </p:sp>
      <p:sp>
        <p:nvSpPr>
          <p:cNvPr id="5" name="Down Arrow 47">
            <a:extLst>
              <a:ext uri="{FF2B5EF4-FFF2-40B4-BE49-F238E27FC236}">
                <a16:creationId xmlns:a16="http://schemas.microsoft.com/office/drawing/2014/main" id="{4D5B1F42-DF21-EDD8-773A-C1F347BF03F5}"/>
              </a:ext>
            </a:extLst>
          </p:cNvPr>
          <p:cNvSpPr/>
          <p:nvPr/>
        </p:nvSpPr>
        <p:spPr>
          <a:xfrm>
            <a:off x="2626332" y="2405350"/>
            <a:ext cx="232563" cy="5650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Down Arrow 47">
            <a:extLst>
              <a:ext uri="{FF2B5EF4-FFF2-40B4-BE49-F238E27FC236}">
                <a16:creationId xmlns:a16="http://schemas.microsoft.com/office/drawing/2014/main" id="{45DF6F52-3545-2A9E-60FE-B63AF9EE70F3}"/>
              </a:ext>
            </a:extLst>
          </p:cNvPr>
          <p:cNvSpPr/>
          <p:nvPr/>
        </p:nvSpPr>
        <p:spPr>
          <a:xfrm>
            <a:off x="4065774" y="2405350"/>
            <a:ext cx="232563" cy="5650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34B140-448F-EDC3-AC72-EA77BBEFDAB3}"/>
              </a:ext>
            </a:extLst>
          </p:cNvPr>
          <p:cNvSpPr/>
          <p:nvPr/>
        </p:nvSpPr>
        <p:spPr>
          <a:xfrm>
            <a:off x="2184390" y="3294037"/>
            <a:ext cx="1116446" cy="26964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D709DD-F2EA-3961-D55C-84559704A7CA}"/>
              </a:ext>
            </a:extLst>
          </p:cNvPr>
          <p:cNvSpPr txBox="1"/>
          <p:nvPr/>
        </p:nvSpPr>
        <p:spPr>
          <a:xfrm rot="16200000">
            <a:off x="1536477" y="4435081"/>
            <a:ext cx="24122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Responsibilities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A5B8A0-32E3-5C9D-D2D6-C3C898DFB87C}"/>
              </a:ext>
            </a:extLst>
          </p:cNvPr>
          <p:cNvSpPr/>
          <p:nvPr/>
        </p:nvSpPr>
        <p:spPr>
          <a:xfrm>
            <a:off x="3463900" y="3294037"/>
            <a:ext cx="1458889" cy="3712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9CCB07-A8F9-29DF-3ACA-E42D59B4C55E}"/>
              </a:ext>
            </a:extLst>
          </p:cNvPr>
          <p:cNvSpPr txBox="1"/>
          <p:nvPr/>
        </p:nvSpPr>
        <p:spPr>
          <a:xfrm>
            <a:off x="3511002" y="3279626"/>
            <a:ext cx="13671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Oversight</a:t>
            </a:r>
          </a:p>
        </p:txBody>
      </p:sp>
      <p:sp>
        <p:nvSpPr>
          <p:cNvPr id="13" name="Curved Right Arrow 33">
            <a:extLst>
              <a:ext uri="{FF2B5EF4-FFF2-40B4-BE49-F238E27FC236}">
                <a16:creationId xmlns:a16="http://schemas.microsoft.com/office/drawing/2014/main" id="{9E02C9FF-186D-3E96-17E5-1B42A62CD299}"/>
              </a:ext>
            </a:extLst>
          </p:cNvPr>
          <p:cNvSpPr/>
          <p:nvPr/>
        </p:nvSpPr>
        <p:spPr>
          <a:xfrm>
            <a:off x="3666022" y="3797523"/>
            <a:ext cx="1062185" cy="1120241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Curved Right Arrow 33">
            <a:extLst>
              <a:ext uri="{FF2B5EF4-FFF2-40B4-BE49-F238E27FC236}">
                <a16:creationId xmlns:a16="http://schemas.microsoft.com/office/drawing/2014/main" id="{FCEF73EE-7956-EB5D-C3D4-EB426F43AA42}"/>
              </a:ext>
            </a:extLst>
          </p:cNvPr>
          <p:cNvSpPr/>
          <p:nvPr/>
        </p:nvSpPr>
        <p:spPr>
          <a:xfrm>
            <a:off x="3650962" y="4917764"/>
            <a:ext cx="1062185" cy="1120241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196908F-4D1A-6007-9789-B28314A3F2D2}"/>
              </a:ext>
            </a:extLst>
          </p:cNvPr>
          <p:cNvSpPr/>
          <p:nvPr/>
        </p:nvSpPr>
        <p:spPr>
          <a:xfrm>
            <a:off x="5287975" y="3294037"/>
            <a:ext cx="9906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AE8CD4-E118-1FCD-C572-234B09AB16D1}"/>
              </a:ext>
            </a:extLst>
          </p:cNvPr>
          <p:cNvSpPr txBox="1"/>
          <p:nvPr/>
        </p:nvSpPr>
        <p:spPr>
          <a:xfrm>
            <a:off x="5402275" y="3597468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FDA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008BFD2-70CC-82EE-C6CA-5678CF5846DF}"/>
              </a:ext>
            </a:extLst>
          </p:cNvPr>
          <p:cNvSpPr/>
          <p:nvPr/>
        </p:nvSpPr>
        <p:spPr>
          <a:xfrm>
            <a:off x="5342239" y="4278990"/>
            <a:ext cx="9906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C3A2B5-5841-F200-ABFF-2BBEC9B6EF74}"/>
              </a:ext>
            </a:extLst>
          </p:cNvPr>
          <p:cNvSpPr txBox="1"/>
          <p:nvPr/>
        </p:nvSpPr>
        <p:spPr>
          <a:xfrm>
            <a:off x="5287975" y="4561113"/>
            <a:ext cx="1099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SSCA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E38A12F-B911-D2EC-1104-93317042F2D2}"/>
              </a:ext>
            </a:extLst>
          </p:cNvPr>
          <p:cNvSpPr>
            <a:spLocks noChangeAspect="1"/>
          </p:cNvSpPr>
          <p:nvPr/>
        </p:nvSpPr>
        <p:spPr>
          <a:xfrm>
            <a:off x="5144119" y="5249528"/>
            <a:ext cx="1386840" cy="12801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60D45AD-058B-0FA2-8616-2B9B5D678B58}"/>
              </a:ext>
            </a:extLst>
          </p:cNvPr>
          <p:cNvSpPr txBox="1"/>
          <p:nvPr/>
        </p:nvSpPr>
        <p:spPr>
          <a:xfrm>
            <a:off x="5287975" y="5641218"/>
            <a:ext cx="1263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Industry</a:t>
            </a:r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4FF97E71-0B59-A723-1948-97AD98DACF4E}"/>
              </a:ext>
            </a:extLst>
          </p:cNvPr>
          <p:cNvSpPr/>
          <p:nvPr/>
        </p:nvSpPr>
        <p:spPr>
          <a:xfrm rot="16200000">
            <a:off x="6816327" y="4381859"/>
            <a:ext cx="6477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9D77302-E2A0-41D8-3FE6-F909735E7A16}"/>
              </a:ext>
            </a:extLst>
          </p:cNvPr>
          <p:cNvSpPr/>
          <p:nvPr/>
        </p:nvSpPr>
        <p:spPr>
          <a:xfrm>
            <a:off x="7440286" y="5288831"/>
            <a:ext cx="1220499" cy="11204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36D820-5756-860C-B30D-7528E2C99881}"/>
              </a:ext>
            </a:extLst>
          </p:cNvPr>
          <p:cNvSpPr txBox="1"/>
          <p:nvPr/>
        </p:nvSpPr>
        <p:spPr>
          <a:xfrm>
            <a:off x="7405071" y="5666401"/>
            <a:ext cx="1290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Research</a:t>
            </a:r>
          </a:p>
        </p:txBody>
      </p:sp>
      <p:sp>
        <p:nvSpPr>
          <p:cNvPr id="24" name="Bent-Up Arrow 26">
            <a:extLst>
              <a:ext uri="{FF2B5EF4-FFF2-40B4-BE49-F238E27FC236}">
                <a16:creationId xmlns:a16="http://schemas.microsoft.com/office/drawing/2014/main" id="{B1FCE331-2192-62BB-86AA-A8F1A60F0C13}"/>
              </a:ext>
            </a:extLst>
          </p:cNvPr>
          <p:cNvSpPr/>
          <p:nvPr/>
        </p:nvSpPr>
        <p:spPr>
          <a:xfrm>
            <a:off x="8808490" y="5288831"/>
            <a:ext cx="533400" cy="690685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C79C12F-70CE-2D3A-C97A-32F790079867}"/>
              </a:ext>
            </a:extLst>
          </p:cNvPr>
          <p:cNvSpPr/>
          <p:nvPr/>
        </p:nvSpPr>
        <p:spPr>
          <a:xfrm>
            <a:off x="7856413" y="4128102"/>
            <a:ext cx="2437555" cy="10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5C0C079-3818-B358-40A2-4850386D1A38}"/>
              </a:ext>
            </a:extLst>
          </p:cNvPr>
          <p:cNvSpPr txBox="1"/>
          <p:nvPr/>
        </p:nvSpPr>
        <p:spPr>
          <a:xfrm>
            <a:off x="7898781" y="4151271"/>
            <a:ext cx="23951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Interstate Shellfish Sanitation Conference</a:t>
            </a:r>
          </a:p>
        </p:txBody>
      </p:sp>
      <p:sp>
        <p:nvSpPr>
          <p:cNvPr id="28" name="Bent-Up Arrow 38">
            <a:extLst>
              <a:ext uri="{FF2B5EF4-FFF2-40B4-BE49-F238E27FC236}">
                <a16:creationId xmlns:a16="http://schemas.microsoft.com/office/drawing/2014/main" id="{7C8A8F9E-0FD9-CEF6-12DB-ADBC1363B22E}"/>
              </a:ext>
            </a:extLst>
          </p:cNvPr>
          <p:cNvSpPr/>
          <p:nvPr/>
        </p:nvSpPr>
        <p:spPr>
          <a:xfrm rot="16200000">
            <a:off x="6370722" y="845899"/>
            <a:ext cx="2139129" cy="3472870"/>
          </a:xfrm>
          <a:prstGeom prst="bentUpArrow">
            <a:avLst>
              <a:gd name="adj1" fmla="val 8261"/>
              <a:gd name="adj2" fmla="val 13558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68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B99EC-5538-5342-A512-4BDF16EF2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513" y="1019908"/>
            <a:ext cx="4109536" cy="1107066"/>
          </a:xfrm>
        </p:spPr>
        <p:txBody>
          <a:bodyPr>
            <a:normAutofit/>
          </a:bodyPr>
          <a:lstStyle/>
          <a:p>
            <a:r>
              <a:rPr lang="en-US" dirty="0"/>
              <a:t>Why do we need a Shellfish Sanitation Program?</a:t>
            </a:r>
          </a:p>
        </p:txBody>
      </p:sp>
      <p:pic>
        <p:nvPicPr>
          <p:cNvPr id="7" name="Picture Placeholder 6" descr="A close-up of a sea creature&#10;&#10;Description automatically generated">
            <a:extLst>
              <a:ext uri="{FF2B5EF4-FFF2-40B4-BE49-F238E27FC236}">
                <a16:creationId xmlns:a16="http://schemas.microsoft.com/office/drawing/2014/main" id="{74646E31-58E5-895C-76CA-1DF9C57E496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91" b="21891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D4C432-DFF1-078E-8A8C-66F6CD3716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514" y="2279374"/>
            <a:ext cx="4109536" cy="4161183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Shellfish are effective filter feeders &amp; can concentrate pathogens or other contaminants as they feed. One oyster can filter </a:t>
            </a:r>
            <a:r>
              <a:rPr lang="en-US" b="1" dirty="0"/>
              <a:t>240 liters</a:t>
            </a:r>
            <a:r>
              <a:rPr lang="en-US" dirty="0"/>
              <a:t> of water in a day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Shellfish are often consumed </a:t>
            </a:r>
            <a:r>
              <a:rPr lang="en-US" b="1" dirty="0"/>
              <a:t>RAW</a:t>
            </a:r>
            <a:r>
              <a:rPr lang="en-US" dirty="0"/>
              <a:t> with no cook step to kill any pathogens that may be present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Toxins formed by HABs are often heat stable &amp; are not inactivated by cooking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Shellfish are often grown near shore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They are sessile or have limited mobility &amp; cannot move away from contaminants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Contaminants may be pollution-related or naturally occurring</a:t>
            </a:r>
          </a:p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D501015-787E-020B-1C22-2B39B71E9B20}"/>
              </a:ext>
            </a:extLst>
          </p:cNvPr>
          <p:cNvSpPr txBox="1">
            <a:spLocks/>
          </p:cNvSpPr>
          <p:nvPr/>
        </p:nvSpPr>
        <p:spPr>
          <a:xfrm>
            <a:off x="60939" y="0"/>
            <a:ext cx="11561218" cy="894876"/>
          </a:xfrm>
          <a:prstGeom prst="rect">
            <a:avLst/>
          </a:prstGeom>
        </p:spPr>
        <p:txBody>
          <a:bodyPr vert="horz" lIns="45720" rIns="4572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2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100" b="0" dirty="0"/>
              <a:t>Introduction to the CT Shellfish Program: NSSP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F0E746-D237-F911-9925-9D165DA83A45}"/>
              </a:ext>
            </a:extLst>
          </p:cNvPr>
          <p:cNvSpPr txBox="1"/>
          <p:nvPr/>
        </p:nvSpPr>
        <p:spPr>
          <a:xfrm>
            <a:off x="1144950" y="6223625"/>
            <a:ext cx="1019754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b="1" dirty="0"/>
              <a:t>Ambient water in open growing areas must be free from hazardous &amp;/or deleterious substances</a:t>
            </a:r>
          </a:p>
        </p:txBody>
      </p:sp>
    </p:spTree>
    <p:extLst>
      <p:ext uri="{BB962C8B-B14F-4D97-AF65-F5344CB8AC3E}">
        <p14:creationId xmlns:p14="http://schemas.microsoft.com/office/powerpoint/2010/main" val="287758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oint of reference design template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3Reflecti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40000"/>
                <a:lumMod val="105000"/>
              </a:schemeClr>
            </a:gs>
            <a:gs pos="41000">
              <a:schemeClr val="phClr">
                <a:tint val="57000"/>
                <a:satMod val="160000"/>
                <a:lumMod val="99000"/>
              </a:schemeClr>
            </a:gs>
            <a:gs pos="100000">
              <a:schemeClr val="phClr">
                <a:tint val="80000"/>
                <a:satMod val="18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15000"/>
                <a:lumMod val="114000"/>
              </a:schemeClr>
            </a:gs>
            <a:gs pos="60000">
              <a:schemeClr val="phClr">
                <a:tint val="100000"/>
                <a:shade val="96000"/>
                <a:satMod val="100000"/>
                <a:lumMod val="108000"/>
              </a:schemeClr>
            </a:gs>
            <a:gs pos="100000">
              <a:schemeClr val="phClr">
                <a:shade val="91000"/>
                <a:sat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50800" dist="31750" dir="5400000" sy="98000" rotWithShape="0">
              <a:srgbClr val="000000">
                <a:alpha val="4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4800000"/>
            </a:lightRig>
          </a:scene3d>
          <a:sp3d prstMaterial="matte">
            <a:bevelT w="25400" h="44450"/>
          </a:sp3d>
        </a:effectStyle>
        <a:effectStyle>
          <a:effectLst>
            <a:reflection blurRad="25400" stA="32000" endPos="28000" dist="8889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508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a:style>
    </a:spDef>
    <a:lnDef>
      <a:spPr>
        <a:ln>
          <a:solidFill>
            <a:schemeClr val="bg2"/>
          </a:solidFill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oint of reference design slides.potx" id="{1FE874D8-B4BB-41B6-994D-8CC71978EE0D}" vid="{10C828F2-76F4-45EC-B056-797090CCD612}"/>
    </a:ext>
  </a:extLst>
</a:theme>
</file>

<file path=ppt/theme/theme2.xml><?xml version="1.0" encoding="utf-8"?>
<a:theme xmlns:a="http://schemas.openxmlformats.org/drawingml/2006/main" name="Office Theme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3Reflecti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40000"/>
                <a:lumMod val="105000"/>
              </a:schemeClr>
            </a:gs>
            <a:gs pos="41000">
              <a:schemeClr val="phClr">
                <a:tint val="57000"/>
                <a:satMod val="160000"/>
                <a:lumMod val="99000"/>
              </a:schemeClr>
            </a:gs>
            <a:gs pos="100000">
              <a:schemeClr val="phClr">
                <a:tint val="80000"/>
                <a:satMod val="18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15000"/>
                <a:lumMod val="114000"/>
              </a:schemeClr>
            </a:gs>
            <a:gs pos="60000">
              <a:schemeClr val="phClr">
                <a:tint val="100000"/>
                <a:shade val="96000"/>
                <a:satMod val="100000"/>
                <a:lumMod val="108000"/>
              </a:schemeClr>
            </a:gs>
            <a:gs pos="100000">
              <a:schemeClr val="phClr">
                <a:shade val="91000"/>
                <a:sat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50800" dist="31750" dir="5400000" sy="98000" rotWithShape="0">
              <a:srgbClr val="000000">
                <a:alpha val="4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4800000"/>
            </a:lightRig>
          </a:scene3d>
          <a:sp3d prstMaterial="matte">
            <a:bevelT w="25400" h="44450"/>
          </a:sp3d>
        </a:effectStyle>
        <a:effectStyle>
          <a:effectLst>
            <a:reflection blurRad="25400" stA="32000" endPos="28000" dist="8889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3Reflecti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40000"/>
                <a:lumMod val="105000"/>
              </a:schemeClr>
            </a:gs>
            <a:gs pos="41000">
              <a:schemeClr val="phClr">
                <a:tint val="57000"/>
                <a:satMod val="160000"/>
                <a:lumMod val="99000"/>
              </a:schemeClr>
            </a:gs>
            <a:gs pos="100000">
              <a:schemeClr val="phClr">
                <a:tint val="80000"/>
                <a:satMod val="18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15000"/>
                <a:lumMod val="114000"/>
              </a:schemeClr>
            </a:gs>
            <a:gs pos="60000">
              <a:schemeClr val="phClr">
                <a:tint val="100000"/>
                <a:shade val="96000"/>
                <a:satMod val="100000"/>
                <a:lumMod val="108000"/>
              </a:schemeClr>
            </a:gs>
            <a:gs pos="100000">
              <a:schemeClr val="phClr">
                <a:shade val="91000"/>
                <a:sat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50800" dist="31750" dir="5400000" sy="98000" rotWithShape="0">
              <a:srgbClr val="000000">
                <a:alpha val="4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4800000"/>
            </a:lightRig>
          </a:scene3d>
          <a:sp3d prstMaterial="matte">
            <a:bevelT w="25400" h="44450"/>
          </a:sp3d>
        </a:effectStyle>
        <a:effectStyle>
          <a:effectLst>
            <a:reflection blurRad="25400" stA="32000" endPos="28000" dist="8889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Point of reference design slides</Template>
  <TotalTime>865</TotalTime>
  <Words>2669</Words>
  <Application>Microsoft Office PowerPoint</Application>
  <PresentationFormat>Widescreen</PresentationFormat>
  <Paragraphs>298</Paragraphs>
  <Slides>32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Century Gothic</vt:lpstr>
      <vt:lpstr>Palatino Linotype</vt:lpstr>
      <vt:lpstr>Times New Roman</vt:lpstr>
      <vt:lpstr>Wingdings 2</vt:lpstr>
      <vt:lpstr>Point of reference design template</vt:lpstr>
      <vt:lpstr>Connecticut’s Shellfish Sanitation Program</vt:lpstr>
      <vt:lpstr>Introduction to the CT Shellfish Program: DoAG Staff</vt:lpstr>
      <vt:lpstr>Introduction to the CT Shellfish Program: DoAG Responsibilities </vt:lpstr>
      <vt:lpstr>Introduction to the CT Shellfish Program: Industry Profile</vt:lpstr>
      <vt:lpstr>Introduction to the CT Shellfish Program: Industry Profile</vt:lpstr>
      <vt:lpstr>PowerPoint Presentation</vt:lpstr>
      <vt:lpstr>Introduction to the CT Shellfish Program: NSSP</vt:lpstr>
      <vt:lpstr>Introduction to the CT Shellfish Program: NSSP</vt:lpstr>
      <vt:lpstr>Why do we need a Shellfish Sanitation Program?</vt:lpstr>
      <vt:lpstr>Introduction to the CT Shellfish Program: Growing Area Classification</vt:lpstr>
      <vt:lpstr>Introduction to the CT Shellfish Program: Growing Area Classification, Shoreline Survey</vt:lpstr>
      <vt:lpstr>Introduction to the CT Shellfish Program: Growing Area Classification, Shoreline Survey</vt:lpstr>
      <vt:lpstr>Introduction to the CT Shellfish Program: Growing Area Classification, Shoreline Survey</vt:lpstr>
      <vt:lpstr>Introduction to the CT Shellfish Program: Growing Area Classification</vt:lpstr>
      <vt:lpstr>Introduction to the CT Shellfish Program: Growing Area Classifications</vt:lpstr>
      <vt:lpstr>Introduction to the CT Shellfish Program: Growing Area Classifications</vt:lpstr>
      <vt:lpstr>Introduction to the CT Shellfish Program: Growing Area Classification, NSSP Bacteriological Standards</vt:lpstr>
      <vt:lpstr>Introduction to the CT Shellfish Program: Growing Area Classification, NSSP Bacteriological Standards</vt:lpstr>
      <vt:lpstr>PowerPoint Presentation</vt:lpstr>
      <vt:lpstr>Introduction to the CT Shellfish Program: Sampling Requirements</vt:lpstr>
      <vt:lpstr>Introduction to the CT Shellfish Program: Sampling Requirements</vt:lpstr>
      <vt:lpstr>Introduction to the CT Shellfish Program: Sampling Requirements</vt:lpstr>
      <vt:lpstr>Shellfish Tissue Verification Studies</vt:lpstr>
      <vt:lpstr>Introduction to the CT Shellfish Program: Sampling Requirements</vt:lpstr>
      <vt:lpstr>Sample Form &amp; Tracking</vt:lpstr>
      <vt:lpstr>Common Sampling Mistakes</vt:lpstr>
      <vt:lpstr>Laboratory Processing</vt:lpstr>
      <vt:lpstr>Reminders</vt:lpstr>
      <vt:lpstr>PowerPoint Presentation</vt:lpstr>
      <vt:lpstr>Emerging Issues: 2023 NSSP-MO Update</vt:lpstr>
      <vt:lpstr>Other Services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Connecticut’s Shellfish Sanitation Program</dc:title>
  <dc:creator>Dragan, Alissa</dc:creator>
  <cp:lastModifiedBy>Dragan, Alissa</cp:lastModifiedBy>
  <cp:revision>52</cp:revision>
  <cp:lastPrinted>2024-02-01T21:59:16Z</cp:lastPrinted>
  <dcterms:created xsi:type="dcterms:W3CDTF">2024-01-30T17:35:37Z</dcterms:created>
  <dcterms:modified xsi:type="dcterms:W3CDTF">2024-02-03T00:58:07Z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74065400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