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5" r:id="rId8"/>
    <p:sldId id="268" r:id="rId9"/>
    <p:sldId id="591" r:id="rId10"/>
    <p:sldId id="586" r:id="rId11"/>
    <p:sldId id="587" r:id="rId12"/>
    <p:sldId id="261" r:id="rId13"/>
    <p:sldId id="269" r:id="rId14"/>
    <p:sldId id="289" r:id="rId15"/>
    <p:sldId id="280" r:id="rId16"/>
    <p:sldId id="273" r:id="rId17"/>
    <p:sldId id="589" r:id="rId18"/>
    <p:sldId id="590" r:id="rId19"/>
    <p:sldId id="276" r:id="rId20"/>
    <p:sldId id="278" r:id="rId21"/>
    <p:sldId id="277" r:id="rId22"/>
    <p:sldId id="592" r:id="rId23"/>
    <p:sldId id="597" r:id="rId24"/>
    <p:sldId id="599" r:id="rId25"/>
    <p:sldId id="598" r:id="rId26"/>
    <p:sldId id="600" r:id="rId27"/>
    <p:sldId id="593" r:id="rId28"/>
  </p:sldIdLst>
  <p:sldSz cx="12192000" cy="6858000"/>
  <p:notesSz cx="6858000" cy="9144000"/>
  <p:embeddedFontLst>
    <p:embeddedFont>
      <p:font typeface="Play" pitchFamily="2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7yu4/wnUnGfpfIyHl/b3CBEbl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53"/>
    <p:restoredTop sz="94645"/>
  </p:normalViewPr>
  <p:slideViewPr>
    <p:cSldViewPr snapToGrid="0">
      <p:cViewPr varScale="1">
        <p:scale>
          <a:sx n="60" d="100"/>
          <a:sy n="60" d="100"/>
        </p:scale>
        <p:origin x="200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893B0-7010-2096-41F3-848E39A9A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DBD2D-E4C0-D925-22C8-D3412BF82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970E3-835B-6BE7-CA9C-47A81CE51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D7B0F-2791-E8AA-E222-A23FFBF3F1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329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B679-E53D-EB2E-11F6-D643F3CB6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6D02A-4FD5-8894-2748-721FCA151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D8099-ACDE-028A-5BB8-5C56578FC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42857-D4A1-3BF1-66A8-D420138DB5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60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67C9E-D3C9-9149-298C-E4A9EA49B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DA759-E244-845D-7EB2-A453E248D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92107-53E5-5B87-D2E9-1166C0420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22F88-8DE8-D812-120B-B531F8371B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208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35B3-BAD3-701C-A6F2-B41F3C97A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11B01-933D-8F57-F705-2832615E8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5B0A0B-539E-A39A-501C-AC617AE51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4CAB-B767-2416-8D7F-EE8438E220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787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15282946-10B0-0936-FED9-1373FC89B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18AB6920-7DBC-2850-306F-30922C1776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2CAD0FEA-60F3-F322-BF17-AA196558D4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447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5022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35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8614854D-C125-ACE7-1D30-05FC582D8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>
            <a:extLst>
              <a:ext uri="{FF2B5EF4-FFF2-40B4-BE49-F238E27FC236}">
                <a16:creationId xmlns:a16="http://schemas.microsoft.com/office/drawing/2014/main" id="{520B12C0-07DE-FE6D-FBDC-3E493CE392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3:notes">
            <a:extLst>
              <a:ext uri="{FF2B5EF4-FFF2-40B4-BE49-F238E27FC236}">
                <a16:creationId xmlns:a16="http://schemas.microsoft.com/office/drawing/2014/main" id="{E9CD61A4-DA9A-6DA8-2DFD-9D225797C0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>
            <a:extLst>
              <a:ext uri="{FF2B5EF4-FFF2-40B4-BE49-F238E27FC236}">
                <a16:creationId xmlns:a16="http://schemas.microsoft.com/office/drawing/2014/main" id="{7DDF8A88-B281-7969-5E99-A66FCA2A3A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1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12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80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8006A-B0F5-C7CD-48C7-60EDF56C7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77BD1-E90F-45B0-96E4-D4DF5F7A2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25B91-0977-71D2-A4CC-5B679AC3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CF540-E974-5FFD-E75A-9C78C8A1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1146B-56A8-D731-8570-52049B27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18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8C71-8E6E-5372-24D5-43C149AC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89DB-FE44-6453-BC2D-CF1C3DD74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A236F-A11C-A75C-525C-DE68C917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0958E-AB10-5BFC-0787-A0CF1BF4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34B11-138A-C279-09C9-8C61D4BF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5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895B-01F1-023A-DFDD-6D9E408C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48531-54BF-66B9-C94D-6DFB3E9D0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395E9-1081-3B1C-32B2-948E9563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5A758-5999-C99C-1349-EB1364C7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219A-4316-D956-98DE-C32C231B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42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3126-5DE2-BCB5-6592-A47667F6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05AE0-43F7-68AC-9CD1-F54E3C9A3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2AF7E-1CA1-13C6-DBF7-2ECA6CF74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23B57-0795-B4C3-41ED-D4F55976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4690D-6418-D517-1A19-6A355F96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2B9F0-96A4-1693-9CCD-B23C0C43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61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1216-65F2-E409-D62F-6093BB95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8A945-9472-4497-30D4-FA7B1893F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F26BE-7E6B-0B45-142F-1F7007CEE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3BAF8-BAA3-109D-52C3-E9F4B27DC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C4335-4F09-E34C-7D44-217D12E06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B5ED1-10FA-1881-625F-5834AB8A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7AF5E-AC9E-7D57-D5BF-6B7DD428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A7DC0-FEC7-4171-F564-B0BBE9F9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2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ACE3A-DC89-749B-085C-246591A5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4B3B5-AD82-F7BE-EE3A-22AF1E41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AC93B-698F-DEF8-8B2F-F707CD78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708A3-2A72-2016-7C67-9F96C736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3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C975B3-1FF6-73A1-EAB5-886801F0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8E79D-257B-ACA0-EAB8-394E837B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5921-7FF9-6B9C-151C-3D25C4C1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9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6180-BA7C-4587-89D3-0332EABC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E2E36-C8DA-7CF2-6C11-2BFBA737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66946-9D6D-6D29-A10A-E96D76986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498D9-08EF-07F6-CB6D-8B13ADED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672D-086F-AAF4-2753-E21C9AFF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03A1D-B46C-A3A3-4FE2-1265A20F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820-F82C-4C3D-A2BE-19EBE93C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E9F01-BC30-3DD6-B4D0-80B660F7E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F2510-B618-7ABB-88F3-E630BEE99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839C4-62D6-88AE-5892-CCD1B779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327BD-C926-CD3B-CA01-DA37E5AC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A3253-CF5C-C6F2-7282-D33A31CF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3166-8B51-6AE8-0D5F-EC355FA80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897A3-E057-7C26-1C9D-D19842300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FC0A7-0F15-6DE8-0184-6D1A5932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2E921-1F99-0346-6B8E-88AC0EAE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B589-9BD5-42A9-9BEA-EC594AAE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6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FA1F8-6E7B-80AD-A99A-A29883CD3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4DC29-4F74-EE34-9B9E-851E74EF2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12644-CE95-256C-212D-FE0BB642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14ECA-E957-2E4F-CC02-2C866DEB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F3F2-5EDE-6F71-6321-B9DBFE45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B6B4DE-4073-A5E5-2927-94235DC0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47FBD-189C-4576-BCBB-BB9644F96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4446B-31E8-FAA7-7EF1-03157084D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88356-D4A7-DF41-832D-AF4002A2A10A}" type="datetimeFigureOut">
              <a:rPr lang="en-US" smtClean="0"/>
              <a:t>1/20/26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77D9B-493D-9121-2C00-C17FA6478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27A4D-88B6-0384-4AD7-865822071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77EF08-950E-D844-A06D-1B8A40DCB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3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lvl="0" algn="ctr"/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Recent studies on PFAS in coastal CT fish and shellfish</a:t>
            </a:r>
            <a:endParaRPr sz="2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809898" y="1073340"/>
            <a:ext cx="6140196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Margot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Grimmelpont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Kaitlyn Campbell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Zosia Baumann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Christopher Perkins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Anthony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Provatas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 Brandt, PhD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University of Connecticut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Dept. of Natural Resources and the Environment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Center for Environmental Science and Engineering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CT Sea Grant</a:t>
            </a:r>
            <a:endParaRPr sz="2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jess.brandt@uconn.edu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4621E7-2DAA-76A9-B2B9-0B183F91B031}"/>
              </a:ext>
            </a:extLst>
          </p:cNvPr>
          <p:cNvGrpSpPr/>
          <p:nvPr/>
        </p:nvGrpSpPr>
        <p:grpSpPr>
          <a:xfrm>
            <a:off x="5203553" y="675834"/>
            <a:ext cx="5866883" cy="5754933"/>
            <a:chOff x="7073823" y="1015426"/>
            <a:chExt cx="4489632" cy="4403963"/>
          </a:xfrm>
        </p:grpSpPr>
        <p:pic>
          <p:nvPicPr>
            <p:cNvPr id="4" name="Google Shape;704;p17" descr="Map&#10;&#10;Description automatically generated">
              <a:extLst>
                <a:ext uri="{FF2B5EF4-FFF2-40B4-BE49-F238E27FC236}">
                  <a16:creationId xmlns:a16="http://schemas.microsoft.com/office/drawing/2014/main" id="{F8810DA2-2074-C8F8-FDB8-3BFE7C7F6E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58849" y="1438610"/>
              <a:ext cx="3004606" cy="3980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2" descr="Oyster, Eastern | SeafoodSource">
              <a:extLst>
                <a:ext uri="{FF2B5EF4-FFF2-40B4-BE49-F238E27FC236}">
                  <a16:creationId xmlns:a16="http://schemas.microsoft.com/office/drawing/2014/main" id="{72BF4F54-BB93-28A3-9DC2-4309E08BCF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3" t="8899" r="16044" b="7126"/>
            <a:stretch/>
          </p:blipFill>
          <p:spPr bwMode="auto">
            <a:xfrm>
              <a:off x="7710677" y="1015426"/>
              <a:ext cx="1235958" cy="8414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945D7C7-0A0A-5D25-C38A-E55D955C6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823" y="1931346"/>
              <a:ext cx="1868686" cy="70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blue and grey logo&#10;&#10;Description automatically generated">
            <a:extLst>
              <a:ext uri="{FF2B5EF4-FFF2-40B4-BE49-F238E27FC236}">
                <a16:creationId xmlns:a16="http://schemas.microsoft.com/office/drawing/2014/main" id="{4DBE3518-6559-DF6E-710D-3500AA1FA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4" y="5630604"/>
            <a:ext cx="2164743" cy="646331"/>
          </a:xfrm>
          <a:prstGeom prst="rect">
            <a:avLst/>
          </a:prstGeom>
        </p:spPr>
      </p:pic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7437476-86FC-1F1D-1985-C3E173AFF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2769" y="5148387"/>
            <a:ext cx="2307590" cy="11370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00763E-85F1-AD58-6665-4E243C8CF938}"/>
              </a:ext>
            </a:extLst>
          </p:cNvPr>
          <p:cNvSpPr txBox="1"/>
          <p:nvPr/>
        </p:nvSpPr>
        <p:spPr>
          <a:xfrm>
            <a:off x="305031" y="182719"/>
            <a:ext cx="76598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PFAS in coastal Long Island Sound food webs associated with coastal CT airports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1D1D33-A669-A5BE-62CE-21D7E0BF7E69}"/>
              </a:ext>
            </a:extLst>
          </p:cNvPr>
          <p:cNvGrpSpPr/>
          <p:nvPr/>
        </p:nvGrpSpPr>
        <p:grpSpPr>
          <a:xfrm>
            <a:off x="6325116" y="728219"/>
            <a:ext cx="5866883" cy="5754933"/>
            <a:chOff x="7073823" y="1015426"/>
            <a:chExt cx="4489632" cy="4403963"/>
          </a:xfrm>
        </p:grpSpPr>
        <p:pic>
          <p:nvPicPr>
            <p:cNvPr id="4" name="Google Shape;704;p17" descr="Map&#10;&#10;Description automatically generated">
              <a:extLst>
                <a:ext uri="{FF2B5EF4-FFF2-40B4-BE49-F238E27FC236}">
                  <a16:creationId xmlns:a16="http://schemas.microsoft.com/office/drawing/2014/main" id="{837413A8-AA96-8228-EF42-A1204998BE8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558849" y="1438610"/>
              <a:ext cx="3004606" cy="3980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2" descr="Oyster, Eastern | SeafoodSource">
              <a:extLst>
                <a:ext uri="{FF2B5EF4-FFF2-40B4-BE49-F238E27FC236}">
                  <a16:creationId xmlns:a16="http://schemas.microsoft.com/office/drawing/2014/main" id="{FAC21FDD-9BA2-8CF0-D009-14C49A4DC1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3" t="8899" r="16044" b="7126"/>
            <a:stretch/>
          </p:blipFill>
          <p:spPr bwMode="auto">
            <a:xfrm>
              <a:off x="7710677" y="1015426"/>
              <a:ext cx="1235958" cy="8414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B4A6F1A9-7F8B-6F3E-6109-1B03AAF11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823" y="1931346"/>
              <a:ext cx="1868686" cy="70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3B1007-DB3D-B233-4974-C8800E4C9D52}"/>
              </a:ext>
            </a:extLst>
          </p:cNvPr>
          <p:cNvSpPr txBox="1"/>
          <p:nvPr/>
        </p:nvSpPr>
        <p:spPr>
          <a:xfrm>
            <a:off x="305031" y="1201730"/>
            <a:ext cx="82596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Potential for PFAS bioaccumulation in coastal food webs</a:t>
            </a:r>
          </a:p>
          <a:p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1. Groton-New London Airport: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water, bivalves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regulated shellfish areas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2. Tweed-New Haven Airport: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water, bivalves, forage fish, carnivorous fishes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Public health, airport expansion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group of people collecting shells on a rocky beach&#10;&#10;AI-generated content may be incorrect.">
            <a:extLst>
              <a:ext uri="{FF2B5EF4-FFF2-40B4-BE49-F238E27FC236}">
                <a16:creationId xmlns:a16="http://schemas.microsoft.com/office/drawing/2014/main" id="{586BE37A-AE93-986C-95C8-75A849C4E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053" y="3985446"/>
            <a:ext cx="3576127" cy="24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E5E3B-E70D-E0DF-6A26-3C7138219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7DDDB-8647-90C4-4B8A-90F705083F07}"/>
              </a:ext>
            </a:extLst>
          </p:cNvPr>
          <p:cNvSpPr txBox="1"/>
          <p:nvPr/>
        </p:nvSpPr>
        <p:spPr>
          <a:xfrm>
            <a:off x="2562700" y="5387626"/>
            <a:ext cx="48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Groton Shellfish Commission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CT DEEP, CT DPH, CT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DoAG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Bureau of Aquaculture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Mystic Oysters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D9DBC-BFF2-C5E3-546F-2722D748CA86}"/>
              </a:ext>
            </a:extLst>
          </p:cNvPr>
          <p:cNvSpPr txBox="1"/>
          <p:nvPr/>
        </p:nvSpPr>
        <p:spPr>
          <a:xfrm>
            <a:off x="1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Assessment of PFAS food web uptake in priority shellfish areas associated with the Groton Airport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06BB4-67A0-D304-7C3C-FDE2A335F3E0}"/>
              </a:ext>
            </a:extLst>
          </p:cNvPr>
          <p:cNvSpPr txBox="1"/>
          <p:nvPr/>
        </p:nvSpPr>
        <p:spPr>
          <a:xfrm>
            <a:off x="222742" y="6314686"/>
            <a:ext cx="2154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Sea Grant Project #R/ER-31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6532D8-DFC5-3A93-9F55-AAEFE21A7858}"/>
              </a:ext>
            </a:extLst>
          </p:cNvPr>
          <p:cNvSpPr txBox="1"/>
          <p:nvPr/>
        </p:nvSpPr>
        <p:spPr>
          <a:xfrm>
            <a:off x="6902652" y="1146202"/>
            <a:ext cx="51710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2022-2023, Groton-New London Airport</a:t>
            </a: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Project aims:</a:t>
            </a:r>
          </a:p>
          <a:p>
            <a:pPr marL="463550" lvl="1" indent="-3429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Assess spatial and temporal PFAS patterns in phytoplankton and shellfish</a:t>
            </a:r>
          </a:p>
          <a:p>
            <a:pPr marL="463550" lvl="1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5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Quantify PFAS enrichment by shellfish</a:t>
            </a:r>
          </a:p>
          <a:p>
            <a:pPr marL="457200" lvl="1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Site 1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north of airport, restricted-relay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Sites 2 and 3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the east and west sides of airport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Site 4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south of Pine Island, off-shore reference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717436-549C-424F-F52F-3482719FFA51}"/>
              </a:ext>
            </a:extLst>
          </p:cNvPr>
          <p:cNvGrpSpPr/>
          <p:nvPr/>
        </p:nvGrpSpPr>
        <p:grpSpPr>
          <a:xfrm>
            <a:off x="190864" y="1222935"/>
            <a:ext cx="6297814" cy="3943699"/>
            <a:chOff x="4673914" y="975360"/>
            <a:chExt cx="6297814" cy="39436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5F3499-48E9-9715-1DFD-DCAEB1420C49}"/>
                </a:ext>
              </a:extLst>
            </p:cNvPr>
            <p:cNvGrpSpPr/>
            <p:nvPr/>
          </p:nvGrpSpPr>
          <p:grpSpPr>
            <a:xfrm>
              <a:off x="4673914" y="975360"/>
              <a:ext cx="6297814" cy="3943699"/>
              <a:chOff x="4419600" y="1953429"/>
              <a:chExt cx="7772400" cy="4904571"/>
            </a:xfrm>
          </p:grpSpPr>
          <p:pic>
            <p:nvPicPr>
              <p:cNvPr id="9" name="Picture 8" descr="A map of different areas of land&#10;&#10;AI-generated content may be incorrect.">
                <a:extLst>
                  <a:ext uri="{FF2B5EF4-FFF2-40B4-BE49-F238E27FC236}">
                    <a16:creationId xmlns:a16="http://schemas.microsoft.com/office/drawing/2014/main" id="{E29B55BD-C95B-A543-94F8-CA21A81B9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19600" y="1953429"/>
                <a:ext cx="7772400" cy="4904571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1CF0ABA-E83D-A97F-7F07-D31266A840C3}"/>
                  </a:ext>
                </a:extLst>
              </p:cNvPr>
              <p:cNvSpPr/>
              <p:nvPr/>
            </p:nvSpPr>
            <p:spPr>
              <a:xfrm>
                <a:off x="7691237" y="3724166"/>
                <a:ext cx="169334" cy="1862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A988571-46D1-025A-FC94-58A68BEABF44}"/>
                  </a:ext>
                </a:extLst>
              </p:cNvPr>
              <p:cNvSpPr/>
              <p:nvPr/>
            </p:nvSpPr>
            <p:spPr>
              <a:xfrm>
                <a:off x="7454754" y="4717263"/>
                <a:ext cx="169334" cy="1862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61314A9-C699-59B9-8613-FD500ABC0D55}"/>
                  </a:ext>
                </a:extLst>
              </p:cNvPr>
              <p:cNvSpPr/>
              <p:nvPr/>
            </p:nvSpPr>
            <p:spPr>
              <a:xfrm>
                <a:off x="6708520" y="4875870"/>
                <a:ext cx="169334" cy="1862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E4E696B-8EA8-B81C-04EF-3F83BB24935B}"/>
                  </a:ext>
                </a:extLst>
              </p:cNvPr>
              <p:cNvSpPr/>
              <p:nvPr/>
            </p:nvSpPr>
            <p:spPr>
              <a:xfrm>
                <a:off x="6464449" y="5944767"/>
                <a:ext cx="169334" cy="1862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11B2AC-B6E1-ECA1-D3C4-9FD960BEC389}"/>
                </a:ext>
              </a:extLst>
            </p:cNvPr>
            <p:cNvSpPr txBox="1"/>
            <p:nvPr/>
          </p:nvSpPr>
          <p:spPr>
            <a:xfrm>
              <a:off x="7398537" y="2196284"/>
              <a:ext cx="231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9D961C-9334-9AC2-5826-120ED1E89084}"/>
                </a:ext>
              </a:extLst>
            </p:cNvPr>
            <p:cNvSpPr txBox="1"/>
            <p:nvPr/>
          </p:nvSpPr>
          <p:spPr>
            <a:xfrm>
              <a:off x="7182463" y="3026904"/>
              <a:ext cx="231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2A665A-24E3-327D-904A-CAF5946F9B32}"/>
                </a:ext>
              </a:extLst>
            </p:cNvPr>
            <p:cNvSpPr txBox="1"/>
            <p:nvPr/>
          </p:nvSpPr>
          <p:spPr>
            <a:xfrm>
              <a:off x="6528578" y="3073338"/>
              <a:ext cx="231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25D90F-1B8F-2651-2C89-C069F5FC4EC7}"/>
                </a:ext>
              </a:extLst>
            </p:cNvPr>
            <p:cNvSpPr txBox="1"/>
            <p:nvPr/>
          </p:nvSpPr>
          <p:spPr>
            <a:xfrm>
              <a:off x="6089750" y="4105739"/>
              <a:ext cx="2315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38D0D9-217D-3E83-F979-C1CD78C31148}"/>
              </a:ext>
            </a:extLst>
          </p:cNvPr>
          <p:cNvSpPr/>
          <p:nvPr/>
        </p:nvSpPr>
        <p:spPr>
          <a:xfrm rot="2269692">
            <a:off x="2553311" y="2900642"/>
            <a:ext cx="337936" cy="809463"/>
          </a:xfrm>
          <a:prstGeom prst="rect">
            <a:avLst/>
          </a:prstGeom>
          <a:solidFill>
            <a:srgbClr val="0432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8E4703A-0E5B-E48F-0739-8BF2665ED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" y="5179536"/>
            <a:ext cx="2307590" cy="11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F6CD-86EF-BAE1-7F5B-CE7144861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F06914-E6B0-5AD3-ACE3-817D92D9D4F9}"/>
              </a:ext>
            </a:extLst>
          </p:cNvPr>
          <p:cNvSpPr txBox="1"/>
          <p:nvPr/>
        </p:nvSpPr>
        <p:spPr>
          <a:xfrm>
            <a:off x="417403" y="394624"/>
            <a:ext cx="114836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Approach: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Shellfish deployed in lantern nets, emphasis on water-column uptake. Deployed in April, June, August (2022 and 2023) for two months before collection. Shellfish samples are composites of n = 7 individuals.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Baseline samples (April 2022) showed low concentrations: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Eastern oysters and ribbed mussels co-deployed in year 1. Eastern oysters had similar yet slightly higher concentrations than ribbed mussels and more complex PFAS mixtures; only Eastern oysters used for year 2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1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F9554-8F92-7BEA-9EDD-05F1E54B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60ACAC-9377-C84A-3728-2E78CC6B0D91}"/>
              </a:ext>
            </a:extLst>
          </p:cNvPr>
          <p:cNvSpPr txBox="1"/>
          <p:nvPr/>
        </p:nvSpPr>
        <p:spPr>
          <a:xfrm>
            <a:off x="417403" y="394624"/>
            <a:ext cx="114836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Approach: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Shellfish deployed in lantern nets, emphasis on water-column uptake. Deployed in April, June, August (2022 and 2023) for two months before collection. Shellfish samples are composites of n = 7 individuals.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Baseline samples (April 2022) showed low concentrations: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Eastern oysters and ribbed mussels co-deployed in year 1. Eastern oysters had similar yet slightly higher concentrations than ribbed mussels and more complex PFAS mixtures; only Eastern oysters used for year 2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Detection frequencies:</a:t>
            </a:r>
          </a:p>
          <a:p>
            <a:pPr marL="752475" lvl="1" indent="-2794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PFAS detected in 24/31 samples (77%)</a:t>
            </a:r>
          </a:p>
          <a:p>
            <a:pPr marL="752475" lvl="2" indent="-2794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PFAS detected in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17/36 ribbed mussel composites (47%)</a:t>
            </a:r>
          </a:p>
          <a:p>
            <a:pPr marL="752475" lvl="2" indent="-2794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PFAS detected in 47/69 oyster composites (68%)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Compounds detected: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Between 4 and 8 compounds detected among sample types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compounds detected in water and Eastern oysters than in ribbed mussels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FA854E-18A2-11B4-735A-4274F8588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654500"/>
              </p:ext>
            </p:extLst>
          </p:nvPr>
        </p:nvGraphicFramePr>
        <p:xfrm>
          <a:off x="789711" y="2412284"/>
          <a:ext cx="10612577" cy="192329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07125">
                  <a:extLst>
                    <a:ext uri="{9D8B030D-6E8A-4147-A177-3AD203B41FA5}">
                      <a16:colId xmlns:a16="http://schemas.microsoft.com/office/drawing/2014/main" val="1775856460"/>
                    </a:ext>
                  </a:extLst>
                </a:gridCol>
                <a:gridCol w="579706">
                  <a:extLst>
                    <a:ext uri="{9D8B030D-6E8A-4147-A177-3AD203B41FA5}">
                      <a16:colId xmlns:a16="http://schemas.microsoft.com/office/drawing/2014/main" val="1607045646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134425144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3353948687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4075651178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2729821601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959758480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789870503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440560738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1617203619"/>
                    </a:ext>
                  </a:extLst>
                </a:gridCol>
                <a:gridCol w="936194">
                  <a:extLst>
                    <a:ext uri="{9D8B030D-6E8A-4147-A177-3AD203B41FA5}">
                      <a16:colId xmlns:a16="http://schemas.microsoft.com/office/drawing/2014/main" val="845764410"/>
                    </a:ext>
                  </a:extLst>
                </a:gridCol>
              </a:tblGrid>
              <a:tr h="50559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PFHpA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PFNA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PFPeS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of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cpds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5707907"/>
                  </a:ext>
                </a:extLst>
              </a:tr>
              <a:tr h="3736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5842373"/>
                  </a:ext>
                </a:extLst>
              </a:tr>
              <a:tr h="522041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Ribbed mussels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3182621"/>
                  </a:ext>
                </a:extLst>
              </a:tr>
              <a:tr h="5220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Eastern oysters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7551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12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8B38-3EC2-0C65-10ED-3D7B3C8A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FEE7B09-1AD1-607F-A1D3-F65F8B89A4B1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Compound-specific concentrations (ppb, ng g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ww) in Eastern oysters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2079D60-F577-A909-988D-FB6D23E0E410}"/>
              </a:ext>
            </a:extLst>
          </p:cNvPr>
          <p:cNvGraphicFramePr>
            <a:graphicFrameLocks noGrp="1"/>
          </p:cNvGraphicFramePr>
          <p:nvPr/>
        </p:nvGraphicFramePr>
        <p:xfrm>
          <a:off x="536478" y="1102010"/>
          <a:ext cx="4663441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7604">
                  <a:extLst>
                    <a:ext uri="{9D8B030D-6E8A-4147-A177-3AD203B41FA5}">
                      <a16:colId xmlns:a16="http://schemas.microsoft.com/office/drawing/2014/main" val="4248744902"/>
                    </a:ext>
                  </a:extLst>
                </a:gridCol>
                <a:gridCol w="1819604">
                  <a:extLst>
                    <a:ext uri="{9D8B030D-6E8A-4147-A177-3AD203B41FA5}">
                      <a16:colId xmlns:a16="http://schemas.microsoft.com/office/drawing/2014/main" val="4089529388"/>
                    </a:ext>
                  </a:extLst>
                </a:gridCol>
                <a:gridCol w="1806233">
                  <a:extLst>
                    <a:ext uri="{9D8B030D-6E8A-4147-A177-3AD203B41FA5}">
                      <a16:colId xmlns:a16="http://schemas.microsoft.com/office/drawing/2014/main" val="3413950702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Range (all samples)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± SD (samples with detections)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94434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PFHxA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8.60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5.78 ± 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2483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PFHpA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3.98 ± 1.3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315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2.53 ± 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60554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PFNA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 ± 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15152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PFPeS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6.87 ± 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39035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PFHxS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 ± 0.0071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21977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4.31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2.30 ± 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72038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- 1.76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1.76 ±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54223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0038E50-E02E-8B08-0369-4926B975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04614" y="843778"/>
            <a:ext cx="6468415" cy="5485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87B1B-41BD-829E-2651-7992532957FD}"/>
              </a:ext>
            </a:extLst>
          </p:cNvPr>
          <p:cNvSpPr txBox="1"/>
          <p:nvPr/>
        </p:nvSpPr>
        <p:spPr>
          <a:xfrm>
            <a:off x="9570720" y="969930"/>
            <a:ext cx="22961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Boxplots correspond to samples with detections only</a:t>
            </a:r>
          </a:p>
        </p:txBody>
      </p:sp>
      <p:pic>
        <p:nvPicPr>
          <p:cNvPr id="5" name="Picture 4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173169E3-622A-9A67-7359-BA6482431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65" y="4764356"/>
            <a:ext cx="3846286" cy="189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2B5D6-F900-2083-779A-E27A2F4D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6F7505-1691-278C-FDA7-EC34547C51FA}"/>
              </a:ext>
            </a:extLst>
          </p:cNvPr>
          <p:cNvSpPr txBox="1"/>
          <p:nvPr/>
        </p:nvSpPr>
        <p:spPr>
          <a:xfrm>
            <a:off x="72796" y="4934458"/>
            <a:ext cx="60991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592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15925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PFOS concentrations &gt; 4 ppb CT threshold for limited consumption (1 meal per week):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5/69 Eastern oyster composites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4/36 ribbed mussel composites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D725A3-FF97-F0BA-95FE-15EBD6276CE6}"/>
              </a:ext>
            </a:extLst>
          </p:cNvPr>
          <p:cNvGraphicFramePr>
            <a:graphicFrameLocks noGrp="1"/>
          </p:cNvGraphicFramePr>
          <p:nvPr/>
        </p:nvGraphicFramePr>
        <p:xfrm>
          <a:off x="536478" y="1102010"/>
          <a:ext cx="4663441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7604">
                  <a:extLst>
                    <a:ext uri="{9D8B030D-6E8A-4147-A177-3AD203B41FA5}">
                      <a16:colId xmlns:a16="http://schemas.microsoft.com/office/drawing/2014/main" val="4248744902"/>
                    </a:ext>
                  </a:extLst>
                </a:gridCol>
                <a:gridCol w="1819604">
                  <a:extLst>
                    <a:ext uri="{9D8B030D-6E8A-4147-A177-3AD203B41FA5}">
                      <a16:colId xmlns:a16="http://schemas.microsoft.com/office/drawing/2014/main" val="4089529388"/>
                    </a:ext>
                  </a:extLst>
                </a:gridCol>
                <a:gridCol w="1806233">
                  <a:extLst>
                    <a:ext uri="{9D8B030D-6E8A-4147-A177-3AD203B41FA5}">
                      <a16:colId xmlns:a16="http://schemas.microsoft.com/office/drawing/2014/main" val="3413950702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Range (all samples)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± SD (samples with detections)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94434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PFHxA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8.60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5.78 ± 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2483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PFHpA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3.98 ± 1.3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315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2.53 ± 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60554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PFNA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 ± 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15152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PFPeS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6.87 ± 0.27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39035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PFHxS</a:t>
                      </a:r>
                      <a:endParaRPr 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2.97 ± 0.0071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21977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4.31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2.30 ± 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72038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bdl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- 1.76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1.76 ±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54223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5FB3B4F-154F-1CD6-C5BC-7684DBCA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04614" y="843778"/>
            <a:ext cx="6468415" cy="548530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87F4475-DE9B-0D19-2271-B47F61A6038B}"/>
              </a:ext>
            </a:extLst>
          </p:cNvPr>
          <p:cNvSpPr/>
          <p:nvPr/>
        </p:nvSpPr>
        <p:spPr>
          <a:xfrm>
            <a:off x="10436771" y="3279228"/>
            <a:ext cx="756745" cy="7409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7AA6DA-9E76-FD26-0D9F-574611DE5A70}"/>
              </a:ext>
            </a:extLst>
          </p:cNvPr>
          <p:cNvSpPr txBox="1"/>
          <p:nvPr/>
        </p:nvSpPr>
        <p:spPr>
          <a:xfrm>
            <a:off x="9570720" y="969930"/>
            <a:ext cx="22961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Boxplots correspond to samples with detections only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82ED4-5BF3-B0A5-9816-BC513F605E1E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Compound-specific concentrations (ppb, ng g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ww) in Eastern oysters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39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30A3-23CC-F651-2D02-1395C6BEB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6F31FC-9273-58E3-A655-ED1350E9DCAB}"/>
              </a:ext>
            </a:extLst>
          </p:cNvPr>
          <p:cNvSpPr txBox="1"/>
          <p:nvPr/>
        </p:nvSpPr>
        <p:spPr>
          <a:xfrm>
            <a:off x="233145" y="605399"/>
            <a:ext cx="11430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PFAS concentrations among samples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∑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[PFAS] in water samples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bdl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0.0441 ng mL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∑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[PFAS] in ribbed mussel composite samples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bdl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10.9 ng g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ww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∑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[PFAS] in Eastern oyster composite samples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bdl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18.8 ng g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ww </a:t>
            </a:r>
            <a:endPara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temporal than spatial variation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Proportional composition among oyster composite samples (n=3 per site) with at least one compound detected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 descr="A map of different areas of land&#10;&#10;AI-generated content may be incorrect.">
            <a:extLst>
              <a:ext uri="{FF2B5EF4-FFF2-40B4-BE49-F238E27FC236}">
                <a16:creationId xmlns:a16="http://schemas.microsoft.com/office/drawing/2014/main" id="{A4F73CD0-B30C-23B5-88EB-287703F4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398" y="3735140"/>
            <a:ext cx="3620399" cy="22819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0FD76-FC04-4693-1A6F-C78857635D90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 concentrations and proportional compositions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2FC565-F4E1-5CB2-348D-D618FB8AB373}"/>
              </a:ext>
            </a:extLst>
          </p:cNvPr>
          <p:cNvGrpSpPr/>
          <p:nvPr/>
        </p:nvGrpSpPr>
        <p:grpSpPr>
          <a:xfrm>
            <a:off x="233145" y="2913723"/>
            <a:ext cx="7834813" cy="3700403"/>
            <a:chOff x="4212771" y="2973970"/>
            <a:chExt cx="7834813" cy="370040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27FD71E-AA2D-E803-31EA-B4E9A92A72DA}"/>
                </a:ext>
              </a:extLst>
            </p:cNvPr>
            <p:cNvGrpSpPr/>
            <p:nvPr/>
          </p:nvGrpSpPr>
          <p:grpSpPr>
            <a:xfrm>
              <a:off x="4212771" y="3275215"/>
              <a:ext cx="7528041" cy="3399158"/>
              <a:chOff x="2365728" y="2276747"/>
              <a:chExt cx="7773344" cy="3509920"/>
            </a:xfrm>
          </p:grpSpPr>
          <p:pic>
            <p:nvPicPr>
              <p:cNvPr id="31" name="Picture 30" descr="A graph of different sizes and colors&#10;&#10;AI-generated content may be incorrect.">
                <a:extLst>
                  <a:ext uri="{FF2B5EF4-FFF2-40B4-BE49-F238E27FC236}">
                    <a16:creationId xmlns:a16="http://schemas.microsoft.com/office/drawing/2014/main" id="{721DB1C5-71DA-92D5-AE2C-3898067D0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726" b="40406"/>
              <a:stretch/>
            </p:blipFill>
            <p:spPr>
              <a:xfrm>
                <a:off x="2365728" y="2276747"/>
                <a:ext cx="7772400" cy="2572167"/>
              </a:xfrm>
              <a:prstGeom prst="rect">
                <a:avLst/>
              </a:prstGeom>
            </p:spPr>
          </p:pic>
          <p:pic>
            <p:nvPicPr>
              <p:cNvPr id="32" name="Picture 31" descr="A graph of different sizes and colors&#10;&#10;AI-generated content may be incorrect.">
                <a:extLst>
                  <a:ext uri="{FF2B5EF4-FFF2-40B4-BE49-F238E27FC236}">
                    <a16:creationId xmlns:a16="http://schemas.microsoft.com/office/drawing/2014/main" id="{DC978F5B-8F38-2290-9723-D04E419B3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71781"/>
              <a:stretch/>
            </p:blipFill>
            <p:spPr>
              <a:xfrm>
                <a:off x="2366672" y="4553685"/>
                <a:ext cx="7772400" cy="1232982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2A0173-633D-96E9-D792-120DA755FB63}"/>
                </a:ext>
              </a:extLst>
            </p:cNvPr>
            <p:cNvSpPr txBox="1"/>
            <p:nvPr/>
          </p:nvSpPr>
          <p:spPr>
            <a:xfrm flipH="1">
              <a:off x="4508525" y="2973970"/>
              <a:ext cx="6234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2022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49842B-F968-8E8A-CA23-44A2147310B0}"/>
                </a:ext>
              </a:extLst>
            </p:cNvPr>
            <p:cNvSpPr txBox="1"/>
            <p:nvPr/>
          </p:nvSpPr>
          <p:spPr>
            <a:xfrm>
              <a:off x="8272866" y="2973970"/>
              <a:ext cx="6234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2023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7AAB64-4F3B-BE85-39F0-1EB7D0078616}"/>
                </a:ext>
              </a:extLst>
            </p:cNvPr>
            <p:cNvGrpSpPr/>
            <p:nvPr/>
          </p:nvGrpSpPr>
          <p:grpSpPr>
            <a:xfrm>
              <a:off x="10827960" y="2984383"/>
              <a:ext cx="1219624" cy="1347748"/>
              <a:chOff x="12552188" y="2534100"/>
              <a:chExt cx="1619651" cy="178979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2ED4FAC-7A47-9FEB-E2E0-2A0560304BFD}"/>
                  </a:ext>
                </a:extLst>
              </p:cNvPr>
              <p:cNvSpPr/>
              <p:nvPr/>
            </p:nvSpPr>
            <p:spPr>
              <a:xfrm>
                <a:off x="12552188" y="2534100"/>
                <a:ext cx="1619651" cy="17897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5" name="Picture 4" descr="A close-up of a chart&#10;&#10;AI-generated content may be incorrect.">
                <a:extLst>
                  <a:ext uri="{FF2B5EF4-FFF2-40B4-BE49-F238E27FC236}">
                    <a16:creationId xmlns:a16="http://schemas.microsoft.com/office/drawing/2014/main" id="{7B378FE5-B08A-3E87-59BB-74978D05D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7370"/>
              <a:stretch/>
            </p:blipFill>
            <p:spPr>
              <a:xfrm>
                <a:off x="12581102" y="2579335"/>
                <a:ext cx="1545781" cy="17081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8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741B27-9B79-5EFD-CBE4-77685EC309C1}"/>
              </a:ext>
            </a:extLst>
          </p:cNvPr>
          <p:cNvSpPr txBox="1"/>
          <p:nvPr/>
        </p:nvSpPr>
        <p:spPr>
          <a:xfrm>
            <a:off x="1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Assessment and uptake of PFAS in shellfish and fish from coastal areas associated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Tweed New Haven Airport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F37F6-1C45-0487-902C-9353CE9D5A88}"/>
              </a:ext>
            </a:extLst>
          </p:cNvPr>
          <p:cNvSpPr txBox="1"/>
          <p:nvPr/>
        </p:nvSpPr>
        <p:spPr>
          <a:xfrm>
            <a:off x="2829644" y="5688449"/>
            <a:ext cx="7800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Acknowledgments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Mary Beth Decker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Mulligan and G. Baldwin, students of the Sound School’s angler’s club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L. Bonnett for field assistance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P. Chmelar and C. O’Donnell for sample collection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64B5BE-5861-8D3C-4AF5-8FA5D1F77F31}"/>
              </a:ext>
            </a:extLst>
          </p:cNvPr>
          <p:cNvGrpSpPr/>
          <p:nvPr/>
        </p:nvGrpSpPr>
        <p:grpSpPr>
          <a:xfrm>
            <a:off x="175215" y="5551372"/>
            <a:ext cx="2615559" cy="1306628"/>
            <a:chOff x="9507931" y="5228206"/>
            <a:chExt cx="2615559" cy="130662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513E505-97D3-3E28-8991-FBB0FD4E6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46801" y="5228206"/>
              <a:ext cx="2537819" cy="10296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7AD8EE-3A5A-8325-2B33-26A0690B3F1A}"/>
                </a:ext>
              </a:extLst>
            </p:cNvPr>
            <p:cNvSpPr txBox="1"/>
            <p:nvPr/>
          </p:nvSpPr>
          <p:spPr>
            <a:xfrm>
              <a:off x="9507931" y="6257835"/>
              <a:ext cx="26155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Sea Grant Project #NA21OAR4170400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C5B43E7-F327-1BAB-C406-947B3EEDD40A}"/>
              </a:ext>
            </a:extLst>
          </p:cNvPr>
          <p:cNvSpPr txBox="1"/>
          <p:nvPr/>
        </p:nvSpPr>
        <p:spPr>
          <a:xfrm>
            <a:off x="6155150" y="1237457"/>
            <a:ext cx="591493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2023-2024, Tweed- New Haven Airport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New Haven Harbor shellfish collection is restricted if not prohibited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NHH supplies oyster seed for commercial aquaculture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Angling in NHH, with consumption advisories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 aims: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Characterize PFAS in water and biota (3 sites)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Provide baseline PFAS concentration data prior to the expansion of the Tweed-New Haven Airport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56F771-3E45-8EFA-A747-AF1792A774D4}"/>
              </a:ext>
            </a:extLst>
          </p:cNvPr>
          <p:cNvGrpSpPr/>
          <p:nvPr/>
        </p:nvGrpSpPr>
        <p:grpSpPr>
          <a:xfrm>
            <a:off x="1430450" y="1237457"/>
            <a:ext cx="4324324" cy="4383086"/>
            <a:chOff x="911064" y="1087654"/>
            <a:chExt cx="4680644" cy="4744248"/>
          </a:xfrm>
        </p:grpSpPr>
        <p:pic>
          <p:nvPicPr>
            <p:cNvPr id="8" name="Picture 7" descr="A map of a city and a map of a city&#10;&#10;Description automatically generated">
              <a:extLst>
                <a:ext uri="{FF2B5EF4-FFF2-40B4-BE49-F238E27FC236}">
                  <a16:creationId xmlns:a16="http://schemas.microsoft.com/office/drawing/2014/main" id="{C56B613B-A128-C3FD-B71C-C4BAD92F4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064" y="1087654"/>
              <a:ext cx="4644786" cy="2571710"/>
            </a:xfrm>
            <a:prstGeom prst="rect">
              <a:avLst/>
            </a:prstGeom>
          </p:spPr>
        </p:pic>
        <p:pic>
          <p:nvPicPr>
            <p:cNvPr id="10" name="Picture 9" descr="A map of land with red squares&#10;&#10;AI-generated content may be incorrect.">
              <a:extLst>
                <a:ext uri="{FF2B5EF4-FFF2-40B4-BE49-F238E27FC236}">
                  <a16:creationId xmlns:a16="http://schemas.microsoft.com/office/drawing/2014/main" id="{457CAAE3-5391-BE76-8076-12AD89AF1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8895" y="3508152"/>
              <a:ext cx="2682813" cy="2323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918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59CEC-406F-2709-306F-D8C6D273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81787E-8C60-5CB4-E8AC-406636C9DB62}"/>
              </a:ext>
            </a:extLst>
          </p:cNvPr>
          <p:cNvSpPr txBox="1"/>
          <p:nvPr/>
        </p:nvSpPr>
        <p:spPr>
          <a:xfrm>
            <a:off x="417402" y="117693"/>
            <a:ext cx="114836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Approach: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Water, finfish, and oysters were collected three times in 2023 from restricted and prohibited shellfish areas adjacent to the Tweed-New Haven Airport. Oyster and silverside samples are composites of n = 3- 7 individuals.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Porgy, tautog, and striped bass were collected as representative of popular catch in New Haven Harbor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Atlantic silversides (high site fidelity) collected for comparison between trophic levels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Eastern oysters (sedentary) as bioindicators of bioavailable contaminants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47A139-80D2-817C-E5F2-2E7D93130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484715"/>
              </p:ext>
            </p:extLst>
          </p:nvPr>
        </p:nvGraphicFramePr>
        <p:xfrm>
          <a:off x="251962" y="2112499"/>
          <a:ext cx="11649092" cy="36710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61685">
                  <a:extLst>
                    <a:ext uri="{9D8B030D-6E8A-4147-A177-3AD203B41FA5}">
                      <a16:colId xmlns:a16="http://schemas.microsoft.com/office/drawing/2014/main" val="1775856460"/>
                    </a:ext>
                  </a:extLst>
                </a:gridCol>
                <a:gridCol w="551737">
                  <a:extLst>
                    <a:ext uri="{9D8B030D-6E8A-4147-A177-3AD203B41FA5}">
                      <a16:colId xmlns:a16="http://schemas.microsoft.com/office/drawing/2014/main" val="1607045646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134425144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353948687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407565117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2729821601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211706117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980682763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292360436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51867968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959758480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789870503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44056073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871446245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1617203619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845764410"/>
                    </a:ext>
                  </a:extLst>
                </a:gridCol>
              </a:tblGrid>
              <a:tr h="5116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PFHpA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PFNA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PFUnA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PFDoA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PFPeS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NEtFOSAA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cpds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5707907"/>
                  </a:ext>
                </a:extLst>
              </a:tr>
              <a:tr h="36889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5842373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Eastern oysters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3182621"/>
                  </a:ext>
                </a:extLst>
              </a:tr>
              <a:tr h="72226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Silversides (adult only)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(12)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7551875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348063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Striped bass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78913551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Tautog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12728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13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FE421-3F81-F06F-AA29-B6F29C353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50E7F5-1F26-F481-CA9B-7D9A807B0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78402"/>
              </p:ext>
            </p:extLst>
          </p:nvPr>
        </p:nvGraphicFramePr>
        <p:xfrm>
          <a:off x="251962" y="2112499"/>
          <a:ext cx="11649092" cy="36710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61685">
                  <a:extLst>
                    <a:ext uri="{9D8B030D-6E8A-4147-A177-3AD203B41FA5}">
                      <a16:colId xmlns:a16="http://schemas.microsoft.com/office/drawing/2014/main" val="1775856460"/>
                    </a:ext>
                  </a:extLst>
                </a:gridCol>
                <a:gridCol w="551737">
                  <a:extLst>
                    <a:ext uri="{9D8B030D-6E8A-4147-A177-3AD203B41FA5}">
                      <a16:colId xmlns:a16="http://schemas.microsoft.com/office/drawing/2014/main" val="1607045646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134425144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353948687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407565117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2729821601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211706117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980682763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292360436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51867968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959758480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789870503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44056073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871446245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1617203619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845764410"/>
                    </a:ext>
                  </a:extLst>
                </a:gridCol>
              </a:tblGrid>
              <a:tr h="5116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PFHpA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PFNA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PFUnA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PFDoA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PFPeS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NEtFOSAA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cpds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5707907"/>
                  </a:ext>
                </a:extLst>
              </a:tr>
              <a:tr h="36889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5842373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Eastern oysters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33%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3182621"/>
                  </a:ext>
                </a:extLst>
              </a:tr>
              <a:tr h="72226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Silversides (adult only)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(12)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31% (25%)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42% (42%)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 (8%)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 (8%)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 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 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36%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(67%)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7551875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348063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Striped bass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78913551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Tautog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1272845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36A88E-8514-156B-552C-FC5D19BE5B16}"/>
              </a:ext>
            </a:extLst>
          </p:cNvPr>
          <p:cNvSpPr txBox="1"/>
          <p:nvPr/>
        </p:nvSpPr>
        <p:spPr>
          <a:xfrm>
            <a:off x="417402" y="117693"/>
            <a:ext cx="114836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Approach: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Water, finfish, and oysters were collected three times in 2023 from restricted and prohibited shellfish areas adjacent to the Tweed-New Haven Airport. Oyster and silverside samples are composites of n = 3- 7 individuals.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Porgy, tautog, and striped bass were collected as representative of popular catch in New Haven Harbor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Atlantic silversides (high site fidelity) collected for comparison between trophic levels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Eastern oysters (sedentary) as bioindicators of bioavailable contaminants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286" y="1786019"/>
            <a:ext cx="5493714" cy="328595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0" y="0"/>
            <a:ext cx="12192000" cy="9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PFAS, “the forever chemicals”?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per- and polyfluoroalkyl substances</a:t>
            </a:r>
            <a:endParaRPr sz="2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6470314" y="1690082"/>
            <a:ext cx="51194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Fluorinated carbon chains of varying lengths, different types of functional “head” groups</a:t>
            </a:r>
            <a:endParaRPr sz="20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15,000+ compounds depending on definition</a:t>
            </a:r>
            <a:endParaRPr sz="20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Long-chain vs short chain compounds</a:t>
            </a:r>
            <a:endParaRPr sz="20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0" b="1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PFOS and PFOA (long chain) are most widely used and studied</a:t>
            </a:r>
            <a:endParaRPr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6CDB-36B4-39FA-5005-3A54EBE9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23134-E3C6-4FC8-E359-BBF563EED41E}"/>
              </a:ext>
            </a:extLst>
          </p:cNvPr>
          <p:cNvSpPr txBox="1"/>
          <p:nvPr/>
        </p:nvSpPr>
        <p:spPr>
          <a:xfrm>
            <a:off x="417402" y="117693"/>
            <a:ext cx="114836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Overall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observations: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Different biota show different bioaccumulation patterns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likely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detect PFAS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juvenile silversides than adult silversides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Only a few PFAS compounds were detected in &gt;1 porgy, striped bass, 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tautog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samples exceeded CT’s 4 ppb threshold for limited fish consumption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EC396C-0654-C997-8AA6-243D3ED51460}"/>
              </a:ext>
            </a:extLst>
          </p:cNvPr>
          <p:cNvGraphicFramePr>
            <a:graphicFrameLocks noGrp="1"/>
          </p:cNvGraphicFramePr>
          <p:nvPr/>
        </p:nvGraphicFramePr>
        <p:xfrm>
          <a:off x="251962" y="553998"/>
          <a:ext cx="11649092" cy="36710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61685">
                  <a:extLst>
                    <a:ext uri="{9D8B030D-6E8A-4147-A177-3AD203B41FA5}">
                      <a16:colId xmlns:a16="http://schemas.microsoft.com/office/drawing/2014/main" val="1775856460"/>
                    </a:ext>
                  </a:extLst>
                </a:gridCol>
                <a:gridCol w="551737">
                  <a:extLst>
                    <a:ext uri="{9D8B030D-6E8A-4147-A177-3AD203B41FA5}">
                      <a16:colId xmlns:a16="http://schemas.microsoft.com/office/drawing/2014/main" val="1607045646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134425144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353948687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407565117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2729821601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211706117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980682763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292360436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51867968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959758480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789870503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440560738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3871446245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1617203619"/>
                    </a:ext>
                  </a:extLst>
                </a:gridCol>
                <a:gridCol w="695405">
                  <a:extLst>
                    <a:ext uri="{9D8B030D-6E8A-4147-A177-3AD203B41FA5}">
                      <a16:colId xmlns:a16="http://schemas.microsoft.com/office/drawing/2014/main" val="845764410"/>
                    </a:ext>
                  </a:extLst>
                </a:gridCol>
              </a:tblGrid>
              <a:tr h="5116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PFHpA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PFNA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PFDA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PFUnA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PFDoA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PFBS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PFPeS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PFHxS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NEtFOSAA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PFOSA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 </a:t>
                      </a:r>
                      <a:r>
                        <a:rPr lang="en-US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cpds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5707907"/>
                  </a:ext>
                </a:extLst>
              </a:tr>
              <a:tr h="36889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5842373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Eastern oysters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33%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3182621"/>
                  </a:ext>
                </a:extLst>
              </a:tr>
              <a:tr h="72226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Silversides (adult only)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(12)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31% (25%)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42% (42%)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 (8%)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 (8%)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 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 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36%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(67%)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</a:p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(17%)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7551875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348063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Striped bass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78913551"/>
                  </a:ext>
                </a:extLst>
              </a:tr>
              <a:tr h="5154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Tautog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12728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66129B-4E76-930F-77DA-72695AA3080B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Comparison with </a:t>
            </a:r>
            <a:r>
              <a:rPr lang="en-US" sz="26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CT and regional studies</a:t>
            </a:r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2DFED-BD92-544A-A431-5BFA2B575744}"/>
              </a:ext>
            </a:extLst>
          </p:cNvPr>
          <p:cNvSpPr txBox="1"/>
          <p:nvPr/>
        </p:nvSpPr>
        <p:spPr>
          <a:xfrm>
            <a:off x="354174" y="540137"/>
            <a:ext cx="114836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in Greenwich, CT in 2020 for 14 PFAS compounds in surface water, shellfish, sediment – no PFAS detections</a:t>
            </a:r>
          </a:p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27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2C63A-A370-19F8-CE5B-BED78E13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B3728-91A8-39AB-4928-027217260B0A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Comparison with </a:t>
            </a:r>
            <a:r>
              <a:rPr lang="en-US" sz="26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CT and regional studies</a:t>
            </a:r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FB48D-920D-A712-2B54-D433293C8FE8}"/>
              </a:ext>
            </a:extLst>
          </p:cNvPr>
          <p:cNvSpPr txBox="1"/>
          <p:nvPr/>
        </p:nvSpPr>
        <p:spPr>
          <a:xfrm>
            <a:off x="354174" y="540137"/>
            <a:ext cx="11483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in Greenwich, CT in 2020 for 14 PFAS compounds in surface water, shellfish, sediment – no PFAS detections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Portsmouth NH seafood market “market basket” study reports low concentrations</a:t>
            </a:r>
          </a:p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005590-28C9-374C-26B7-C55FC63B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" y="3259828"/>
            <a:ext cx="3183599" cy="11402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E1D81-5DF1-66AB-C910-E88D56BF4915}"/>
              </a:ext>
            </a:extLst>
          </p:cNvPr>
          <p:cNvGrpSpPr/>
          <p:nvPr/>
        </p:nvGrpSpPr>
        <p:grpSpPr>
          <a:xfrm>
            <a:off x="1" y="4481616"/>
            <a:ext cx="3680018" cy="2376384"/>
            <a:chOff x="5282482" y="2586285"/>
            <a:chExt cx="6247879" cy="40345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9424A9-306C-A021-B458-914759997A8C}"/>
                </a:ext>
              </a:extLst>
            </p:cNvPr>
            <p:cNvGrpSpPr/>
            <p:nvPr/>
          </p:nvGrpSpPr>
          <p:grpSpPr>
            <a:xfrm>
              <a:off x="5282482" y="2586285"/>
              <a:ext cx="6247879" cy="3952422"/>
              <a:chOff x="610521" y="4159142"/>
              <a:chExt cx="4266279" cy="2698858"/>
            </a:xfrm>
          </p:grpSpPr>
          <p:pic>
            <p:nvPicPr>
              <p:cNvPr id="10" name="Picture 9" descr="A graph of shrimp and lobster&#10;&#10;AI-generated content may be incorrect.">
                <a:extLst>
                  <a:ext uri="{FF2B5EF4-FFF2-40B4-BE49-F238E27FC236}">
                    <a16:creationId xmlns:a16="http://schemas.microsoft.com/office/drawing/2014/main" id="{62F78DB6-F803-2F52-E52F-F4DED072D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265"/>
              <a:stretch>
                <a:fillRect/>
              </a:stretch>
            </p:blipFill>
            <p:spPr>
              <a:xfrm>
                <a:off x="610521" y="4159142"/>
                <a:ext cx="4266279" cy="2698858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195329B-0AD8-E298-572E-1737A8E15203}"/>
                  </a:ext>
                </a:extLst>
              </p:cNvPr>
              <p:cNvCxnSpPr/>
              <p:nvPr/>
            </p:nvCxnSpPr>
            <p:spPr>
              <a:xfrm>
                <a:off x="762369" y="5114441"/>
                <a:ext cx="402439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50CDE1-9FB2-449E-AC0B-F5BE10B1F9AC}"/>
                </a:ext>
              </a:extLst>
            </p:cNvPr>
            <p:cNvSpPr/>
            <p:nvPr/>
          </p:nvSpPr>
          <p:spPr>
            <a:xfrm>
              <a:off x="7904844" y="6490707"/>
              <a:ext cx="883555" cy="13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1816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20FCA-2796-11D9-F64C-424A9E6E8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C3367B-8E38-90E9-2F16-E39AEAD5E1A0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Comparison with </a:t>
            </a:r>
            <a:r>
              <a:rPr lang="en-US" sz="26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CT and regional studies</a:t>
            </a:r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62D00-E5CD-CE96-69F6-F46D0E3521BD}"/>
              </a:ext>
            </a:extLst>
          </p:cNvPr>
          <p:cNvSpPr txBox="1"/>
          <p:nvPr/>
        </p:nvSpPr>
        <p:spPr>
          <a:xfrm>
            <a:off x="354174" y="540137"/>
            <a:ext cx="114836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in Greenwich, CT in 2020 for 14 PFAS compounds in surface water, shellfish, sediment – no PFAS detections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Portsmouth NH seafood market “market basket” study reports low concentrations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Great Bay Estuary NH field study also measured low concentrations (all compounds &lt; 1 ppb) in softshell clams, oysters, blue mussels, razor clams with moderate predicted health risks for frequent shellfish consumers</a:t>
            </a:r>
          </a:p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F6624D-B957-98F5-08BA-92C3CCD9E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" y="3259828"/>
            <a:ext cx="3183599" cy="11402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8650B5-A7B4-2423-134F-FE4212A6A679}"/>
              </a:ext>
            </a:extLst>
          </p:cNvPr>
          <p:cNvGrpSpPr/>
          <p:nvPr/>
        </p:nvGrpSpPr>
        <p:grpSpPr>
          <a:xfrm>
            <a:off x="1" y="4481616"/>
            <a:ext cx="3680018" cy="2376384"/>
            <a:chOff x="5282482" y="2586285"/>
            <a:chExt cx="6247879" cy="40345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805439-E433-36E0-158B-745EC9D27924}"/>
                </a:ext>
              </a:extLst>
            </p:cNvPr>
            <p:cNvGrpSpPr/>
            <p:nvPr/>
          </p:nvGrpSpPr>
          <p:grpSpPr>
            <a:xfrm>
              <a:off x="5282482" y="2586285"/>
              <a:ext cx="6247879" cy="3952422"/>
              <a:chOff x="610521" y="4159142"/>
              <a:chExt cx="4266279" cy="2698858"/>
            </a:xfrm>
          </p:grpSpPr>
          <p:pic>
            <p:nvPicPr>
              <p:cNvPr id="10" name="Picture 9" descr="A graph of shrimp and lobster&#10;&#10;AI-generated content may be incorrect.">
                <a:extLst>
                  <a:ext uri="{FF2B5EF4-FFF2-40B4-BE49-F238E27FC236}">
                    <a16:creationId xmlns:a16="http://schemas.microsoft.com/office/drawing/2014/main" id="{02B942E2-E2F1-D7DC-8351-3F7518848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265"/>
              <a:stretch>
                <a:fillRect/>
              </a:stretch>
            </p:blipFill>
            <p:spPr>
              <a:xfrm>
                <a:off x="610521" y="4159142"/>
                <a:ext cx="4266279" cy="2698858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51075B4-FE64-6678-CA79-804B3D1D3553}"/>
                  </a:ext>
                </a:extLst>
              </p:cNvPr>
              <p:cNvCxnSpPr/>
              <p:nvPr/>
            </p:nvCxnSpPr>
            <p:spPr>
              <a:xfrm>
                <a:off x="762369" y="5114441"/>
                <a:ext cx="402439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4E296A-C833-1938-E288-95314D6215EB}"/>
                </a:ext>
              </a:extLst>
            </p:cNvPr>
            <p:cNvSpPr/>
            <p:nvPr/>
          </p:nvSpPr>
          <p:spPr>
            <a:xfrm>
              <a:off x="7904844" y="6490707"/>
              <a:ext cx="883555" cy="13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-up of a text&#10;&#10;AI-generated content may be incorrect.">
            <a:extLst>
              <a:ext uri="{FF2B5EF4-FFF2-40B4-BE49-F238E27FC236}">
                <a16:creationId xmlns:a16="http://schemas.microsoft.com/office/drawing/2014/main" id="{A3409B64-E1CE-DC9B-C620-1AB1046C9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490" y="3259828"/>
            <a:ext cx="3681019" cy="9284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3C4E9E-A6E6-B243-91B5-62C0F34BBFD5}"/>
              </a:ext>
            </a:extLst>
          </p:cNvPr>
          <p:cNvGrpSpPr/>
          <p:nvPr/>
        </p:nvGrpSpPr>
        <p:grpSpPr>
          <a:xfrm>
            <a:off x="4405970" y="4342056"/>
            <a:ext cx="3680018" cy="2438725"/>
            <a:chOff x="4742540" y="2001071"/>
            <a:chExt cx="7095286" cy="4702001"/>
          </a:xfrm>
        </p:grpSpPr>
        <p:pic>
          <p:nvPicPr>
            <p:cNvPr id="18" name="Picture 17" descr="A screenshot of a table&#10;&#10;AI-generated content may be incorrect.">
              <a:extLst>
                <a:ext uri="{FF2B5EF4-FFF2-40B4-BE49-F238E27FC236}">
                  <a16:creationId xmlns:a16="http://schemas.microsoft.com/office/drawing/2014/main" id="{B5CF652D-ED49-0EA9-DB4F-9FD1497D9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540" y="2001071"/>
              <a:ext cx="7095286" cy="470200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206E26-30B3-67A3-9B28-3F16F08F66EA}"/>
                </a:ext>
              </a:extLst>
            </p:cNvPr>
            <p:cNvSpPr/>
            <p:nvPr/>
          </p:nvSpPr>
          <p:spPr>
            <a:xfrm>
              <a:off x="4831773" y="4759036"/>
              <a:ext cx="6899563" cy="1944036"/>
            </a:xfrm>
            <a:prstGeom prst="rect">
              <a:avLst/>
            </a:prstGeom>
            <a:solidFill>
              <a:srgbClr val="FFC0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779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70191-44A3-A912-C423-F5DEB43A8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F19BF-8A88-652E-9973-427B4C50292B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Comparison with </a:t>
            </a:r>
            <a:r>
              <a:rPr lang="en-US" sz="26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CT and regional studies</a:t>
            </a:r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4B423-7087-4C5F-8964-9578739B5CAF}"/>
              </a:ext>
            </a:extLst>
          </p:cNvPr>
          <p:cNvSpPr txBox="1"/>
          <p:nvPr/>
        </p:nvSpPr>
        <p:spPr>
          <a:xfrm>
            <a:off x="354174" y="540137"/>
            <a:ext cx="114836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in Greenwich, CT in 2020 for 14 PFAS compounds in surface water, shellfish, sediment – no PFAS detections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Portsmouth NH seafood market “market basket” study reports low concentrations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Great Bay Estuary NH field study also measured low concentrations (all compounds &lt; 1 ppb) in softshell clams, oysters, blue mussels, razor clams with moderate predicted health risks for frequent shellfish consumers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Delaware Bay (PFAS industries) field study reported higher concentrations in oysters than mussels, low PFOS concentrations</a:t>
            </a:r>
          </a:p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D4AEA5-8B3F-43C0-D056-E9C98170B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" y="3259828"/>
            <a:ext cx="3183599" cy="11402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7836D-5E0A-8077-E41C-CF1443D377A7}"/>
              </a:ext>
            </a:extLst>
          </p:cNvPr>
          <p:cNvGrpSpPr/>
          <p:nvPr/>
        </p:nvGrpSpPr>
        <p:grpSpPr>
          <a:xfrm>
            <a:off x="1" y="4481616"/>
            <a:ext cx="3680018" cy="2376384"/>
            <a:chOff x="5282482" y="2586285"/>
            <a:chExt cx="6247879" cy="40345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F468E8-C8FD-9D82-1DEA-2230A230FF5D}"/>
                </a:ext>
              </a:extLst>
            </p:cNvPr>
            <p:cNvGrpSpPr/>
            <p:nvPr/>
          </p:nvGrpSpPr>
          <p:grpSpPr>
            <a:xfrm>
              <a:off x="5282482" y="2586285"/>
              <a:ext cx="6247879" cy="3952422"/>
              <a:chOff x="610521" y="4159142"/>
              <a:chExt cx="4266279" cy="2698858"/>
            </a:xfrm>
          </p:grpSpPr>
          <p:pic>
            <p:nvPicPr>
              <p:cNvPr id="9" name="Picture 8" descr="A graph of shrimp and lobster&#10;&#10;AI-generated content may be incorrect.">
                <a:extLst>
                  <a:ext uri="{FF2B5EF4-FFF2-40B4-BE49-F238E27FC236}">
                    <a16:creationId xmlns:a16="http://schemas.microsoft.com/office/drawing/2014/main" id="{223E920F-7315-0DE2-3CD4-53CB60724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265"/>
              <a:stretch>
                <a:fillRect/>
              </a:stretch>
            </p:blipFill>
            <p:spPr>
              <a:xfrm>
                <a:off x="610521" y="4159142"/>
                <a:ext cx="4266279" cy="2698858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1DA59A6-F6EA-BF7D-9B37-53A43C7E3B2E}"/>
                  </a:ext>
                </a:extLst>
              </p:cNvPr>
              <p:cNvCxnSpPr/>
              <p:nvPr/>
            </p:nvCxnSpPr>
            <p:spPr>
              <a:xfrm>
                <a:off x="762369" y="5114441"/>
                <a:ext cx="402439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158676-FFF6-9F92-DE5C-08C5EB752DBF}"/>
                </a:ext>
              </a:extLst>
            </p:cNvPr>
            <p:cNvSpPr/>
            <p:nvPr/>
          </p:nvSpPr>
          <p:spPr>
            <a:xfrm>
              <a:off x="7904844" y="6490707"/>
              <a:ext cx="883555" cy="130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close-up of a text&#10;&#10;AI-generated content may be incorrect.">
            <a:extLst>
              <a:ext uri="{FF2B5EF4-FFF2-40B4-BE49-F238E27FC236}">
                <a16:creationId xmlns:a16="http://schemas.microsoft.com/office/drawing/2014/main" id="{E62C24AD-D0EB-3889-10CD-20C9C1385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490" y="3259828"/>
            <a:ext cx="3681019" cy="9284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41EBF7C-409C-3CC0-CCFA-80C2F2770095}"/>
              </a:ext>
            </a:extLst>
          </p:cNvPr>
          <p:cNvGrpSpPr/>
          <p:nvPr/>
        </p:nvGrpSpPr>
        <p:grpSpPr>
          <a:xfrm>
            <a:off x="4405970" y="4342056"/>
            <a:ext cx="3680018" cy="2438725"/>
            <a:chOff x="4742540" y="2001071"/>
            <a:chExt cx="7095286" cy="4702001"/>
          </a:xfrm>
        </p:grpSpPr>
        <p:pic>
          <p:nvPicPr>
            <p:cNvPr id="21" name="Picture 20" descr="A screenshot of a table&#10;&#10;AI-generated content may be incorrect.">
              <a:extLst>
                <a:ext uri="{FF2B5EF4-FFF2-40B4-BE49-F238E27FC236}">
                  <a16:creationId xmlns:a16="http://schemas.microsoft.com/office/drawing/2014/main" id="{238F6387-FF62-6FE4-9B29-6D95C694F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540" y="2001071"/>
              <a:ext cx="7095286" cy="470200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5709B9-CE9A-C6A1-DA45-C90EB90E90BE}"/>
                </a:ext>
              </a:extLst>
            </p:cNvPr>
            <p:cNvSpPr/>
            <p:nvPr/>
          </p:nvSpPr>
          <p:spPr>
            <a:xfrm>
              <a:off x="4831773" y="4759036"/>
              <a:ext cx="6899563" cy="1944036"/>
            </a:xfrm>
            <a:prstGeom prst="rect">
              <a:avLst/>
            </a:prstGeom>
            <a:solidFill>
              <a:srgbClr val="FFC000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close-up of a text&#10;&#10;AI-generated content may be incorrect.">
            <a:extLst>
              <a:ext uri="{FF2B5EF4-FFF2-40B4-BE49-F238E27FC236}">
                <a16:creationId xmlns:a16="http://schemas.microsoft.com/office/drawing/2014/main" id="{827CA160-13D4-880F-BDAB-0678D4C65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621" y="3371681"/>
            <a:ext cx="3121939" cy="944919"/>
          </a:xfrm>
          <a:prstGeom prst="rect">
            <a:avLst/>
          </a:prstGeom>
        </p:spPr>
      </p:pic>
      <p:pic>
        <p:nvPicPr>
          <p:cNvPr id="24" name="Picture 23" descr="A graph of different types of mussels&#10;&#10;AI-generated content may be incorrect.">
            <a:extLst>
              <a:ext uri="{FF2B5EF4-FFF2-40B4-BE49-F238E27FC236}">
                <a16:creationId xmlns:a16="http://schemas.microsoft.com/office/drawing/2014/main" id="{55EABBF9-8FDD-F5A3-F730-A1D34F9B7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835" y="4276844"/>
            <a:ext cx="1464536" cy="2541399"/>
          </a:xfrm>
          <a:prstGeom prst="rect">
            <a:avLst/>
          </a:prstGeom>
        </p:spPr>
      </p:pic>
      <p:pic>
        <p:nvPicPr>
          <p:cNvPr id="25" name="Picture 24" descr="A map with orange dots&#10;&#10;AI-generated content may be incorrect.">
            <a:extLst>
              <a:ext uri="{FF2B5EF4-FFF2-40B4-BE49-F238E27FC236}">
                <a16:creationId xmlns:a16="http://schemas.microsoft.com/office/drawing/2014/main" id="{1D45A0A8-28C2-6EF1-8F0A-CAD7FC32BA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1939" y="4740264"/>
            <a:ext cx="1302777" cy="16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8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6D910-2002-578B-13A6-FFF8DB95C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180FB0-3397-EAEC-ED56-85414AD6D54C}"/>
              </a:ext>
            </a:extLst>
          </p:cNvPr>
          <p:cNvSpPr txBox="1"/>
          <p:nvPr/>
        </p:nvSpPr>
        <p:spPr>
          <a:xfrm>
            <a:off x="1" y="0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Comparison with </a:t>
            </a:r>
            <a:r>
              <a:rPr lang="en-US" sz="26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CT and regional studies</a:t>
            </a:r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EEBE3-101E-F57E-2C4D-D29370F58802}"/>
              </a:ext>
            </a:extLst>
          </p:cNvPr>
          <p:cNvSpPr txBox="1"/>
          <p:nvPr/>
        </p:nvSpPr>
        <p:spPr>
          <a:xfrm>
            <a:off x="354174" y="540137"/>
            <a:ext cx="114836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in Greenwich, CT in 2020 for 14 PFAS compounds in surface water, shellfish, sediment – no PFAS detections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Portsmouth NH seafood market “market basket” study reports low concentrations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Great Bay Estuary NH field study also measured low concentrations (all compounds &lt; 1 ppb) in softshell clams, oysters, blue mussels, razor clams with moderate predicted health risks for frequent shellfish consumers</a:t>
            </a:r>
          </a:p>
          <a:p>
            <a:pPr marL="363538" lvl="1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Delaware Bay (PFAS industries) field study reports higher concentrations in oysters than mussels, low PFOS concentrations</a:t>
            </a:r>
          </a:p>
          <a:p>
            <a:pPr marL="36353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FB02-C322-049D-B5F3-3011E117C51E}"/>
              </a:ext>
            </a:extLst>
          </p:cNvPr>
          <p:cNvSpPr txBox="1"/>
          <p:nvPr/>
        </p:nvSpPr>
        <p:spPr>
          <a:xfrm>
            <a:off x="1841799" y="3581533"/>
            <a:ext cx="8508401" cy="264687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PFAS concentrations measured so far in CT and New England shellfish are low. Industrialized areas show relatively higher, but still low, concentrations.</a:t>
            </a:r>
          </a:p>
          <a:p>
            <a:pPr algn="ctr">
              <a:spcBef>
                <a:spcPts val="600"/>
              </a:spcBef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Most studies are focused on public health risks, we know little about PFAS effects on shellfish health.</a:t>
            </a:r>
          </a:p>
        </p:txBody>
      </p:sp>
    </p:spTree>
    <p:extLst>
      <p:ext uri="{BB962C8B-B14F-4D97-AF65-F5344CB8AC3E}">
        <p14:creationId xmlns:p14="http://schemas.microsoft.com/office/powerpoint/2010/main" val="14247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C02F547A-ACB0-F212-2A78-C91873D0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>
            <a:extLst>
              <a:ext uri="{FF2B5EF4-FFF2-40B4-BE49-F238E27FC236}">
                <a16:creationId xmlns:a16="http://schemas.microsoft.com/office/drawing/2014/main" id="{59BEAF2B-854C-CE9E-2079-CA15BF0E2575}"/>
              </a:ext>
            </a:extLst>
          </p:cNvPr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lvl="0" algn="ctr"/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2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4BDA29E5-40AD-2240-9ED2-1D4C5D33A686}"/>
              </a:ext>
            </a:extLst>
          </p:cNvPr>
          <p:cNvSpPr/>
          <p:nvPr/>
        </p:nvSpPr>
        <p:spPr>
          <a:xfrm>
            <a:off x="809898" y="1073340"/>
            <a:ext cx="6140196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Margot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Grimmelpont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Kaitlyn Campbell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Zosia Baumann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Christopher Perkins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Anthony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Provatas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 Brandt, PhD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University of Connecticut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Dept. of Natural Resources and the Environment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Center for Environmental Science and Engineering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CT Sea Grant</a:t>
            </a:r>
            <a:endParaRPr sz="2000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jess.brandt@uconn.edu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C17A0E-D5CC-8757-5F83-AC4B6192DA19}"/>
              </a:ext>
            </a:extLst>
          </p:cNvPr>
          <p:cNvGrpSpPr/>
          <p:nvPr/>
        </p:nvGrpSpPr>
        <p:grpSpPr>
          <a:xfrm>
            <a:off x="5203553" y="675834"/>
            <a:ext cx="5866883" cy="5754933"/>
            <a:chOff x="7073823" y="1015426"/>
            <a:chExt cx="4489632" cy="4403963"/>
          </a:xfrm>
        </p:grpSpPr>
        <p:pic>
          <p:nvPicPr>
            <p:cNvPr id="4" name="Google Shape;704;p17" descr="Map&#10;&#10;Description automatically generated">
              <a:extLst>
                <a:ext uri="{FF2B5EF4-FFF2-40B4-BE49-F238E27FC236}">
                  <a16:creationId xmlns:a16="http://schemas.microsoft.com/office/drawing/2014/main" id="{F135E87D-97A2-1301-9784-39ADA5AAFDE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58849" y="1438610"/>
              <a:ext cx="3004606" cy="3980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2" descr="Oyster, Eastern | SeafoodSource">
              <a:extLst>
                <a:ext uri="{FF2B5EF4-FFF2-40B4-BE49-F238E27FC236}">
                  <a16:creationId xmlns:a16="http://schemas.microsoft.com/office/drawing/2014/main" id="{D8820C26-207B-BA7E-8372-C93EC33561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3" t="8899" r="16044" b="7126"/>
            <a:stretch/>
          </p:blipFill>
          <p:spPr bwMode="auto">
            <a:xfrm>
              <a:off x="7710677" y="1015426"/>
              <a:ext cx="1235958" cy="8414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61AFFEF-6C41-D88D-2CEB-F0AE66CC9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823" y="1931346"/>
              <a:ext cx="1868686" cy="70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blue and grey logo&#10;&#10;Description automatically generated">
            <a:extLst>
              <a:ext uri="{FF2B5EF4-FFF2-40B4-BE49-F238E27FC236}">
                <a16:creationId xmlns:a16="http://schemas.microsoft.com/office/drawing/2014/main" id="{08A81814-6CE6-2E0C-2314-763E1066F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64" y="5630604"/>
            <a:ext cx="2164743" cy="646331"/>
          </a:xfrm>
          <a:prstGeom prst="rect">
            <a:avLst/>
          </a:prstGeom>
        </p:spPr>
      </p:pic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97457F4-3D01-10E4-8803-4F78A8C9E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2769" y="5148387"/>
            <a:ext cx="2307590" cy="11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did they come from?</a:t>
            </a:r>
            <a:endParaRPr sz="2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3" descr="PFAS Evolution from 1930s to 2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73" y="1258024"/>
            <a:ext cx="11071654" cy="424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7917592" y="6508232"/>
            <a:ext cx="60980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https://www.kimley-horn.com/news-insights/perspectives/what-is-pfas/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0" y="5507925"/>
            <a:ext cx="12192000" cy="92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PFAS are not new, but they are considered </a:t>
            </a:r>
            <a:r>
              <a:rPr lang="en-US" sz="26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contaminants of emerging concern</a:t>
            </a: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 because the</a:t>
            </a:r>
            <a:r>
              <a:rPr lang="en-US" dirty="0">
                <a:ea typeface="Calibri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science, policy, and regulation of PFAS are emerging</a:t>
            </a:r>
            <a:endParaRPr sz="2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560173" y="4093396"/>
            <a:ext cx="14456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PFAS are entirely man-made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 descr="What are PFAS? | Department of Infrastructure, Transport, Regional  Development, Communications and the Arts"/>
          <p:cNvPicPr preferRelativeResize="0"/>
          <p:nvPr/>
        </p:nvPicPr>
        <p:blipFill rotWithShape="1">
          <a:blip r:embed="rId3">
            <a:alphaModFix/>
          </a:blip>
          <a:srcRect r="-1" b="1938"/>
          <a:stretch/>
        </p:blipFill>
        <p:spPr>
          <a:xfrm>
            <a:off x="729549" y="523166"/>
            <a:ext cx="5960428" cy="5844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they used for?</a:t>
            </a:r>
            <a:endParaRPr/>
          </a:p>
        </p:txBody>
      </p:sp>
      <p:sp>
        <p:nvSpPr>
          <p:cNvPr id="116" name="Google Shape;116;p4"/>
          <p:cNvSpPr/>
          <p:nvPr/>
        </p:nvSpPr>
        <p:spPr>
          <a:xfrm>
            <a:off x="7081902" y="2197914"/>
            <a:ext cx="4718173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PFAS are incredibly useful because of their surfactant properties</a:t>
            </a:r>
            <a:endParaRPr sz="2200" dirty="0"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Surfactants are chemicals that reduce surface tension between liquids, liquids and gases, or liquids and solids</a:t>
            </a:r>
            <a:endParaRPr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 descr="A diagram of different types of indust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9115" y="831879"/>
            <a:ext cx="8893769" cy="56584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7868165" y="6579966"/>
            <a:ext cx="432383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Sunderland et al. (2019); Lein et al. (2023)</a:t>
            </a:r>
            <a:endParaRPr/>
          </a:p>
        </p:txBody>
      </p:sp>
      <p:sp>
        <p:nvSpPr>
          <p:cNvPr id="123" name="Google Shape;123;p5"/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Sources and distribution of PFAS – the “forever chemicals”</a:t>
            </a:r>
            <a:endParaRPr sz="2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0" descr="A diagram of the human bod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6407" y="1059420"/>
            <a:ext cx="7772400" cy="5335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0"/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PFAS and human health effects</a:t>
            </a:r>
            <a:endParaRPr sz="2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0"/>
          <p:cNvSpPr txBox="1"/>
          <p:nvPr/>
        </p:nvSpPr>
        <p:spPr>
          <a:xfrm>
            <a:off x="10846152" y="6481999"/>
            <a:ext cx="60980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Lein et al. (2023)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6882714" y="2866768"/>
            <a:ext cx="222421" cy="19770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6882714" y="3354301"/>
            <a:ext cx="222421" cy="19770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6882713" y="3841834"/>
            <a:ext cx="222421" cy="19770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6882713" y="4378088"/>
            <a:ext cx="222421" cy="19770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6882712" y="5262881"/>
            <a:ext cx="222421" cy="19770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6882712" y="5631138"/>
            <a:ext cx="222421" cy="19770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14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3" descr="A foamy white foam on the 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9988"/>
            <a:ext cx="8752671" cy="485609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/>
          <p:nvPr/>
        </p:nvSpPr>
        <p:spPr>
          <a:xfrm>
            <a:off x="4119720" y="5143531"/>
            <a:ext cx="4295653" cy="8691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3" descr="Men working on a river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5373" y="1010955"/>
            <a:ext cx="3045107" cy="423160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3"/>
          <p:cNvSpPr txBox="1"/>
          <p:nvPr/>
        </p:nvSpPr>
        <p:spPr>
          <a:xfrm>
            <a:off x="6012484" y="6596390"/>
            <a:ext cx="609805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https://seagrant.uconn.edu/2022/12/15/read-articles-about-cecs-project-pfas-in-wrack-lines-magazine/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0" y="0"/>
            <a:ext cx="12192000" cy="92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PFAS in Connecticut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Large volume releases to Farmington River in 2019 (Bradley spill, plane crash)</a:t>
            </a:r>
            <a:endParaRPr sz="2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16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787F5339-B49C-1251-B30F-B9B6E163B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>
            <a:extLst>
              <a:ext uri="{FF2B5EF4-FFF2-40B4-BE49-F238E27FC236}">
                <a16:creationId xmlns:a16="http://schemas.microsoft.com/office/drawing/2014/main" id="{C089A62D-82D6-A5A7-0DED-D2829433E2D9}"/>
              </a:ext>
            </a:extLst>
          </p:cNvPr>
          <p:cNvSpPr/>
          <p:nvPr/>
        </p:nvSpPr>
        <p:spPr>
          <a:xfrm>
            <a:off x="4119720" y="5143531"/>
            <a:ext cx="4295653" cy="8691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">
            <a:extLst>
              <a:ext uri="{FF2B5EF4-FFF2-40B4-BE49-F238E27FC236}">
                <a16:creationId xmlns:a16="http://schemas.microsoft.com/office/drawing/2014/main" id="{DCD7A4AE-474A-4E6D-FD9E-A24FD0C42C2F}"/>
              </a:ext>
            </a:extLst>
          </p:cNvPr>
          <p:cNvSpPr txBox="1"/>
          <p:nvPr/>
        </p:nvSpPr>
        <p:spPr>
          <a:xfrm>
            <a:off x="0" y="0"/>
            <a:ext cx="12192000" cy="92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PFAS in Connecticut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Interagency Task Force and Action Plan</a:t>
            </a:r>
            <a:endParaRPr sz="2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white and blue document with blue text&#10;&#10;AI-generated content may be incorrect.">
            <a:extLst>
              <a:ext uri="{FF2B5EF4-FFF2-40B4-BE49-F238E27FC236}">
                <a16:creationId xmlns:a16="http://schemas.microsoft.com/office/drawing/2014/main" id="{9A5D6BC6-B383-4511-A005-95F15E34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95" y="993862"/>
            <a:ext cx="4295653" cy="5531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01274-066B-B201-637C-5B9F29E36DD8}"/>
              </a:ext>
            </a:extLst>
          </p:cNvPr>
          <p:cNvSpPr txBox="1"/>
          <p:nvPr/>
        </p:nvSpPr>
        <p:spPr>
          <a:xfrm>
            <a:off x="5576637" y="1820832"/>
            <a:ext cx="61000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Minimize environmental exposure to PFAS for Connecticut residents (including from fish and shellfish consumption)</a:t>
            </a:r>
          </a:p>
          <a:p>
            <a:pPr marL="342900" indent="-342900">
              <a:buAutoNum type="arabicParenR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Minimize future releases of PFAS to the environment</a:t>
            </a:r>
          </a:p>
          <a:p>
            <a:pPr marL="342900" indent="-342900">
              <a:buAutoNum type="arabicParenR"/>
            </a:pP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Identify, assess, and clean up historical releases of PFAS to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166509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BC26CE-C977-8C3D-154C-B5F8329D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72" y="845482"/>
            <a:ext cx="6575611" cy="5167035"/>
          </a:xfrm>
          <a:prstGeom prst="rect">
            <a:avLst/>
          </a:prstGeom>
        </p:spPr>
      </p:pic>
      <p:sp>
        <p:nvSpPr>
          <p:cNvPr id="5" name="Google Shape;195;p13">
            <a:extLst>
              <a:ext uri="{FF2B5EF4-FFF2-40B4-BE49-F238E27FC236}">
                <a16:creationId xmlns:a16="http://schemas.microsoft.com/office/drawing/2014/main" id="{A1968ED3-EA25-569A-7879-A8CDE7EE82A3}"/>
              </a:ext>
            </a:extLst>
          </p:cNvPr>
          <p:cNvSpPr txBox="1"/>
          <p:nvPr/>
        </p:nvSpPr>
        <p:spPr>
          <a:xfrm>
            <a:off x="0" y="0"/>
            <a:ext cx="12192000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AFFF with PFAS now banned in CT, buy-back program, alternatives introduced</a:t>
            </a:r>
            <a:endParaRPr sz="2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18A08-5920-47E7-C0DB-DDCC74C9FDD6}"/>
              </a:ext>
            </a:extLst>
          </p:cNvPr>
          <p:cNvSpPr txBox="1"/>
          <p:nvPr/>
        </p:nvSpPr>
        <p:spPr>
          <a:xfrm>
            <a:off x="6329083" y="63021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portal.ct.gov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/deep/remediation--site-clean-up/contaminants-of-emerging-concern/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pfas-in-class-b-firefighting-foam#takebackprogram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52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8585</TotalTime>
  <Words>2252</Words>
  <Application>Microsoft Macintosh PowerPoint</Application>
  <PresentationFormat>Widescreen</PresentationFormat>
  <Paragraphs>605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Aptos</vt:lpstr>
      <vt:lpstr>Play</vt:lpstr>
      <vt:lpstr>Arial</vt:lpstr>
      <vt:lpstr>Aptos Display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Jess Brandt</dc:creator>
  <cp:lastModifiedBy>Jess Brandt</cp:lastModifiedBy>
  <cp:revision>25</cp:revision>
  <cp:lastPrinted>2026-01-20T23:33:11Z</cp:lastPrinted>
  <dcterms:created xsi:type="dcterms:W3CDTF">2024-10-07T18:26:10Z</dcterms:created>
  <dcterms:modified xsi:type="dcterms:W3CDTF">2026-01-20T23:34:41Z</dcterms:modified>
</cp:coreProperties>
</file>