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EA2031E-A4CB-E070-C79E-C8FA5666AFD1}" v="498" dt="2026-01-23T17:02:05.264"/>
    <p1510:client id="{455042EA-AA24-8E15-B9D7-9D1BDF50FE41}" v="205" dt="2026-01-22T20:54:51.329"/>
    <p1510:client id="{7214C456-7AB7-A249-AE8B-56F89B9A2893}" v="1" dt="2026-01-23T22:16:09.2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2"/>
  </p:normalViewPr>
  <p:slideViewPr>
    <p:cSldViewPr snapToGrid="0">
      <p:cViewPr varScale="1">
        <p:scale>
          <a:sx n="102" d="100"/>
          <a:sy n="102" d="100"/>
        </p:scale>
        <p:origin x="76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1/23/26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1/23/26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1/23/26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1/23/26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1/23/26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1/23/26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1/23/26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1/23/26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1/23/26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1/23/26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1/23/26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1/23/26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oodandwine.com/quahog-rhode-island-8713573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oodandwine.com/quahog-rhode-island-8713573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le of clams&#10;&#10;AI-generated content may be incorrect.">
            <a:extLst>
              <a:ext uri="{FF2B5EF4-FFF2-40B4-BE49-F238E27FC236}">
                <a16:creationId xmlns:a16="http://schemas.microsoft.com/office/drawing/2014/main" id="{EF6A56BE-6464-9F56-8066-1DCDEF8A671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7000"/>
          </a:blip>
          <a:srcRect l="28" r="-29" b="15959"/>
          <a:stretch>
            <a:fillRect/>
          </a:stretch>
        </p:blipFill>
        <p:spPr>
          <a:xfrm>
            <a:off x="0" y="0"/>
            <a:ext cx="12198939" cy="6869647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CDAC3E8-7DB8-4A37-77CB-DFAB1A8EA50A}"/>
              </a:ext>
            </a:extLst>
          </p:cNvPr>
          <p:cNvSpPr/>
          <p:nvPr/>
        </p:nvSpPr>
        <p:spPr>
          <a:xfrm>
            <a:off x="190500" y="673843"/>
            <a:ext cx="11810646" cy="1577540"/>
          </a:xfrm>
          <a:prstGeom prst="roundRect">
            <a:avLst/>
          </a:prstGeom>
          <a:solidFill>
            <a:srgbClr val="FFFFFF">
              <a:alpha val="76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srgbClr val="000000"/>
                </a:solidFill>
                <a:latin typeface="Aptos Display"/>
              </a:rPr>
              <a:t>Addressing Emerging Issues of Connecticut's Shellfish and Seaweed Farming Sectors</a:t>
            </a:r>
            <a:endParaRPr lang="en-US" sz="480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7321993-1030-3117-CAC3-92425876CFC6}"/>
              </a:ext>
            </a:extLst>
          </p:cNvPr>
          <p:cNvSpPr/>
          <p:nvPr/>
        </p:nvSpPr>
        <p:spPr>
          <a:xfrm>
            <a:off x="7629097" y="6444843"/>
            <a:ext cx="4453514" cy="285983"/>
          </a:xfrm>
          <a:prstGeom prst="roundRect">
            <a:avLst/>
          </a:prstGeom>
          <a:solidFill>
            <a:srgbClr val="FFFFFF">
              <a:alpha val="5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Photo Credit: </a:t>
            </a:r>
            <a:r>
              <a:rPr lang="en-US" sz="1000" dirty="0">
                <a:solidFill>
                  <a:schemeClr val="tx1"/>
                </a:solidFill>
                <a:ea typeface="+mn-lt"/>
                <a:cs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https://www.foodandwine.com/quahog-rhode-island-8713573</a:t>
            </a:r>
            <a:r>
              <a:rPr lang="en-US" sz="1000" dirty="0">
                <a:solidFill>
                  <a:schemeClr val="tx1"/>
                </a:solidFill>
                <a:ea typeface="+mn-lt"/>
                <a:cs typeface="+mn-lt"/>
              </a:rPr>
              <a:t> 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8588E59D-AA06-0827-08F4-17DF8C248D36}"/>
              </a:ext>
            </a:extLst>
          </p:cNvPr>
          <p:cNvSpPr/>
          <p:nvPr/>
        </p:nvSpPr>
        <p:spPr>
          <a:xfrm>
            <a:off x="577850" y="2536747"/>
            <a:ext cx="11042072" cy="3063648"/>
          </a:xfrm>
          <a:prstGeom prst="roundRect">
            <a:avLst/>
          </a:prstGeom>
          <a:solidFill>
            <a:srgbClr val="FFFFFF">
              <a:alpha val="8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000" b="1" u="sng" dirty="0">
                <a:solidFill>
                  <a:schemeClr val="tx1"/>
                </a:solidFill>
              </a:rPr>
              <a:t>Background:</a:t>
            </a:r>
            <a:r>
              <a:rPr lang="en-US" sz="2000" b="1" dirty="0">
                <a:solidFill>
                  <a:schemeClr val="tx1"/>
                </a:solidFill>
              </a:rPr>
              <a:t> </a:t>
            </a:r>
            <a:endParaRPr lang="en-US" sz="2000">
              <a:solidFill>
                <a:schemeClr val="tx1"/>
              </a:solidFill>
            </a:endParaRPr>
          </a:p>
          <a:p>
            <a:pPr algn="just"/>
            <a:r>
              <a:rPr lang="en-US" sz="2000" dirty="0">
                <a:solidFill>
                  <a:schemeClr val="tx1"/>
                </a:solidFill>
                <a:ea typeface="+mn-lt"/>
                <a:cs typeface="+mn-lt"/>
              </a:rPr>
              <a:t>Although the northern quahog (</a:t>
            </a:r>
            <a:r>
              <a:rPr lang="en-US" sz="2000" i="1" dirty="0">
                <a:solidFill>
                  <a:schemeClr val="tx1"/>
                </a:solidFill>
                <a:ea typeface="+mn-lt"/>
                <a:cs typeface="+mn-lt"/>
              </a:rPr>
              <a:t>Mercenaria mercenaria</a:t>
            </a:r>
            <a:r>
              <a:rPr lang="en-US" sz="2000" dirty="0">
                <a:solidFill>
                  <a:schemeClr val="tx1"/>
                </a:solidFill>
                <a:ea typeface="+mn-lt"/>
                <a:cs typeface="+mn-lt"/>
              </a:rPr>
              <a:t>) is an important aquaculture species in Connecticut, over the past decade production has decreased. </a:t>
            </a:r>
          </a:p>
          <a:p>
            <a:pPr algn="just"/>
            <a:endParaRPr lang="en-US" sz="2000" dirty="0">
              <a:solidFill>
                <a:schemeClr val="tx1"/>
              </a:solidFill>
              <a:ea typeface="+mn-lt"/>
              <a:cs typeface="+mn-lt"/>
            </a:endParaRPr>
          </a:p>
          <a:p>
            <a:pPr algn="just"/>
            <a:r>
              <a:rPr lang="en-US" sz="2000" dirty="0">
                <a:solidFill>
                  <a:schemeClr val="tx1"/>
                </a:solidFill>
                <a:ea typeface="+mn-lt"/>
                <a:cs typeface="+mn-lt"/>
              </a:rPr>
              <a:t>Industry members have voiced concerns over harvest declines and increasingly infrequent catches of the smallest market size clam, littlenecks (1.5 - 2.0" wide). </a:t>
            </a:r>
            <a:endParaRPr lang="en-US" sz="2000" dirty="0">
              <a:solidFill>
                <a:schemeClr val="tx1"/>
              </a:solidFill>
              <a:latin typeface="Aptos"/>
              <a:ea typeface="+mn-lt"/>
              <a:cs typeface="Segoe UI"/>
            </a:endParaRPr>
          </a:p>
          <a:p>
            <a:pPr algn="just"/>
            <a:endParaRPr lang="en-US" sz="2000" dirty="0">
              <a:solidFill>
                <a:schemeClr val="tx1"/>
              </a:solidFill>
              <a:latin typeface="Aptos"/>
              <a:ea typeface="+mn-lt"/>
              <a:cs typeface="Segoe UI"/>
            </a:endParaRPr>
          </a:p>
          <a:p>
            <a:pPr algn="just"/>
            <a:r>
              <a:rPr lang="en-US" sz="2000" dirty="0">
                <a:solidFill>
                  <a:schemeClr val="tx1"/>
                </a:solidFill>
                <a:latin typeface="Aptos"/>
                <a:ea typeface="+mn-lt"/>
                <a:cs typeface="Segoe UI"/>
              </a:rPr>
              <a:t>A number of theories have been suggested, however, there is limited population and environmental data available to validate them.</a:t>
            </a:r>
            <a:endParaRPr lang="en-US" sz="2000">
              <a:solidFill>
                <a:schemeClr val="tx1"/>
              </a:solidFill>
            </a:endParaRPr>
          </a:p>
          <a:p>
            <a:pPr algn="just"/>
            <a:endParaRPr lang="en-US" dirty="0">
              <a:solidFill>
                <a:schemeClr val="tx1"/>
              </a:solidFill>
              <a:ea typeface="+mn-lt"/>
              <a:cs typeface="+mn-lt"/>
            </a:endParaRPr>
          </a:p>
          <a:p>
            <a:pPr algn="just"/>
            <a:endParaRPr lang="en-US" dirty="0">
              <a:solidFill>
                <a:schemeClr val="tx1"/>
              </a:solidFill>
              <a:ea typeface="+mn-lt"/>
              <a:cs typeface="+mn-lt"/>
            </a:endParaRPr>
          </a:p>
          <a:p>
            <a:pPr algn="just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BB0E242-5D47-6C73-4FBA-D7B65ED25A85}"/>
              </a:ext>
            </a:extLst>
          </p:cNvPr>
          <p:cNvSpPr/>
          <p:nvPr/>
        </p:nvSpPr>
        <p:spPr>
          <a:xfrm>
            <a:off x="90984" y="5845791"/>
            <a:ext cx="1694597" cy="8871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Policies for Proposals | Connecticut Sea Grant">
            <a:extLst>
              <a:ext uri="{FF2B5EF4-FFF2-40B4-BE49-F238E27FC236}">
                <a16:creationId xmlns:a16="http://schemas.microsoft.com/office/drawing/2014/main" id="{4F96CE0C-881A-2F37-C91C-7662486E07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12" y="5855988"/>
            <a:ext cx="1717345" cy="866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2B5839-50F0-65C8-D3B5-60A457FB86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le of clams&#10;&#10;AI-generated content may be incorrect.">
            <a:extLst>
              <a:ext uri="{FF2B5EF4-FFF2-40B4-BE49-F238E27FC236}">
                <a16:creationId xmlns:a16="http://schemas.microsoft.com/office/drawing/2014/main" id="{40C1ABA1-1203-4D8F-A0F3-357D93AD4C3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7000"/>
          </a:blip>
          <a:srcRect l="28" r="-29" b="15959"/>
          <a:stretch>
            <a:fillRect/>
          </a:stretch>
        </p:blipFill>
        <p:spPr>
          <a:xfrm>
            <a:off x="0" y="0"/>
            <a:ext cx="12198939" cy="6869647"/>
          </a:xfrm>
          <a:prstGeom prst="rect">
            <a:avLst/>
          </a:prstGeom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D5D01A29-B415-C293-FE42-B6DDBADACC38}"/>
              </a:ext>
            </a:extLst>
          </p:cNvPr>
          <p:cNvSpPr/>
          <p:nvPr/>
        </p:nvSpPr>
        <p:spPr>
          <a:xfrm>
            <a:off x="571500" y="2145529"/>
            <a:ext cx="11052655" cy="2041045"/>
          </a:xfrm>
          <a:prstGeom prst="roundRect">
            <a:avLst/>
          </a:prstGeom>
          <a:solidFill>
            <a:srgbClr val="FFFFFF">
              <a:alpha val="8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algn="just"/>
            <a:r>
              <a:rPr lang="en-US" sz="2000" b="1" u="sng" dirty="0">
                <a:solidFill>
                  <a:schemeClr val="tx1"/>
                </a:solidFill>
              </a:rPr>
              <a:t>Objectives:</a:t>
            </a:r>
            <a:r>
              <a:rPr lang="en-US" sz="2000" b="1" dirty="0">
                <a:solidFill>
                  <a:schemeClr val="tx1"/>
                </a:solidFill>
              </a:rPr>
              <a:t> </a:t>
            </a:r>
            <a:endParaRPr lang="en-US" sz="2000" dirty="0">
              <a:solidFill>
                <a:schemeClr val="tx1"/>
              </a:solidFill>
              <a:ea typeface="+mn-lt"/>
              <a:cs typeface="+mn-lt"/>
            </a:endParaRPr>
          </a:p>
          <a:p>
            <a:pPr marL="342900" indent="-342900" algn="just">
              <a:buAutoNum type="arabicPeriod"/>
            </a:pPr>
            <a:r>
              <a:rPr lang="en-US" sz="2000" dirty="0">
                <a:solidFill>
                  <a:schemeClr val="tx1"/>
                </a:solidFill>
                <a:ea typeface="+mn-lt"/>
                <a:cs typeface="+mn-lt"/>
              </a:rPr>
              <a:t>Review the current state of the data</a:t>
            </a:r>
          </a:p>
          <a:p>
            <a:pPr marL="342900" indent="-342900" algn="just">
              <a:buAutoNum type="arabicPeriod"/>
            </a:pPr>
            <a:r>
              <a:rPr lang="en-US" sz="2000" dirty="0">
                <a:solidFill>
                  <a:schemeClr val="tx1"/>
                </a:solidFill>
                <a:ea typeface="+mn-lt"/>
                <a:cs typeface="+mn-lt"/>
              </a:rPr>
              <a:t>Hold a series of stakeholder workshops to: </a:t>
            </a:r>
          </a:p>
          <a:p>
            <a:pPr marL="800100" lvl="1" indent="-342900" algn="just">
              <a:buFont typeface="Courier New"/>
              <a:buChar char="o"/>
            </a:pPr>
            <a:r>
              <a:rPr lang="en-US" sz="2000" dirty="0">
                <a:solidFill>
                  <a:schemeClr val="tx1"/>
                </a:solidFill>
                <a:ea typeface="+mn-lt"/>
                <a:cs typeface="+mn-lt"/>
              </a:rPr>
              <a:t>discuss currently available data </a:t>
            </a:r>
          </a:p>
          <a:p>
            <a:pPr marL="800100" lvl="1" indent="-342900" algn="just">
              <a:buFont typeface="Courier New"/>
              <a:buChar char="o"/>
            </a:pPr>
            <a:r>
              <a:rPr lang="en-US" sz="2000" dirty="0">
                <a:solidFill>
                  <a:schemeClr val="tx1"/>
                </a:solidFill>
                <a:ea typeface="+mn-lt"/>
                <a:cs typeface="+mn-lt"/>
              </a:rPr>
              <a:t>identify and prioritize new data to be collected </a:t>
            </a:r>
          </a:p>
          <a:p>
            <a:pPr marL="800100" lvl="1" indent="-342900" algn="just">
              <a:buFont typeface="Courier New"/>
              <a:buChar char="o"/>
            </a:pPr>
            <a:r>
              <a:rPr lang="en-US" sz="2000" dirty="0">
                <a:solidFill>
                  <a:schemeClr val="tx1"/>
                </a:solidFill>
                <a:ea typeface="+mn-lt"/>
                <a:cs typeface="+mn-lt"/>
              </a:rPr>
              <a:t>design and implement a preliminary field study.  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E84BA3F-E31E-7E09-91A0-4FF71EE3C04A}"/>
              </a:ext>
            </a:extLst>
          </p:cNvPr>
          <p:cNvSpPr/>
          <p:nvPr/>
        </p:nvSpPr>
        <p:spPr>
          <a:xfrm>
            <a:off x="571500" y="4736329"/>
            <a:ext cx="11052655" cy="1462809"/>
          </a:xfrm>
          <a:prstGeom prst="roundRect">
            <a:avLst/>
          </a:prstGeom>
          <a:solidFill>
            <a:srgbClr val="FFFFFF">
              <a:alpha val="83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000" b="1" u="sng" dirty="0">
                <a:solidFill>
                  <a:schemeClr val="tx1"/>
                </a:solidFill>
              </a:rPr>
              <a:t>Outcomes:</a:t>
            </a:r>
            <a:r>
              <a:rPr lang="en-US" sz="2000" b="1" dirty="0">
                <a:solidFill>
                  <a:schemeClr val="tx1"/>
                </a:solidFill>
              </a:rPr>
              <a:t> </a:t>
            </a:r>
            <a:endParaRPr lang="en-US" sz="2000" dirty="0">
              <a:solidFill>
                <a:schemeClr val="tx1"/>
              </a:solidFill>
              <a:ea typeface="+mn-lt"/>
              <a:cs typeface="+mn-lt"/>
            </a:endParaRPr>
          </a:p>
          <a:p>
            <a:pPr marL="457200" indent="-457200" algn="just">
              <a:buAutoNum type="arabicPeriod"/>
            </a:pPr>
            <a:r>
              <a:rPr lang="en-US" sz="2000" dirty="0">
                <a:solidFill>
                  <a:schemeClr val="tx1"/>
                </a:solidFill>
                <a:ea typeface="+mn-lt"/>
                <a:cs typeface="+mn-lt"/>
              </a:rPr>
              <a:t>Evaluate if the recent decline in landings can be attributed to one or more causes. </a:t>
            </a:r>
            <a:endParaRPr lang="en-US" sz="2000">
              <a:solidFill>
                <a:schemeClr val="tx1"/>
              </a:solidFill>
              <a:ea typeface="+mn-lt"/>
              <a:cs typeface="+mn-lt"/>
            </a:endParaRPr>
          </a:p>
          <a:p>
            <a:pPr marL="457200" indent="-457200" algn="just">
              <a:buAutoNum type="arabicPeriod"/>
            </a:pPr>
            <a:r>
              <a:rPr lang="en-US" sz="2000" dirty="0">
                <a:solidFill>
                  <a:schemeClr val="tx1"/>
                </a:solidFill>
                <a:ea typeface="+mn-lt"/>
                <a:cs typeface="+mn-lt"/>
              </a:rPr>
              <a:t>Provide information to help future management of northern quahog populations, harvest, and aquaculture in Connecticut.</a:t>
            </a: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8759F34-08A8-764E-59B8-DC91C3B6FBCE}"/>
              </a:ext>
            </a:extLst>
          </p:cNvPr>
          <p:cNvSpPr/>
          <p:nvPr/>
        </p:nvSpPr>
        <p:spPr>
          <a:xfrm>
            <a:off x="571500" y="569670"/>
            <a:ext cx="11042072" cy="1148485"/>
          </a:xfrm>
          <a:prstGeom prst="roundRect">
            <a:avLst/>
          </a:prstGeom>
          <a:solidFill>
            <a:srgbClr val="FFFFFF">
              <a:alpha val="83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000" b="1" u="sng" dirty="0">
                <a:solidFill>
                  <a:schemeClr val="tx1"/>
                </a:solidFill>
              </a:rPr>
              <a:t>Goal:</a:t>
            </a:r>
            <a:r>
              <a:rPr lang="en-US" sz="2000" b="1" dirty="0">
                <a:solidFill>
                  <a:schemeClr val="tx1"/>
                </a:solidFill>
              </a:rPr>
              <a:t> </a:t>
            </a:r>
            <a:endParaRPr lang="en-US" sz="2000" dirty="0">
              <a:solidFill>
                <a:schemeClr val="tx1"/>
              </a:solidFill>
              <a:ea typeface="+mn-lt"/>
              <a:cs typeface="+mn-lt"/>
            </a:endParaRPr>
          </a:p>
          <a:p>
            <a:pPr algn="just"/>
            <a:r>
              <a:rPr lang="en-US" sz="2000" dirty="0">
                <a:solidFill>
                  <a:schemeClr val="tx1"/>
                </a:solidFill>
                <a:ea typeface="+mn-lt"/>
                <a:cs typeface="+mn-lt"/>
              </a:rPr>
              <a:t>To identify and gather data that will provide industry members with a better understanding of the population status of Northern quahogs in Connecticut.</a:t>
            </a:r>
            <a:r>
              <a:rPr lang="en-US" sz="2400" dirty="0">
                <a:solidFill>
                  <a:schemeClr val="tx1"/>
                </a:solidFill>
                <a:ea typeface="+mn-lt"/>
                <a:cs typeface="+mn-lt"/>
              </a:rPr>
              <a:t> 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C77E933-4049-2FA9-C65C-99A53E605840}"/>
              </a:ext>
            </a:extLst>
          </p:cNvPr>
          <p:cNvSpPr/>
          <p:nvPr/>
        </p:nvSpPr>
        <p:spPr>
          <a:xfrm>
            <a:off x="7629097" y="6444843"/>
            <a:ext cx="4453514" cy="285983"/>
          </a:xfrm>
          <a:prstGeom prst="roundRect">
            <a:avLst/>
          </a:prstGeom>
          <a:solidFill>
            <a:srgbClr val="FFFFFF">
              <a:alpha val="5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Photo Credit: </a:t>
            </a:r>
            <a:r>
              <a:rPr lang="en-US" sz="1000" dirty="0">
                <a:solidFill>
                  <a:schemeClr val="tx1"/>
                </a:solidFill>
                <a:ea typeface="+mn-lt"/>
                <a:cs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https://www.foodandwine.com/quahog-rhode-island-8713573</a:t>
            </a:r>
            <a:r>
              <a:rPr lang="en-US" sz="1000" dirty="0">
                <a:solidFill>
                  <a:schemeClr val="tx1"/>
                </a:solidFill>
                <a:ea typeface="+mn-lt"/>
                <a:cs typeface="+mn-lt"/>
              </a:rPr>
              <a:t> </a:t>
            </a:r>
            <a:endParaRPr lang="en-US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809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1" animBg="1"/>
      <p:bldP spid="17" grpId="2" animBg="1"/>
      <p:bldP spid="8" grpId="0" animBg="1"/>
      <p:bldP spid="2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208</Words>
  <Application>Microsoft Macintosh PowerPoint</Application>
  <PresentationFormat>Widescreen</PresentationFormat>
  <Paragraphs>21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Aptos</vt:lpstr>
      <vt:lpstr>Aptos Display</vt:lpstr>
      <vt:lpstr>Arial</vt:lpstr>
      <vt:lpstr>Courier New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Getchis, Tessa</cp:lastModifiedBy>
  <cp:revision>158</cp:revision>
  <dcterms:created xsi:type="dcterms:W3CDTF">2026-01-22T19:46:51Z</dcterms:created>
  <dcterms:modified xsi:type="dcterms:W3CDTF">2026-01-23T22:16:09Z</dcterms:modified>
</cp:coreProperties>
</file>