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8"/>
  </p:notesMasterIdLst>
  <p:sldIdLst>
    <p:sldId id="259" r:id="rId2"/>
    <p:sldId id="257" r:id="rId3"/>
    <p:sldId id="261" r:id="rId4"/>
    <p:sldId id="260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21FDA-8D28-3141-80B9-A66607DE4654}" v="374" dt="2026-01-23T22:32:42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5846"/>
  </p:normalViewPr>
  <p:slideViewPr>
    <p:cSldViewPr snapToGrid="0">
      <p:cViewPr varScale="1">
        <p:scale>
          <a:sx n="108" d="100"/>
          <a:sy n="108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3BAB2-88F9-A641-901F-24978F18B3DD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7B4E-E7F0-D849-97BF-D8EEB684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5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04754-CBDE-40BE-F04C-B6CCCC9D5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BD9D8E-0C80-246B-D168-010856D1E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A97B0-B980-741F-D9FE-682255F9F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643C2-0AA8-2B57-2EAB-B8B7BE3DA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47B4E-E7F0-D849-97BF-D8EEB68448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F4067-9F5C-D916-4992-0B743AC4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D0627-E270-CE45-E1E6-78BB99B6A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6529F-5176-A055-21D3-128B68B77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95F2C-8B68-B797-7A80-C81442139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47B4E-E7F0-D849-97BF-D8EEB68448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A3293-DB16-A5FD-D0ED-7F3D4260D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DED70-1BB1-9F9A-6970-E68A9FEDF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DBFBD-CEB9-5B47-C322-2850F1096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GOAL: </a:t>
            </a:r>
          </a:p>
          <a:p>
            <a:pPr>
              <a:lnSpc>
                <a:spcPct val="100000"/>
              </a:lnSpc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awareness of economic &amp; cultural value of recreational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shellfishing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</a:t>
            </a:r>
          </a:p>
          <a:p>
            <a:pPr>
              <a:lnSpc>
                <a:spcPct val="100000"/>
              </a:lnSpc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economic and other trends in recreational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shellfishing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</a:t>
            </a:r>
          </a:p>
          <a:p>
            <a:pPr>
              <a:lnSpc>
                <a:spcPct val="100000"/>
              </a:lnSpc>
            </a:pP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 permit sales data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 xxx 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Conduct economic analysis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Prepare report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15B25-3C2A-AA08-9F89-2B3AA81FC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47B4E-E7F0-D849-97BF-D8EEB6844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4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79287-F600-FA5F-46F1-0666FAA6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9E779-4B1C-3326-79A2-D8A13BC73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75F0B-D0B0-A0C0-58E0-78D74DE9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FE89B-7253-50EC-7E9B-C41A63FE9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47B4E-E7F0-D849-97BF-D8EEB6844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47B4E-E7F0-D849-97BF-D8EEB68448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6DC93-DC7D-1F30-AAF5-A5721B1A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3EE68-4473-94BF-2DB1-328E94E03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089B5-302C-2328-ED06-C54C2A4A2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Restore eelgrass habitat</a:t>
            </a:r>
          </a:p>
          <a:p>
            <a:pPr>
              <a:lnSpc>
                <a:spcPct val="100000"/>
              </a:lnSpc>
            </a:pP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better understand the perceived threats opportunities related to eelgrass restoration:</a:t>
            </a:r>
          </a:p>
          <a:p>
            <a:pPr>
              <a:lnSpc>
                <a:spcPct val="100000"/>
              </a:lnSpc>
            </a:pP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the eelgrass habitat suitability index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(this tells us where eelgrass will potentially thrive in Long Island Sound)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 an exclusionary analysis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(this tells us which significant human uses including aquaculture and shellfisheries should be avoided)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these spatial data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identify potential restoration sites that either avoid conflicts with aquaculture and shellfisheries </a:t>
            </a:r>
          </a:p>
          <a:p>
            <a:pPr>
              <a:lnSpc>
                <a:spcPct val="100000"/>
              </a:lnSpc>
            </a:pP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05A5-8A2D-1CE3-AB37-1A2337A01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47B4E-E7F0-D849-97BF-D8EEB68448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8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9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7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4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ssa.getchis@uconn.edu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goberto.lopez@uconn.edu" TargetMode="External"/><Relationship Id="rId5" Type="http://schemas.openxmlformats.org/officeDocument/2006/relationships/hyperlink" Target="mailto:Luis.estruel@uconn.edu" TargetMode="External"/><Relationship Id="rId4" Type="http://schemas.openxmlformats.org/officeDocument/2006/relationships/hyperlink" Target="mailto:angela.zhang@ucon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.lund@ucon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Luis.estruel@uconn.edu" TargetMode="External"/><Relationship Id="rId4" Type="http://schemas.openxmlformats.org/officeDocument/2006/relationships/hyperlink" Target="mailto:tessa.getchis@uconn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F13A9-46BD-3AD2-6948-8FA3A8D6F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0F0B4F-D4C8-380A-F9FD-09F390502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BF0DB1-3314-769A-7B24-C6C37002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BBC89-E31B-A9C8-90C4-51EB9385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1"/>
            <a:ext cx="5230366" cy="400545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Economic Valuation of recreational </a:t>
            </a:r>
            <a:r>
              <a:rPr lang="en-US" sz="5800" dirty="0" err="1"/>
              <a:t>shellfishing</a:t>
            </a:r>
            <a:endParaRPr lang="en-US" sz="5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EFA35-88EE-1714-9100-6D0C455C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CA4D7BB-E342-EFEF-D6F9-B1AB1B5567A6}"/>
              </a:ext>
            </a:extLst>
          </p:cNvPr>
          <p:cNvSpPr txBox="1"/>
          <p:nvPr/>
        </p:nvSpPr>
        <p:spPr>
          <a:xfrm>
            <a:off x="439007" y="5070909"/>
            <a:ext cx="276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+mj-lt"/>
              </a:rPr>
              <a:t>Tessa L. Getchis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Connecticut Sea Grant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UConn Extension</a:t>
            </a:r>
          </a:p>
          <a:p>
            <a:r>
              <a:rPr lang="en-US" dirty="0">
                <a:solidFill>
                  <a:srgbClr val="87D3EE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tessa.getchis@uconn.edu</a:t>
            </a:r>
            <a:r>
              <a:rPr lang="en-US" dirty="0">
                <a:solidFill>
                  <a:srgbClr val="87D3EE"/>
                </a:solidFill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08D9F-1F7B-7C52-EB0A-55D59DCA751A}"/>
              </a:ext>
            </a:extLst>
          </p:cNvPr>
          <p:cNvSpPr txBox="1"/>
          <p:nvPr/>
        </p:nvSpPr>
        <p:spPr>
          <a:xfrm>
            <a:off x="3259511" y="5075940"/>
            <a:ext cx="350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+mj-lt"/>
              </a:rPr>
              <a:t>Angela Zhang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UConn Dept of Agriculture Resource Economics</a:t>
            </a:r>
            <a:endParaRPr lang="en-US" b="1" dirty="0">
              <a:latin typeface="+mj-lt"/>
            </a:endParaRPr>
          </a:p>
          <a:p>
            <a:r>
              <a:rPr lang="en-US" dirty="0">
                <a:solidFill>
                  <a:srgbClr val="87D3EE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angela.zhang@uconn.edu</a:t>
            </a:r>
            <a:r>
              <a:rPr lang="en-US" dirty="0">
                <a:solidFill>
                  <a:srgbClr val="87D3EE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136BC-EAB2-E0D5-A035-281CC437C384}"/>
              </a:ext>
            </a:extLst>
          </p:cNvPr>
          <p:cNvSpPr txBox="1"/>
          <p:nvPr/>
        </p:nvSpPr>
        <p:spPr>
          <a:xfrm>
            <a:off x="6185815" y="5070909"/>
            <a:ext cx="350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+mj-lt"/>
              </a:rPr>
              <a:t>Luis </a:t>
            </a:r>
            <a:r>
              <a:rPr lang="en-US" b="1" dirty="0" err="1">
                <a:latin typeface="+mj-lt"/>
              </a:rPr>
              <a:t>Seonane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Estruel</a:t>
            </a:r>
            <a:r>
              <a:rPr lang="en-US" b="1" dirty="0">
                <a:latin typeface="+mj-lt"/>
              </a:rPr>
              <a:t> Sr.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UConn Dept of Agriculture Resource Economics</a:t>
            </a:r>
            <a:endParaRPr lang="en-US" b="1" dirty="0">
              <a:latin typeface="+mj-lt"/>
            </a:endParaRPr>
          </a:p>
          <a:p>
            <a:r>
              <a:rPr lang="en-US" dirty="0">
                <a:solidFill>
                  <a:srgbClr val="87D3EE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luis.estruel@uconn.edu</a:t>
            </a:r>
            <a:r>
              <a:rPr lang="en-US" dirty="0">
                <a:solidFill>
                  <a:srgbClr val="87D3EE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742B9-7F15-1DC3-5CEF-AFFBD54EF031}"/>
              </a:ext>
            </a:extLst>
          </p:cNvPr>
          <p:cNvSpPr txBox="1"/>
          <p:nvPr/>
        </p:nvSpPr>
        <p:spPr>
          <a:xfrm>
            <a:off x="9198920" y="5070909"/>
            <a:ext cx="3506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+mj-lt"/>
              </a:rPr>
              <a:t>Rigoberto Lopez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UConn Dept of Agriculture Resource Economics</a:t>
            </a:r>
            <a:endParaRPr lang="en-US" b="1" dirty="0">
              <a:latin typeface="+mj-lt"/>
            </a:endParaRPr>
          </a:p>
          <a:p>
            <a:r>
              <a:rPr lang="en-US" dirty="0">
                <a:solidFill>
                  <a:srgbClr val="87D3EE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rigoberto.lopez@uconn.edu</a:t>
            </a:r>
            <a:r>
              <a:rPr lang="en-US" dirty="0">
                <a:solidFill>
                  <a:srgbClr val="87D3EE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</a:pPr>
            <a:endParaRPr lang="en-US" b="1" dirty="0">
              <a:latin typeface="+mj-lt"/>
            </a:endParaRPr>
          </a:p>
        </p:txBody>
      </p:sp>
      <p:pic>
        <p:nvPicPr>
          <p:cNvPr id="13" name="Picture 12" descr="A person and child holding fishing nets in water&#10;&#10;AI-generated content may be incorrect.">
            <a:extLst>
              <a:ext uri="{FF2B5EF4-FFF2-40B4-BE49-F238E27FC236}">
                <a16:creationId xmlns:a16="http://schemas.microsoft.com/office/drawing/2014/main" id="{259D1D2C-7BAC-CEE9-7B68-C2732190AD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" r="1342"/>
          <a:stretch>
            <a:fillRect/>
          </a:stretch>
        </p:blipFill>
        <p:spPr>
          <a:xfrm>
            <a:off x="6181620" y="625530"/>
            <a:ext cx="4238562" cy="38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9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A3307-3542-1751-68B9-63D6FEB1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F6A78F-F3EF-17E7-435D-050DD8FA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FE563-9A55-0089-C7E8-E9A13944F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6EBEF3-F4AB-26B7-AE39-2A5B77CFA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ABFBF3-DF38-3D59-C066-91DAA7528AD8}"/>
              </a:ext>
            </a:extLst>
          </p:cNvPr>
          <p:cNvSpPr txBox="1"/>
          <p:nvPr/>
        </p:nvSpPr>
        <p:spPr>
          <a:xfrm>
            <a:off x="4549023" y="2524202"/>
            <a:ext cx="5696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REPORT HIGHLIGHTS: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Culturally important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Important part of maritime 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17 coastal towns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100K permit sales annually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$2M contribution to CT economy</a:t>
            </a:r>
          </a:p>
        </p:txBody>
      </p:sp>
      <p:pic>
        <p:nvPicPr>
          <p:cNvPr id="14" name="Picture 13" descr="A group of blue baskets with shells on a dock&#10;&#10;AI-generated content may be incorrect.">
            <a:extLst>
              <a:ext uri="{FF2B5EF4-FFF2-40B4-BE49-F238E27FC236}">
                <a16:creationId xmlns:a16="http://schemas.microsoft.com/office/drawing/2014/main" id="{20EEE729-11E3-E9AE-8EF8-3D78F222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30" y="1992503"/>
            <a:ext cx="3183322" cy="4094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C7697-CC8D-0468-FA0A-6ED94741E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0"/>
            <a:ext cx="4400718" cy="902713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9961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7A186-2605-234D-34CE-FCAAC127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AAAD48-960C-5EE7-43A2-BF45CF77B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644871-7B72-9B55-A0E1-F7407E5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E6552A-729F-F339-661B-9A8C8AC8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805393C-BC3E-4E3D-15F5-7629AB174574}"/>
              </a:ext>
            </a:extLst>
          </p:cNvPr>
          <p:cNvSpPr txBox="1"/>
          <p:nvPr/>
        </p:nvSpPr>
        <p:spPr>
          <a:xfrm>
            <a:off x="5318227" y="822509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GOAL: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Determine trends in </a:t>
            </a:r>
            <a:r>
              <a:rPr lang="en-US" sz="2400" dirty="0" err="1">
                <a:latin typeface="+mj-lt"/>
              </a:rPr>
              <a:t>shellfishing</a:t>
            </a:r>
            <a:r>
              <a:rPr lang="en-US" sz="2400" dirty="0">
                <a:latin typeface="+mj-lt"/>
              </a:rPr>
              <a:t>; increase awareness of value of </a:t>
            </a:r>
            <a:r>
              <a:rPr lang="en-US" sz="2400" dirty="0" err="1">
                <a:latin typeface="+mj-lt"/>
              </a:rPr>
              <a:t>shellfishing</a:t>
            </a: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2400" b="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ACTIVITIES</a:t>
            </a:r>
            <a:r>
              <a:rPr lang="en-US" sz="2400" dirty="0">
                <a:latin typeface="+mj-lt"/>
              </a:rPr>
              <a:t>: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Collect permit sales and related data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Conduct economic analysis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Prepare and distribute report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COMMISSION ROLE: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 Submit table with permit sales data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 Participate in call to help us identify   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       ancillary costs of </a:t>
            </a:r>
            <a:r>
              <a:rPr lang="en-US" sz="2400" dirty="0" err="1">
                <a:latin typeface="+mj-lt"/>
              </a:rPr>
              <a:t>shellfishing</a:t>
            </a: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9" name="Picture 8" descr="A group of people standing on a beach&#10;&#10;AI-generated content may be incorrect.">
            <a:extLst>
              <a:ext uri="{FF2B5EF4-FFF2-40B4-BE49-F238E27FC236}">
                <a16:creationId xmlns:a16="http://schemas.microsoft.com/office/drawing/2014/main" id="{D33097B4-E976-5815-752A-AD90BA12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3" y="2051861"/>
            <a:ext cx="4211615" cy="349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DC3DA-8FEA-9B0F-66EA-26F9B4B75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0"/>
            <a:ext cx="3711949" cy="90271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Project </a:t>
            </a:r>
          </a:p>
        </p:txBody>
      </p:sp>
    </p:spTree>
    <p:extLst>
      <p:ext uri="{BB962C8B-B14F-4D97-AF65-F5344CB8AC3E}">
        <p14:creationId xmlns:p14="http://schemas.microsoft.com/office/powerpoint/2010/main" val="373701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FC021-A12D-FE4B-1A99-AD32145E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FF1C60-C131-90D4-F6CA-DF805EDC9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8A1D1B-21B4-A8E5-B647-F6012B73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CB162-5A46-946E-0B6F-45E7EBC0F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1"/>
            <a:ext cx="5230366" cy="400545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Aquaculture and Eelgrass Interactions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E12DC2-E0A8-D0B5-C236-D141E961F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CE8F28-2AA8-802B-D65E-644BDC159145}"/>
              </a:ext>
            </a:extLst>
          </p:cNvPr>
          <p:cNvSpPr txBox="1"/>
          <p:nvPr/>
        </p:nvSpPr>
        <p:spPr>
          <a:xfrm>
            <a:off x="439006" y="5070909"/>
            <a:ext cx="296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+mj-lt"/>
              </a:rPr>
              <a:t>Katie Lund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Connecticut National Estuarine Research Reserve</a:t>
            </a:r>
          </a:p>
          <a:p>
            <a:r>
              <a:rPr lang="en-US" dirty="0">
                <a:solidFill>
                  <a:srgbClr val="87D3EE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katie.lund@uconn.edu</a:t>
            </a:r>
            <a:r>
              <a:rPr lang="en-US" dirty="0">
                <a:solidFill>
                  <a:srgbClr val="87D3EE"/>
                </a:solidFill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D2368-8782-5EFD-CF11-484FECA9240B}"/>
              </a:ext>
            </a:extLst>
          </p:cNvPr>
          <p:cNvSpPr txBox="1"/>
          <p:nvPr/>
        </p:nvSpPr>
        <p:spPr>
          <a:xfrm>
            <a:off x="3500811" y="5075940"/>
            <a:ext cx="350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+mj-lt"/>
              </a:rPr>
              <a:t>Tessa L. Getchis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Connecticut Sea Grant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UConn Extension</a:t>
            </a:r>
          </a:p>
          <a:p>
            <a:r>
              <a:rPr lang="en-US" dirty="0">
                <a:solidFill>
                  <a:srgbClr val="87D3EE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tessa.getchis@uconn.edu</a:t>
            </a:r>
            <a:r>
              <a:rPr lang="en-US" dirty="0">
                <a:solidFill>
                  <a:srgbClr val="87D3EE"/>
                </a:solidFill>
                <a:latin typeface="+mj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22D21-4431-BF2D-3662-24D7BE830C1E}"/>
              </a:ext>
            </a:extLst>
          </p:cNvPr>
          <p:cNvSpPr txBox="1"/>
          <p:nvPr/>
        </p:nvSpPr>
        <p:spPr>
          <a:xfrm>
            <a:off x="6592215" y="5070909"/>
            <a:ext cx="369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+mj-lt"/>
              </a:rPr>
              <a:t>Cary Chadwick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UConn Center for </a:t>
            </a:r>
            <a:r>
              <a:rPr lang="en-US" dirty="0" err="1">
                <a:latin typeface="+mj-lt"/>
              </a:rPr>
              <a:t>Landuse</a:t>
            </a:r>
            <a:r>
              <a:rPr lang="en-US" dirty="0">
                <a:latin typeface="+mj-lt"/>
              </a:rPr>
              <a:t> Education &amp; Research | UConn Extension</a:t>
            </a:r>
          </a:p>
          <a:p>
            <a:r>
              <a:rPr lang="en-US" dirty="0">
                <a:solidFill>
                  <a:srgbClr val="87D3EE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luis.estruel@uconn.edu</a:t>
            </a:r>
            <a:r>
              <a:rPr lang="en-US" dirty="0">
                <a:solidFill>
                  <a:srgbClr val="87D3EE"/>
                </a:solidFill>
                <a:latin typeface="+mj-lt"/>
              </a:rPr>
              <a:t> </a:t>
            </a:r>
          </a:p>
        </p:txBody>
      </p:sp>
      <p:pic>
        <p:nvPicPr>
          <p:cNvPr id="6" name="Picture 5" descr="A close-up of a screen&#10;&#10;AI-generated content may be incorrect.">
            <a:extLst>
              <a:ext uri="{FF2B5EF4-FFF2-40B4-BE49-F238E27FC236}">
                <a16:creationId xmlns:a16="http://schemas.microsoft.com/office/drawing/2014/main" id="{0CD17954-6546-A864-EF94-914B9F7F06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553" b="57551"/>
          <a:stretch>
            <a:fillRect/>
          </a:stretch>
        </p:blipFill>
        <p:spPr>
          <a:xfrm>
            <a:off x="6096001" y="581731"/>
            <a:ext cx="6096000" cy="34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26AD7C-A748-E32F-3DE6-52FCE27FD02A}"/>
              </a:ext>
            </a:extLst>
          </p:cNvPr>
          <p:cNvSpPr txBox="1"/>
          <p:nvPr/>
        </p:nvSpPr>
        <p:spPr>
          <a:xfrm>
            <a:off x="4393819" y="2042556"/>
            <a:ext cx="644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REPORT 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Public Act 23-7 Legislative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Establish a LIS Eelgrass Workgroup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Identify suitable areas for restoration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Eelgrass habitat suitability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Identify potential barriers to restoration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Ex. use conflicts such as shellfisheries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Determine next steps for restoration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24" name="Picture 23" descr="A close-up of a screen&#10;&#10;AI-generated content may be incorrect.">
            <a:extLst>
              <a:ext uri="{FF2B5EF4-FFF2-40B4-BE49-F238E27FC236}">
                <a16:creationId xmlns:a16="http://schemas.microsoft.com/office/drawing/2014/main" id="{B6C94A53-F485-1B03-B851-A1973619B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06" y="2042556"/>
            <a:ext cx="3189470" cy="3822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FADC5-7768-5164-607C-998033E46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0"/>
            <a:ext cx="4400718" cy="902713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71023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9FA67-A7BA-86E9-CE9A-FFFB7323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6AF65E-75C3-80F7-2D24-14855B67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77FD91-DE9C-694B-6F74-79A2E81B8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95EBE-B6E2-5EE5-BD4D-8AEF1C463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447529-ADAE-9409-9F17-147770EFC2F0}"/>
              </a:ext>
            </a:extLst>
          </p:cNvPr>
          <p:cNvSpPr txBox="1"/>
          <p:nvPr/>
        </p:nvSpPr>
        <p:spPr>
          <a:xfrm>
            <a:off x="5528192" y="727509"/>
            <a:ext cx="55540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GOAL: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Better understand perceived threats and opportunities for restoration; minimize negative interactions with other maritime uses (e.g. aquaculture, shellfisheries)</a:t>
            </a:r>
          </a:p>
          <a:p>
            <a:pPr>
              <a:lnSpc>
                <a:spcPct val="100000"/>
              </a:lnSpc>
            </a:pPr>
            <a:endParaRPr lang="en-US" sz="2400" b="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ACTIVITIES</a:t>
            </a:r>
            <a:r>
              <a:rPr lang="en-US" sz="2400" dirty="0">
                <a:latin typeface="+mj-lt"/>
              </a:rPr>
              <a:t>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GIS exclusionary analysis 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Identify potential restoration sites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Prepare report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COMMISSION ROLE: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Participate in workgroup meetings to provide insight on site selection for eelgrass restoration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13" name="Picture 12" descr="A person in a scuba mask underwater&#10;&#10;AI-generated content may be incorrect.">
            <a:extLst>
              <a:ext uri="{FF2B5EF4-FFF2-40B4-BE49-F238E27FC236}">
                <a16:creationId xmlns:a16="http://schemas.microsoft.com/office/drawing/2014/main" id="{68AF8293-79D9-2A34-0DB6-B0961F42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59"/>
          <a:stretch>
            <a:fillRect/>
          </a:stretch>
        </p:blipFill>
        <p:spPr>
          <a:xfrm>
            <a:off x="439006" y="2055774"/>
            <a:ext cx="4526131" cy="397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DF60F-EC8D-9C1B-912B-60DDFFE0E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0"/>
            <a:ext cx="3711949" cy="90271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Project </a:t>
            </a:r>
          </a:p>
        </p:txBody>
      </p:sp>
    </p:spTree>
    <p:extLst>
      <p:ext uri="{BB962C8B-B14F-4D97-AF65-F5344CB8AC3E}">
        <p14:creationId xmlns:p14="http://schemas.microsoft.com/office/powerpoint/2010/main" val="276207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11767</TotalTime>
  <Words>420</Words>
  <Application>Microsoft Macintosh PowerPoint</Application>
  <PresentationFormat>Widescreen</PresentationFormat>
  <Paragraphs>90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Calisto MT</vt:lpstr>
      <vt:lpstr>Univers Condensed</vt:lpstr>
      <vt:lpstr>ChronicleVTI</vt:lpstr>
      <vt:lpstr>Economic Valuation of recreational shellfishing</vt:lpstr>
      <vt:lpstr>background</vt:lpstr>
      <vt:lpstr>Project </vt:lpstr>
      <vt:lpstr>Aquaculture and Eelgrass Interactions</vt:lpstr>
      <vt:lpstr>background</vt:lpstr>
      <vt:lpstr>Project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Getchis, Tessa</dc:creator>
  <cp:lastModifiedBy>Getchis, Tessa</cp:lastModifiedBy>
  <cp:revision>2</cp:revision>
  <dcterms:created xsi:type="dcterms:W3CDTF">2026-01-14T19:46:45Z</dcterms:created>
  <dcterms:modified xsi:type="dcterms:W3CDTF">2026-01-23T22:36:21Z</dcterms:modified>
</cp:coreProperties>
</file>